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7C84"/>
    <a:srgbClr val="AFBDC6"/>
    <a:srgbClr val="B1BF94"/>
    <a:srgbClr val="8D9245"/>
    <a:srgbClr val="D7BAAE"/>
    <a:srgbClr val="B4A9B4"/>
    <a:srgbClr val="CAB9B5"/>
    <a:srgbClr val="B5D0D9"/>
    <a:srgbClr val="37B2BF"/>
    <a:srgbClr val="B4B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21AA21-8470-9901-E8DB-2F284466E37F}" v="5" dt="2021-12-07T16:04:58.212"/>
    <p1510:client id="{CA56FC74-B6D5-4C18-4C5D-2D7DBB5740EA}" v="51" dt="2021-12-07T13:14:03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2294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045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489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800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03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824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657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265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3731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113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3780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44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370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descr="Decoratif">
            <a:extLst>
              <a:ext uri="{FF2B5EF4-FFF2-40B4-BE49-F238E27FC236}">
                <a16:creationId xmlns:a16="http://schemas.microsoft.com/office/drawing/2014/main" id="{366E1F5B-2ED3-41B5-AA88-290BF61D592A}"/>
              </a:ext>
            </a:extLst>
          </p:cNvPr>
          <p:cNvGrpSpPr/>
          <p:nvPr/>
        </p:nvGrpSpPr>
        <p:grpSpPr>
          <a:xfrm>
            <a:off x="93614" y="147293"/>
            <a:ext cx="7556698" cy="9693871"/>
            <a:chOff x="93614" y="147293"/>
            <a:chExt cx="7556698" cy="9693871"/>
          </a:xfrm>
        </p:grpSpPr>
        <p:grpSp>
          <p:nvGrpSpPr>
            <p:cNvPr id="36" name="Group 35"/>
            <p:cNvGrpSpPr/>
            <p:nvPr/>
          </p:nvGrpSpPr>
          <p:grpSpPr>
            <a:xfrm>
              <a:off x="93614" y="147293"/>
              <a:ext cx="7556697" cy="1379790"/>
              <a:chOff x="938147" y="505559"/>
              <a:chExt cx="5152293" cy="891629"/>
            </a:xfrm>
          </p:grpSpPr>
          <p:sp>
            <p:nvSpPr>
              <p:cNvPr id="11" name="Isosceles Triangle 10"/>
              <p:cNvSpPr/>
              <p:nvPr/>
            </p:nvSpPr>
            <p:spPr>
              <a:xfrm rot="10800000">
                <a:off x="3149864" y="1154536"/>
                <a:ext cx="728858" cy="242652"/>
              </a:xfrm>
              <a:prstGeom prst="triangle">
                <a:avLst/>
              </a:prstGeom>
              <a:solidFill>
                <a:srgbClr val="B1BF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642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938147" y="729611"/>
                <a:ext cx="5152293" cy="478495"/>
              </a:xfrm>
              <a:prstGeom prst="rect">
                <a:avLst/>
              </a:prstGeom>
              <a:solidFill>
                <a:srgbClr val="B1BF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642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38147" y="505559"/>
                <a:ext cx="5152293" cy="465269"/>
              </a:xfrm>
              <a:prstGeom prst="rect">
                <a:avLst/>
              </a:prstGeom>
              <a:solidFill>
                <a:srgbClr val="8D9245"/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r>
                  <a:rPr lang="fr-CA" b="1" dirty="0">
                    <a:solidFill>
                      <a:schemeClr val="bg1"/>
                    </a:solidFill>
                  </a:rPr>
                  <a:t>Pouvoirs conférés directement aux administrateurs généraux</a:t>
                </a:r>
                <a:endParaRPr lang="en-CA" b="1" dirty="0">
                  <a:solidFill>
                    <a:schemeClr val="bg1"/>
                  </a:solidFill>
                  <a:cs typeface="Calibri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AF809E3-A7A3-4735-9DDF-5A86A19038F7}"/>
                </a:ext>
              </a:extLst>
            </p:cNvPr>
            <p:cNvGrpSpPr/>
            <p:nvPr/>
          </p:nvGrpSpPr>
          <p:grpSpPr>
            <a:xfrm>
              <a:off x="344734" y="1849673"/>
              <a:ext cx="3182112" cy="3785651"/>
              <a:chOff x="344734" y="1849673"/>
              <a:chExt cx="3182112" cy="378565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47201" y="2465226"/>
                <a:ext cx="3179645" cy="317009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154940">
                  <a:spcAft>
                    <a:spcPts val="587"/>
                  </a:spcAft>
                </a:pPr>
                <a:r>
                  <a:rPr lang="fr-FR" sz="1700" dirty="0"/>
                  <a:t>Exemples de pouvoirs</a:t>
                </a:r>
              </a:p>
              <a:p>
                <a:pPr marL="440690" indent="-285750">
                  <a:spcAft>
                    <a:spcPts val="587"/>
                  </a:spcAft>
                  <a:buFont typeface="Arial" panose="020B0604020202020204" pitchFamily="34" charset="0"/>
                  <a:buChar char="•"/>
                </a:pPr>
                <a:r>
                  <a:rPr lang="fr-FR" sz="1700" dirty="0"/>
                  <a:t>Établir les critères de mérite</a:t>
                </a:r>
              </a:p>
              <a:p>
                <a:pPr marL="440690" indent="-285750">
                  <a:spcAft>
                    <a:spcPts val="587"/>
                  </a:spcAft>
                  <a:buFont typeface="Arial" panose="020B0604020202020204" pitchFamily="34" charset="0"/>
                  <a:buChar char="•"/>
                </a:pPr>
                <a:r>
                  <a:rPr lang="fr-FR" sz="1700" dirty="0"/>
                  <a:t>Faire des mutations</a:t>
                </a:r>
              </a:p>
              <a:p>
                <a:pPr marL="440690" indent="-285750">
                  <a:spcAft>
                    <a:spcPts val="587"/>
                  </a:spcAft>
                  <a:buFont typeface="Arial" panose="020B0604020202020204" pitchFamily="34" charset="0"/>
                  <a:buChar char="•"/>
                </a:pPr>
                <a:r>
                  <a:rPr lang="fr-FR" sz="1700" dirty="0"/>
                  <a:t>Prolonger des nominations de durée déterminée</a:t>
                </a:r>
              </a:p>
              <a:p>
                <a:pPr marL="440690" indent="-285750">
                  <a:spcAft>
                    <a:spcPts val="587"/>
                  </a:spcAft>
                  <a:buFont typeface="Arial" panose="020B0604020202020204" pitchFamily="34" charset="0"/>
                  <a:buChar char="•"/>
                </a:pPr>
                <a:r>
                  <a:rPr lang="fr-FR" sz="1700" dirty="0"/>
                  <a:t>Renvoyer des stagiaires</a:t>
                </a:r>
              </a:p>
              <a:p>
                <a:pPr marL="440690" indent="-285750">
                  <a:spcAft>
                    <a:spcPts val="587"/>
                  </a:spcAft>
                  <a:buFont typeface="Arial" panose="020B0604020202020204" pitchFamily="34" charset="0"/>
                  <a:buChar char="•"/>
                </a:pPr>
                <a:r>
                  <a:rPr lang="fr-FR" sz="1700" dirty="0"/>
                  <a:t>Accepter des démissions</a:t>
                </a:r>
              </a:p>
              <a:p>
                <a:pPr marL="440690" indent="-285750">
                  <a:spcAft>
                    <a:spcPts val="587"/>
                  </a:spcAft>
                  <a:buFont typeface="Arial" panose="020B0604020202020204" pitchFamily="34" charset="0"/>
                  <a:buChar char="•"/>
                </a:pPr>
                <a:r>
                  <a:rPr lang="fr-FR" sz="1700" dirty="0"/>
                  <a:t>Mettre en disponibilité ou maintenir en poste des employés</a:t>
                </a:r>
                <a:endParaRPr lang="en-CA" sz="1700" dirty="0">
                  <a:cs typeface="Calibri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9FE476-5E69-4D20-AF40-06DD3DF801F8}"/>
                  </a:ext>
                </a:extLst>
              </p:cNvPr>
              <p:cNvSpPr txBox="1"/>
              <p:nvPr/>
            </p:nvSpPr>
            <p:spPr>
              <a:xfrm>
                <a:off x="344734" y="1849673"/>
                <a:ext cx="3182112" cy="61555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marL="154940">
                  <a:spcAft>
                    <a:spcPts val="587"/>
                  </a:spcAft>
                </a:pPr>
                <a:r>
                  <a:rPr lang="fr-FR" sz="1700" b="1" i="1" dirty="0"/>
                  <a:t>Loi sur l’emploi dans la fonction publique</a:t>
                </a:r>
                <a:endParaRPr lang="en-CA" sz="1700" b="1" dirty="0">
                  <a:cs typeface="Calibri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D8C06A-1ED9-462D-96CE-0914855D6A0F}"/>
                </a:ext>
              </a:extLst>
            </p:cNvPr>
            <p:cNvGrpSpPr/>
            <p:nvPr/>
          </p:nvGrpSpPr>
          <p:grpSpPr>
            <a:xfrm>
              <a:off x="3884168" y="1849672"/>
              <a:ext cx="3531645" cy="4559207"/>
              <a:chOff x="3884168" y="1849672"/>
              <a:chExt cx="3531645" cy="4559207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884168" y="2453950"/>
                <a:ext cx="3531645" cy="39549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154940">
                  <a:spcAft>
                    <a:spcPts val="587"/>
                  </a:spcAft>
                </a:pPr>
                <a:r>
                  <a:rPr lang="fr-FR" sz="1700" dirty="0"/>
                  <a:t>Exemples de pouvoirs</a:t>
                </a:r>
              </a:p>
              <a:p>
                <a:pPr marL="440690" indent="-285750">
                  <a:spcAft>
                    <a:spcPts val="587"/>
                  </a:spcAft>
                  <a:buFont typeface="Arial" panose="020B0604020202020204" pitchFamily="34" charset="0"/>
                  <a:buChar char="•"/>
                </a:pPr>
                <a:r>
                  <a:rPr lang="fr-FR" sz="1700" dirty="0"/>
                  <a:t>Approuver des affectations et des détachements ainsi que des affectations dans le cadre d’Échanges Canada</a:t>
                </a:r>
              </a:p>
              <a:p>
                <a:pPr marL="440690" indent="-285750">
                  <a:spcAft>
                    <a:spcPts val="587"/>
                  </a:spcAft>
                  <a:buFont typeface="Arial" panose="020B0604020202020204" pitchFamily="34" charset="0"/>
                  <a:buChar char="•"/>
                </a:pPr>
                <a:r>
                  <a:rPr lang="fr-FR" sz="1700" dirty="0"/>
                  <a:t>Embaucher des experts‐conseils</a:t>
                </a:r>
              </a:p>
              <a:p>
                <a:pPr marL="440690" indent="-285750">
                  <a:spcAft>
                    <a:spcPts val="587"/>
                  </a:spcAft>
                  <a:buFont typeface="Arial" panose="020B0604020202020204" pitchFamily="34" charset="0"/>
                  <a:buChar char="•"/>
                </a:pPr>
                <a:r>
                  <a:rPr lang="fr-FR" sz="1700" dirty="0"/>
                  <a:t>Offrir de la formation et du perfectionnement</a:t>
                </a:r>
              </a:p>
              <a:p>
                <a:pPr marL="440690" indent="-285750">
                  <a:spcAft>
                    <a:spcPts val="587"/>
                  </a:spcAft>
                  <a:buFont typeface="Arial" panose="020B0604020202020204" pitchFamily="34" charset="0"/>
                  <a:buChar char="•"/>
                </a:pPr>
                <a:r>
                  <a:rPr lang="fr-FR" sz="1700" dirty="0"/>
                  <a:t>Remettre des prix</a:t>
                </a:r>
              </a:p>
              <a:p>
                <a:pPr marL="440690" indent="-285750">
                  <a:spcAft>
                    <a:spcPts val="587"/>
                  </a:spcAft>
                  <a:buFont typeface="Arial" panose="020B0604020202020204" pitchFamily="34" charset="0"/>
                  <a:buChar char="•"/>
                </a:pPr>
                <a:r>
                  <a:rPr lang="fr-FR" sz="1700" dirty="0"/>
                  <a:t>Appliquer des mesures disciplinaires et des sanctions</a:t>
                </a:r>
              </a:p>
              <a:p>
                <a:pPr marL="440690" indent="-285750">
                  <a:spcAft>
                    <a:spcPts val="587"/>
                  </a:spcAft>
                  <a:buFont typeface="Arial" panose="020B0604020202020204" pitchFamily="34" charset="0"/>
                  <a:buChar char="•"/>
                </a:pPr>
                <a:r>
                  <a:rPr lang="fr-FR" sz="1700" dirty="0"/>
                  <a:t>Approuver des licenciements et des rétrogradations</a:t>
                </a:r>
                <a:endParaRPr lang="en-CA" sz="1700" dirty="0">
                  <a:cs typeface="Calibri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C3DD99-0C4B-441B-A231-8389E2224302}"/>
                  </a:ext>
                </a:extLst>
              </p:cNvPr>
              <p:cNvSpPr txBox="1"/>
              <p:nvPr/>
            </p:nvSpPr>
            <p:spPr>
              <a:xfrm>
                <a:off x="3884168" y="1849672"/>
                <a:ext cx="3531645" cy="61555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marL="154940">
                  <a:spcAft>
                    <a:spcPts val="587"/>
                  </a:spcAft>
                </a:pPr>
                <a:r>
                  <a:rPr lang="fr-FR" sz="1700" b="1" i="1" dirty="0">
                    <a:ea typeface="+mn-lt"/>
                    <a:cs typeface="+mn-lt"/>
                  </a:rPr>
                  <a:t>Loi sur la gestion des finances publiques</a:t>
                </a:r>
                <a:endParaRPr lang="en-CA" sz="1700" b="1" dirty="0">
                  <a:ea typeface="+mn-lt"/>
                  <a:cs typeface="+mn-lt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47201" y="6488978"/>
              <a:ext cx="7068612" cy="20390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54940"/>
              <a:r>
                <a:rPr lang="fr-FR" sz="1700" dirty="0"/>
                <a:t>Les AG peuvent déléguer aux échelons inférieurs les pouvoirs qui leur ont été </a:t>
              </a:r>
              <a:r>
                <a:rPr lang="fr-FR" sz="1700" b="1" dirty="0"/>
                <a:t>conférés directement</a:t>
              </a:r>
              <a:r>
                <a:rPr lang="fr-FR" sz="1700" dirty="0"/>
                <a:t>. Les gestionnaires peuvent faire de même avec les </a:t>
              </a:r>
              <a:r>
                <a:rPr lang="fr-FR" sz="1700" b="1" dirty="0"/>
                <a:t>pouvoirs qui leur ont été subdélégués</a:t>
              </a:r>
              <a:r>
                <a:rPr lang="fr-FR" sz="1700" dirty="0"/>
                <a:t>, suivant l’instrument de subdélégation de chaque organisation.</a:t>
              </a:r>
            </a:p>
            <a:p>
              <a:pPr marL="154940">
                <a:spcAft>
                  <a:spcPts val="881"/>
                </a:spcAft>
              </a:pPr>
              <a:endParaRPr lang="fr-FR" sz="1700" dirty="0"/>
            </a:p>
            <a:p>
              <a:pPr marL="154940">
                <a:spcAft>
                  <a:spcPts val="881"/>
                </a:spcAft>
              </a:pPr>
              <a:r>
                <a:rPr lang="fr-FR" sz="1700" dirty="0"/>
                <a:t>Les AG peuvent déléguer des pouvoirs à des personnes occupant un poste en particulier. </a:t>
              </a:r>
              <a:endParaRPr lang="en-CA" sz="1700" dirty="0">
                <a:cs typeface="Calibri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93615" y="8412897"/>
              <a:ext cx="7556697" cy="1428267"/>
              <a:chOff x="997725" y="5484753"/>
              <a:chExt cx="5152293" cy="92295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97725" y="5646080"/>
                <a:ext cx="5152293" cy="761629"/>
              </a:xfrm>
              <a:prstGeom prst="rect">
                <a:avLst/>
              </a:prstGeom>
              <a:solidFill>
                <a:srgbClr val="B4B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642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3209442" y="5484753"/>
                <a:ext cx="728858" cy="242652"/>
              </a:xfrm>
              <a:prstGeom prst="triangle">
                <a:avLst/>
              </a:prstGeom>
              <a:solidFill>
                <a:srgbClr val="B1BF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642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97725" y="5764447"/>
                <a:ext cx="4992407" cy="397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154940">
                  <a:spcAft>
                    <a:spcPts val="587"/>
                  </a:spcAft>
                </a:pPr>
                <a:r>
                  <a:rPr lang="fr-FR" sz="1700" dirty="0"/>
                  <a:t>La personne occupant le poste peut exercer les pouvoirs lorsqu’elle satisfait à toutes les exigences établies par le Conseil du Trésor ou l’AG, s’il y a lieu.</a:t>
                </a:r>
                <a:endParaRPr lang="en-CA" sz="1700" dirty="0">
                  <a:cs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86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E885A4EAD3B34FA6F7339F6B7E6C29" ma:contentTypeVersion="12" ma:contentTypeDescription="Create a new document." ma:contentTypeScope="" ma:versionID="b6eb5ca5ee3e2ddede67107d3a0b4a03">
  <xsd:schema xmlns:xsd="http://www.w3.org/2001/XMLSchema" xmlns:xs="http://www.w3.org/2001/XMLSchema" xmlns:p="http://schemas.microsoft.com/office/2006/metadata/properties" xmlns:ns2="aa4509d7-40f3-4194-9352-72a14d08458e" xmlns:ns3="0bd148ba-1401-494d-a82a-29dfdf595982" targetNamespace="http://schemas.microsoft.com/office/2006/metadata/properties" ma:root="true" ma:fieldsID="8fde94ba8506782322631df4ddb4b882" ns2:_="" ns3:_="">
    <xsd:import namespace="aa4509d7-40f3-4194-9352-72a14d08458e"/>
    <xsd:import namespace="0bd148ba-1401-494d-a82a-29dfdf595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4509d7-40f3-4194-9352-72a14d0845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d148ba-1401-494d-a82a-29dfdf595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578819-83CF-42CD-81D1-F7816B306F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4509d7-40f3-4194-9352-72a14d08458e"/>
    <ds:schemaRef ds:uri="0bd148ba-1401-494d-a82a-29dfdf595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675A05-89D4-4CEC-B56D-D73B5D1B38E4}">
  <ds:schemaRefs>
    <ds:schemaRef ds:uri="aa4509d7-40f3-4194-9352-72a14d08458e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0bd148ba-1401-494d-a82a-29dfdf59598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10FBD59-31E2-46E0-8C5E-FE88EAB820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10192</TotalTime>
  <Words>181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Government of Canada|Gouvernement du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Stéphanie Taylor</dc:creator>
  <cp:lastModifiedBy>Stéphanie Taylor</cp:lastModifiedBy>
  <cp:revision>180</cp:revision>
  <dcterms:created xsi:type="dcterms:W3CDTF">2021-05-11T16:22:21Z</dcterms:created>
  <dcterms:modified xsi:type="dcterms:W3CDTF">2022-03-02T19:59:38Z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-1075097221</vt:i4>
  </property>
  <property fmtid="{D5CDD505-2E9C-101B-9397-08002B2CF9AE}" pid="3" name="_NewReviewCycle">
    <vt:lpwstr/>
  </property>
  <property fmtid="{D5CDD505-2E9C-101B-9397-08002B2CF9AE}" pid="4" name="_EmailSubject">
    <vt:lpwstr>ADT HR Visuals</vt:lpwstr>
  </property>
  <property fmtid="{D5CDD505-2E9C-101B-9397-08002B2CF9AE}" pid="5" name="_AuthorEmail">
    <vt:lpwstr>stephanie.taylor@canada.ca</vt:lpwstr>
  </property>
  <property fmtid="{D5CDD505-2E9C-101B-9397-08002B2CF9AE}" pid="6" name="_AuthorEmailDisplayName">
    <vt:lpwstr>Taylor, Stéphanie (CSPS/EFPC)</vt:lpwstr>
  </property>
  <property fmtid="{D5CDD505-2E9C-101B-9397-08002B2CF9AE}" pid="7" name="ContentTypeId">
    <vt:lpwstr>0x01010086E885A4EAD3B34FA6F7339F6B7E6C29</vt:lpwstr>
  </property>
</Properties>
</file>