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84"/>
    <a:srgbClr val="AFBDC6"/>
    <a:srgbClr val="B1BF94"/>
    <a:srgbClr val="8D9245"/>
    <a:srgbClr val="D7BAAE"/>
    <a:srgbClr val="B4A9B4"/>
    <a:srgbClr val="CAB9B5"/>
    <a:srgbClr val="B5D0D9"/>
    <a:srgbClr val="37B2BF"/>
    <a:srgbClr val="B4B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94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04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4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0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6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73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8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Decoratif">
            <a:extLst>
              <a:ext uri="{FF2B5EF4-FFF2-40B4-BE49-F238E27FC236}">
                <a16:creationId xmlns:a16="http://schemas.microsoft.com/office/drawing/2014/main" id="{A4D227B4-54F3-4D62-ACD8-7FB7FE0CBCB7}"/>
              </a:ext>
            </a:extLst>
          </p:cNvPr>
          <p:cNvGrpSpPr/>
          <p:nvPr/>
        </p:nvGrpSpPr>
        <p:grpSpPr>
          <a:xfrm>
            <a:off x="113193" y="380670"/>
            <a:ext cx="7465250" cy="9334420"/>
            <a:chOff x="113193" y="380670"/>
            <a:chExt cx="7465250" cy="93344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D39CFA-8F4C-4748-A972-91A7D69200EC}"/>
                </a:ext>
              </a:extLst>
            </p:cNvPr>
            <p:cNvGrpSpPr/>
            <p:nvPr/>
          </p:nvGrpSpPr>
          <p:grpSpPr>
            <a:xfrm>
              <a:off x="113193" y="380670"/>
              <a:ext cx="7465249" cy="1596005"/>
              <a:chOff x="113193" y="380670"/>
              <a:chExt cx="7465249" cy="1596005"/>
            </a:xfrm>
          </p:grpSpPr>
          <p:sp>
            <p:nvSpPr>
              <p:cNvPr id="62" name="Isosceles Triangle 61"/>
              <p:cNvSpPr/>
              <p:nvPr/>
            </p:nvSpPr>
            <p:spPr>
              <a:xfrm rot="10800000">
                <a:off x="3317789" y="1616388"/>
                <a:ext cx="1056055" cy="360287"/>
              </a:xfrm>
              <a:prstGeom prst="triangle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3193" y="1010860"/>
                <a:ext cx="7465249" cy="710463"/>
              </a:xfrm>
              <a:prstGeom prst="rect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6659" y="1034643"/>
                <a:ext cx="5254388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fr-FR" sz="1700" dirty="0"/>
                  <a:t>Pouvoirs délégués aux administrateurs généraux (AG) par la Commission de la fonction publique (CFP)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13193" y="380670"/>
                <a:ext cx="7465249" cy="634020"/>
              </a:xfrm>
              <a:prstGeom prst="rect">
                <a:avLst/>
              </a:prstGeom>
              <a:solidFill>
                <a:srgbClr val="587C84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fr-FR" sz="1750" b="1" dirty="0">
                    <a:solidFill>
                      <a:schemeClr val="bg1"/>
                    </a:solidFill>
                  </a:rPr>
                  <a:t>Pouvoirs conférés à la Commission de la fonction publique en vertu de la </a:t>
                </a:r>
                <a:r>
                  <a:rPr lang="fr-FR" sz="1750" b="1" i="1" dirty="0">
                    <a:solidFill>
                      <a:schemeClr val="bg1"/>
                    </a:solidFill>
                  </a:rPr>
                  <a:t>Loi sur l’emploi dans la fonction publique</a:t>
                </a:r>
                <a:r>
                  <a:rPr lang="fr-FR" sz="1750" b="1" dirty="0">
                    <a:solidFill>
                      <a:schemeClr val="bg1"/>
                    </a:solidFill>
                  </a:rPr>
                  <a:t> et d’autres lois et règlements applicables</a:t>
                </a:r>
                <a:endParaRPr lang="en-CA" sz="17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EE2826-8D38-4F7B-BE20-F8B8503E9A75}"/>
                </a:ext>
              </a:extLst>
            </p:cNvPr>
            <p:cNvGrpSpPr/>
            <p:nvPr/>
          </p:nvGrpSpPr>
          <p:grpSpPr>
            <a:xfrm>
              <a:off x="368498" y="2133493"/>
              <a:ext cx="7021349" cy="5063670"/>
              <a:chOff x="368498" y="2133493"/>
              <a:chExt cx="7021349" cy="506367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68498" y="2749791"/>
                <a:ext cx="7020000" cy="444737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fr-CA" sz="1700" dirty="0"/>
                  <a:t>Exemples de pouvoirs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Déterminer s’il faut avoir recours à un processus de nomination annoncé ou à un processus de nomination non annoncé 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Déterminer la zone de sélection ou les recours prévus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Utiliser toutes les méthodes d’évaluation jugées appropriées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Accorder la préférence aux vétérans et aux citoyens canadiens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Faire des nominations fondées sur le mérite, y compris des nominations de personnes bénéficiant d’un droit de priorité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Tenir des discussions informelles et transmettre des notifications et des avis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Nommer une personne à un emploi occasionnel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Faire prêter serment et recevoir des affirmations solennelles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fr-FR" sz="1700" dirty="0"/>
                  <a:t>Prolonger, dans le cas de nominations non impératives, la période dont dispose la personne pour devenir bilingue</a:t>
                </a:r>
                <a:endParaRPr lang="en-CA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564AA0-621A-4CB7-8E33-A815B1FB3251}"/>
                  </a:ext>
                </a:extLst>
              </p:cNvPr>
              <p:cNvSpPr txBox="1"/>
              <p:nvPr/>
            </p:nvSpPr>
            <p:spPr>
              <a:xfrm>
                <a:off x="368498" y="2133493"/>
                <a:ext cx="7021349" cy="61555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91440" tIns="45720" rIns="91440" bIns="45720" rtlCol="0" anchor="t" anchorCtr="1">
                <a:spAutoFit/>
              </a:bodyPr>
              <a:lstStyle/>
              <a:p>
                <a:pPr marL="154940">
                  <a:spcAft>
                    <a:spcPts val="587"/>
                  </a:spcAft>
                </a:pPr>
                <a:r>
                  <a:rPr lang="fr-FR" sz="1700" b="1" dirty="0"/>
                  <a:t>Instrument de délégation et de responsabilisation en matière de nomination</a:t>
                </a:r>
                <a:endParaRPr lang="en-CA" sz="1700" b="1" dirty="0">
                  <a:cs typeface="Calibri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68498" y="7324912"/>
              <a:ext cx="713595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5099">
                <a:spcAft>
                  <a:spcPts val="881"/>
                </a:spcAft>
              </a:pPr>
              <a:r>
                <a:rPr lang="fr-FR" sz="1700" dirty="0"/>
                <a:t>Seuls les AG peuvent subdéléguer des pouvoirs, et ils sont assujettis à des conditions particulières établies par la CFP. Les pouvoirs ne peuvent pas faire l’objet d’une autre subdélégation.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13194" y="8182646"/>
              <a:ext cx="7465249" cy="1532444"/>
              <a:chOff x="997725" y="5368771"/>
              <a:chExt cx="5152293" cy="103209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97725" y="5609965"/>
                <a:ext cx="5152293" cy="781618"/>
              </a:xfrm>
              <a:prstGeom prst="rect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3209442" y="5368771"/>
                <a:ext cx="728858" cy="242652"/>
              </a:xfrm>
              <a:prstGeom prst="triangle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7725" y="5633907"/>
                <a:ext cx="5031830" cy="766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fr-FR" sz="1700" dirty="0"/>
                  <a:t>La personne occupant le poste peut exercer les pouvoirs lorsqu’elle satisfait à toutes les exigences de subdélégation prévues par l’instrument de subdélégation de l’organisation; elle doit notamment avoir suivi la formation appropriée et signé un formulaire d’attestation.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11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675A05-89D4-4CEC-B56D-D73B5D1B38E4}">
  <ds:schemaRefs>
    <ds:schemaRef ds:uri="http://schemas.microsoft.com/office/infopath/2007/PartnerControls"/>
    <ds:schemaRef ds:uri="aa4509d7-40f3-4194-9352-72a14d08458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bd148ba-1401-494d-a82a-29dfdf59598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0FBD59-31E2-46E0-8C5E-FE88EAB82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578819-83CF-42CD-81D1-F7816B306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10191</TotalTime>
  <Words>236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Stéphanie Taylor</dc:creator>
  <cp:lastModifiedBy>Stéphanie Taylor</cp:lastModifiedBy>
  <cp:revision>181</cp:revision>
  <dcterms:created xsi:type="dcterms:W3CDTF">2021-05-11T16:22:21Z</dcterms:created>
  <dcterms:modified xsi:type="dcterms:W3CDTF">2022-03-02T19:59:53Z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-1075097221</vt:i4>
  </property>
  <property fmtid="{D5CDD505-2E9C-101B-9397-08002B2CF9AE}" pid="3" name="_NewReviewCycle">
    <vt:lpwstr/>
  </property>
  <property fmtid="{D5CDD505-2E9C-101B-9397-08002B2CF9AE}" pid="4" name="_EmailSubject">
    <vt:lpwstr>ADT HR Visuals</vt:lpwstr>
  </property>
  <property fmtid="{D5CDD505-2E9C-101B-9397-08002B2CF9AE}" pid="5" name="_AuthorEmail">
    <vt:lpwstr>stephanie.taylor@canada.ca</vt:lpwstr>
  </property>
  <property fmtid="{D5CDD505-2E9C-101B-9397-08002B2CF9AE}" pid="6" name="_AuthorEmailDisplayName">
    <vt:lpwstr>Taylor, Stéphanie (CSPS/EFPC)</vt:lpwstr>
  </property>
  <property fmtid="{D5CDD505-2E9C-101B-9397-08002B2CF9AE}" pid="7" name="ContentTypeId">
    <vt:lpwstr>0x01010086E885A4EAD3B34FA6F7339F6B7E6C29</vt:lpwstr>
  </property>
</Properties>
</file>