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</p:sldIdLst>
  <p:sldSz cx="7772400" cy="100584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Pelletier" initials="SP" lastIdx="15" clrIdx="0">
    <p:extLst>
      <p:ext uri="{19B8F6BF-5375-455C-9EA6-DF929625EA0E}">
        <p15:presenceInfo xmlns:p15="http://schemas.microsoft.com/office/powerpoint/2012/main" userId="S::Sarah.Pelletier@tpsgc-pwgsc.gc.ca::e47273aa-d798-4610-bd2a-6320b9ee241b" providerId="AD"/>
      </p:ext>
    </p:extLst>
  </p:cmAuthor>
  <p:cmAuthor id="2" name="Marie-Claude Gariepy" initials="MCG" lastIdx="21" clrIdx="1">
    <p:extLst>
      <p:ext uri="{19B8F6BF-5375-455C-9EA6-DF929625EA0E}">
        <p15:presenceInfo xmlns:p15="http://schemas.microsoft.com/office/powerpoint/2012/main" userId="S::Marie-Claude.Gariepy@tpsgc-pwgsc.gc.ca::5e70c333-3906-484e-b38d-9be34b4cadb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2D8"/>
    <a:srgbClr val="C8C0C8"/>
    <a:srgbClr val="B4A9B4"/>
    <a:srgbClr val="A196A0"/>
    <a:srgbClr val="635060"/>
    <a:srgbClr val="F6EEBC"/>
    <a:srgbClr val="25796D"/>
    <a:srgbClr val="DCF0EC"/>
    <a:srgbClr val="F4D5C1"/>
    <a:srgbClr val="B95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82" autoAdjust="0"/>
    <p:restoredTop sz="95726" autoAdjust="0"/>
  </p:normalViewPr>
  <p:slideViewPr>
    <p:cSldViewPr snapToGrid="0">
      <p:cViewPr varScale="1">
        <p:scale>
          <a:sx n="63" d="100"/>
          <a:sy n="63" d="100"/>
        </p:scale>
        <p:origin x="2262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4045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3489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2800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203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5824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4657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7265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3731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6113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3780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544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1870-65CD-4D63-BADD-D389628CE06D}" type="datetimeFigureOut">
              <a:rPr lang="fr-CA" smtClean="0"/>
              <a:t>2022-03-02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86384-E8C9-4257-A16B-A3F057BB2CB1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0370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73707" y="365258"/>
            <a:ext cx="7519802" cy="95410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Organisations de la fonction publique – gestion des personnes</a:t>
            </a: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151508" y="1520422"/>
            <a:ext cx="7390874" cy="2891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ea typeface="Ebrima" panose="02000000000000000000" pitchFamily="2" charset="0"/>
                <a:cs typeface="Ebrima" panose="02000000000000000000" pitchFamily="2" charset="0"/>
              </a:rPr>
              <a:t>Ces organisations sont responsables de tous les aspects liés à la gestion des personnes, notamment les suivants :</a:t>
            </a:r>
          </a:p>
          <a:p>
            <a:endParaRPr lang="fr-CA" sz="587" b="1" dirty="0"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686389" indent="-263997">
              <a:buFont typeface="Arial" panose="020B0604020202020204" pitchFamily="34" charset="0"/>
              <a:buChar char="•"/>
            </a:pPr>
            <a:r>
              <a:rPr lang="fr-CA" sz="1400" dirty="0">
                <a:ea typeface="Ebrima" panose="02000000000000000000" pitchFamily="2" charset="0"/>
                <a:cs typeface="Ebrima" panose="02000000000000000000" pitchFamily="2" charset="0"/>
              </a:rPr>
              <a:t>Planification intégrée des activités et des RH</a:t>
            </a:r>
          </a:p>
          <a:p>
            <a:pPr marL="686389" indent="-263997">
              <a:buFont typeface="Arial" panose="020B0604020202020204" pitchFamily="34" charset="0"/>
              <a:buChar char="•"/>
            </a:pPr>
            <a:r>
              <a:rPr lang="fr-CA" sz="1400" dirty="0">
                <a:ea typeface="Ebrima" panose="02000000000000000000" pitchFamily="2" charset="0"/>
                <a:cs typeface="Ebrima" panose="02000000000000000000" pitchFamily="2" charset="0"/>
              </a:rPr>
              <a:t>Recrutement, embauche, promotion et mutation</a:t>
            </a:r>
            <a:endParaRPr lang="fr-CA" sz="1400" strike="sngStrike" dirty="0">
              <a:solidFill>
                <a:srgbClr val="FF0000"/>
              </a:solidFill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686389" indent="-263997">
              <a:buFont typeface="Arial" panose="020B0604020202020204" pitchFamily="34" charset="0"/>
              <a:buChar char="•"/>
            </a:pPr>
            <a:r>
              <a:rPr lang="fr-CA" sz="1400" dirty="0">
                <a:ea typeface="Ebrima" panose="02000000000000000000" pitchFamily="2" charset="0"/>
                <a:cs typeface="Ebrima" panose="02000000000000000000" pitchFamily="2" charset="0"/>
              </a:rPr>
              <a:t>Désignation et perfectionnement des leaders</a:t>
            </a:r>
          </a:p>
          <a:p>
            <a:pPr marL="686389" indent="-263997">
              <a:buFont typeface="Arial" panose="020B0604020202020204" pitchFamily="34" charset="0"/>
              <a:buChar char="•"/>
            </a:pPr>
            <a:r>
              <a:rPr lang="fr-CA" sz="1400" dirty="0">
                <a:ea typeface="Ebrima" panose="02000000000000000000" pitchFamily="2" charset="0"/>
                <a:cs typeface="Ebrima" panose="02000000000000000000" pitchFamily="2" charset="0"/>
              </a:rPr>
              <a:t>Apprentissage et perfectionnement des personnes</a:t>
            </a:r>
            <a:endParaRPr lang="fr-CA" sz="1400" strike="sngStrike" dirty="0">
              <a:solidFill>
                <a:srgbClr val="FF0000"/>
              </a:solidFill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686389" indent="-263997">
              <a:buFont typeface="Arial" panose="020B0604020202020204" pitchFamily="34" charset="0"/>
              <a:buChar char="•"/>
            </a:pPr>
            <a:r>
              <a:rPr lang="fr-CA" sz="1400" dirty="0">
                <a:ea typeface="Ebrima" panose="02000000000000000000" pitchFamily="2" charset="0"/>
                <a:cs typeface="Ebrima" panose="02000000000000000000" pitchFamily="2" charset="0"/>
              </a:rPr>
              <a:t>Maintien d’un milieu de travail sain et productif</a:t>
            </a:r>
          </a:p>
          <a:p>
            <a:pPr marL="686389" indent="-263997">
              <a:buFont typeface="Arial" panose="020B0604020202020204" pitchFamily="34" charset="0"/>
              <a:buChar char="•"/>
            </a:pPr>
            <a:r>
              <a:rPr lang="fr-CA" sz="1400" dirty="0">
                <a:ea typeface="Ebrima" panose="02000000000000000000" pitchFamily="2" charset="0"/>
                <a:cs typeface="Ebrima" panose="02000000000000000000" pitchFamily="2" charset="0"/>
              </a:rPr>
              <a:t>Respect des valeurs et de l’éthique de la fonction publique</a:t>
            </a:r>
          </a:p>
          <a:p>
            <a:pPr marL="686389" indent="-263997">
              <a:buFont typeface="Arial" panose="020B0604020202020204" pitchFamily="34" charset="0"/>
              <a:buChar char="•"/>
            </a:pPr>
            <a:r>
              <a:rPr lang="fr-CA" sz="1400" dirty="0">
                <a:ea typeface="Ebrima" panose="02000000000000000000" pitchFamily="2" charset="0"/>
                <a:cs typeface="Ebrima" panose="02000000000000000000" pitchFamily="2" charset="0"/>
              </a:rPr>
              <a:t>Évaluation et gestion du rendement (prix et reconnaissance, mesures disciplinaires)</a:t>
            </a:r>
          </a:p>
          <a:p>
            <a:pPr marL="686389" indent="-263997">
              <a:buFont typeface="Arial" panose="020B0604020202020204" pitchFamily="34" charset="0"/>
              <a:buChar char="•"/>
            </a:pPr>
            <a:r>
              <a:rPr lang="fr-CA" sz="1400" dirty="0">
                <a:ea typeface="Ebrima" panose="02000000000000000000" pitchFamily="2" charset="0"/>
                <a:cs typeface="Ebrima" panose="02000000000000000000" pitchFamily="2" charset="0"/>
              </a:rPr>
              <a:t>Établissement de saines relations avec les employés et les agents négociateurs</a:t>
            </a:r>
          </a:p>
          <a:p>
            <a:pPr marL="686389" indent="-263997">
              <a:buFont typeface="Arial" panose="020B0604020202020204" pitchFamily="34" charset="0"/>
              <a:buChar char="•"/>
            </a:pPr>
            <a:r>
              <a:rPr lang="fr-CA" sz="1400" dirty="0">
                <a:ea typeface="Ebrima" panose="02000000000000000000" pitchFamily="2" charset="0"/>
                <a:cs typeface="Ebrima" panose="02000000000000000000" pitchFamily="2" charset="0"/>
              </a:rPr>
              <a:t>Production de rapports</a:t>
            </a:r>
          </a:p>
          <a:p>
            <a:pPr marL="686389" indent="-263997">
              <a:buFont typeface="Arial" panose="020B0604020202020204" pitchFamily="34" charset="0"/>
              <a:buChar char="•"/>
            </a:pPr>
            <a:r>
              <a:rPr lang="fr-CA" sz="1400" dirty="0">
                <a:ea typeface="Ebrima" panose="02000000000000000000" pitchFamily="2" charset="0"/>
                <a:cs typeface="Ebrima" panose="02000000000000000000" pitchFamily="2" charset="0"/>
              </a:rPr>
              <a:t>Fonctions de soutien efficaces</a:t>
            </a:r>
          </a:p>
        </p:txBody>
      </p:sp>
      <p:grpSp>
        <p:nvGrpSpPr>
          <p:cNvPr id="12" name="Group 11" descr="Decoratif"/>
          <p:cNvGrpSpPr/>
          <p:nvPr>
            <p:custDataLst>
              <p:tags r:id="rId3"/>
            </p:custDataLst>
          </p:nvPr>
        </p:nvGrpSpPr>
        <p:grpSpPr>
          <a:xfrm>
            <a:off x="173707" y="4652827"/>
            <a:ext cx="7556696" cy="1941350"/>
            <a:chOff x="298938" y="4355130"/>
            <a:chExt cx="5152293" cy="938454"/>
          </a:xfrm>
        </p:grpSpPr>
        <p:sp>
          <p:nvSpPr>
            <p:cNvPr id="10" name="Rectangle 9"/>
            <p:cNvSpPr/>
            <p:nvPr/>
          </p:nvSpPr>
          <p:spPr>
            <a:xfrm>
              <a:off x="298938" y="4558963"/>
              <a:ext cx="5152293" cy="734621"/>
            </a:xfrm>
            <a:prstGeom prst="rect">
              <a:avLst/>
            </a:prstGeom>
            <a:solidFill>
              <a:srgbClr val="DBE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642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938" y="4621331"/>
              <a:ext cx="4963793" cy="46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400" dirty="0"/>
                <a:t>Soutien au chef de la fonction publique</a:t>
              </a:r>
            </a:p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400" dirty="0"/>
                <a:t>Gestion des talents des sous‐ministres et des personnes nommées par le gouverneur en conseil</a:t>
              </a:r>
            </a:p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400" dirty="0"/>
                <a:t>Renouvellement de la fonction publique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8938" y="4355130"/>
              <a:ext cx="5152293" cy="178536"/>
            </a:xfrm>
            <a:prstGeom prst="rect">
              <a:avLst/>
            </a:prstGeom>
            <a:solidFill>
              <a:srgbClr val="27776B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CA" b="1" dirty="0">
                  <a:solidFill>
                    <a:schemeClr val="bg1"/>
                  </a:solidFill>
                </a:rPr>
                <a:t>Bureau du Conseil privé</a:t>
              </a:r>
            </a:p>
          </p:txBody>
        </p:sp>
      </p:grpSp>
      <p:grpSp>
        <p:nvGrpSpPr>
          <p:cNvPr id="13" name="Group 12" descr="Decoratif"/>
          <p:cNvGrpSpPr/>
          <p:nvPr>
            <p:custDataLst>
              <p:tags r:id="rId4"/>
            </p:custDataLst>
          </p:nvPr>
        </p:nvGrpSpPr>
        <p:grpSpPr>
          <a:xfrm>
            <a:off x="136813" y="6823095"/>
            <a:ext cx="7556696" cy="2977736"/>
            <a:chOff x="298938" y="4357621"/>
            <a:chExt cx="5152293" cy="1523224"/>
          </a:xfrm>
        </p:grpSpPr>
        <p:sp>
          <p:nvSpPr>
            <p:cNvPr id="14" name="Rectangle 13"/>
            <p:cNvSpPr/>
            <p:nvPr/>
          </p:nvSpPr>
          <p:spPr>
            <a:xfrm>
              <a:off x="298938" y="4574050"/>
              <a:ext cx="5152293" cy="1281455"/>
            </a:xfrm>
            <a:prstGeom prst="rect">
              <a:avLst/>
            </a:prstGeom>
            <a:solidFill>
              <a:srgbClr val="F8E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642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8940" y="4621331"/>
              <a:ext cx="5049250" cy="1259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400" dirty="0"/>
                <a:t>Administration des dispositions de la </a:t>
              </a:r>
              <a:r>
                <a:rPr lang="fr-CA" sz="1400" i="1" dirty="0"/>
                <a:t>Loi sur l’emploi dans la fonction publique </a:t>
              </a:r>
              <a:r>
                <a:rPr lang="fr-CA" sz="1400" dirty="0"/>
                <a:t>qui concernent les activités politiques des employés et des administrateurs généraux</a:t>
              </a:r>
            </a:p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400" dirty="0"/>
                <a:t>Nominations de personnes provenant de l’intérieur et de l’extérieur de la fonction publique</a:t>
              </a:r>
            </a:p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Services de recrutement et d’évaluation</a:t>
              </a:r>
              <a:endPara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en-CA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Promotion et maintien d’</a:t>
              </a:r>
              <a:r>
                <a:rPr lang="fr-CA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une fonction publique non partisane, fondée sur le mérite et représentative, qui est au service de tous les Canadiens</a:t>
              </a:r>
              <a:endParaRPr lang="en-CA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Mise en place d’une politique régissant les nominations en vertu de la </a:t>
              </a:r>
              <a:r>
                <a:rPr lang="fr-CA" sz="14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Loi sur l’emploi dans la fonction publique</a:t>
              </a:r>
              <a:endPara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Politiques sur la délégation de la dotation et production de rapports connexes</a:t>
              </a:r>
            </a:p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Enquêtes et vérifications relatives aux nominations</a:t>
              </a:r>
            </a:p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Enquêtes et vérifications relatives à la dotation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8938" y="4357621"/>
              <a:ext cx="5152293" cy="188927"/>
            </a:xfrm>
            <a:prstGeom prst="rect">
              <a:avLst/>
            </a:prstGeom>
            <a:solidFill>
              <a:srgbClr val="B9522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CA" b="1" dirty="0">
                  <a:solidFill>
                    <a:schemeClr val="bg1"/>
                  </a:solidFill>
                </a:rPr>
                <a:t>Commission de la fonction publique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504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4584-138E-40FB-981E-A9E58C39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42" y="-3750982"/>
            <a:ext cx="6606540" cy="35018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A" sz="1800" dirty="0"/>
              <a:t>Organisations de la fonction publique – gestion des personnes 2</a:t>
            </a:r>
          </a:p>
        </p:txBody>
      </p:sp>
      <p:grpSp>
        <p:nvGrpSpPr>
          <p:cNvPr id="27" name="Group 26" descr="Decoratif"/>
          <p:cNvGrpSpPr/>
          <p:nvPr>
            <p:custDataLst>
              <p:tags r:id="rId1"/>
            </p:custDataLst>
          </p:nvPr>
        </p:nvGrpSpPr>
        <p:grpSpPr>
          <a:xfrm>
            <a:off x="103364" y="645900"/>
            <a:ext cx="7556696" cy="1213659"/>
            <a:chOff x="298938" y="4157860"/>
            <a:chExt cx="5152293" cy="827495"/>
          </a:xfrm>
        </p:grpSpPr>
        <p:sp>
          <p:nvSpPr>
            <p:cNvPr id="28" name="Rectangle 27"/>
            <p:cNvSpPr/>
            <p:nvPr/>
          </p:nvSpPr>
          <p:spPr>
            <a:xfrm>
              <a:off x="298938" y="4636895"/>
              <a:ext cx="5152293" cy="348460"/>
            </a:xfrm>
            <a:prstGeom prst="rect">
              <a:avLst/>
            </a:prstGeom>
            <a:solidFill>
              <a:srgbClr val="D8D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642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8938" y="4638649"/>
              <a:ext cx="4963793" cy="232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613" dirty="0"/>
                <a:t>Plaintes liées à la dotation et aux relations de travail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938" y="4157860"/>
              <a:ext cx="5152293" cy="432287"/>
            </a:xfrm>
            <a:prstGeom prst="rect">
              <a:avLst/>
            </a:prstGeom>
            <a:solidFill>
              <a:srgbClr val="63506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760" b="1" dirty="0">
                  <a:solidFill>
                    <a:schemeClr val="bg1"/>
                  </a:solidFill>
                </a:rPr>
                <a:t>Commission des relations de travail et de l’emploi dans le secteur public fédéral</a:t>
              </a:r>
            </a:p>
          </p:txBody>
        </p:sp>
      </p:grpSp>
      <p:grpSp>
        <p:nvGrpSpPr>
          <p:cNvPr id="17" name="Group 16" descr="Decoratif"/>
          <p:cNvGrpSpPr/>
          <p:nvPr>
            <p:custDataLst>
              <p:tags r:id="rId2"/>
            </p:custDataLst>
          </p:nvPr>
        </p:nvGrpSpPr>
        <p:grpSpPr>
          <a:xfrm>
            <a:off x="103364" y="2325220"/>
            <a:ext cx="7556696" cy="1713380"/>
            <a:chOff x="298938" y="4287601"/>
            <a:chExt cx="5152293" cy="1034788"/>
          </a:xfrm>
        </p:grpSpPr>
        <p:sp>
          <p:nvSpPr>
            <p:cNvPr id="18" name="Rectangle 17"/>
            <p:cNvSpPr/>
            <p:nvPr/>
          </p:nvSpPr>
          <p:spPr>
            <a:xfrm>
              <a:off x="298938" y="4558963"/>
              <a:ext cx="5152293" cy="734621"/>
            </a:xfrm>
            <a:prstGeom prst="rect">
              <a:avLst/>
            </a:prstGeom>
            <a:solidFill>
              <a:srgbClr val="DEE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642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8938" y="4582501"/>
              <a:ext cx="4963793" cy="739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613" dirty="0"/>
                <a:t>Formation et cours en orientation et en certification, formation et perfectionnement professionnels et en gestion, et perfectionnement en leadership</a:t>
              </a:r>
            </a:p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613" dirty="0"/>
                <a:t>Aucun rôle en matière de politique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8938" y="4287601"/>
              <a:ext cx="5152293" cy="247620"/>
            </a:xfrm>
            <a:prstGeom prst="rect">
              <a:avLst/>
            </a:prstGeom>
            <a:solidFill>
              <a:srgbClr val="67723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760" b="1" dirty="0">
                  <a:solidFill>
                    <a:schemeClr val="bg1"/>
                  </a:solidFill>
                </a:rPr>
                <a:t>École de la fonction publique du Canada</a:t>
              </a:r>
            </a:p>
          </p:txBody>
        </p:sp>
      </p:grpSp>
      <p:grpSp>
        <p:nvGrpSpPr>
          <p:cNvPr id="22" name="Group 21" descr="Decoratif"/>
          <p:cNvGrpSpPr/>
          <p:nvPr>
            <p:custDataLst>
              <p:tags r:id="rId3"/>
            </p:custDataLst>
          </p:nvPr>
        </p:nvGrpSpPr>
        <p:grpSpPr>
          <a:xfrm>
            <a:off x="103364" y="4482232"/>
            <a:ext cx="7556696" cy="5205054"/>
            <a:chOff x="298938" y="4184999"/>
            <a:chExt cx="5152293" cy="3065238"/>
          </a:xfrm>
        </p:grpSpPr>
        <p:sp>
          <p:nvSpPr>
            <p:cNvPr id="23" name="Rectangle 22"/>
            <p:cNvSpPr/>
            <p:nvPr/>
          </p:nvSpPr>
          <p:spPr>
            <a:xfrm>
              <a:off x="298938" y="4663799"/>
              <a:ext cx="5152293" cy="2586438"/>
            </a:xfrm>
            <a:prstGeom prst="rect">
              <a:avLst/>
            </a:prstGeom>
            <a:solidFill>
              <a:srgbClr val="F8E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642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5058" y="4697897"/>
              <a:ext cx="5049250" cy="2167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55099"/>
              <a:r>
                <a:rPr lang="fr-CA" sz="1613" dirty="0"/>
                <a:t>Soutien aux organisations dont l’employeur est le Conseil du Trésor ainsi qu’à d’autres institutions, notamment ce qui a trait à ce qui suit :</a:t>
              </a:r>
            </a:p>
            <a:p>
              <a:pPr marL="155099"/>
              <a:endParaRPr lang="fr-CA" sz="733" dirty="0"/>
            </a:p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613" dirty="0"/>
                <a:t>Prix, reconnaissance et événements spéciaux</a:t>
              </a:r>
            </a:p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613" dirty="0"/>
                <a:t>Classification</a:t>
              </a:r>
            </a:p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613" dirty="0"/>
                <a:t>Rémunération et relations de travail</a:t>
              </a:r>
            </a:p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613" dirty="0"/>
                <a:t>Diversité et équité en matière d’emploi</a:t>
              </a:r>
            </a:p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613" dirty="0"/>
                <a:t>Gestion des ressources humaines</a:t>
              </a:r>
            </a:p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613" dirty="0"/>
                <a:t>Apprentissage et perfectionnement en leadership</a:t>
              </a:r>
            </a:p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613" dirty="0"/>
                <a:t>Langues officielles</a:t>
              </a:r>
            </a:p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613" dirty="0"/>
                <a:t>Pensions et avantages sociaux</a:t>
              </a:r>
            </a:p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613" dirty="0"/>
                <a:t>Programme de gestion du rendement pour les employés</a:t>
              </a:r>
            </a:p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613" dirty="0"/>
                <a:t>Gestion des talents</a:t>
              </a:r>
            </a:p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613" dirty="0"/>
                <a:t>Valeurs et éthique</a:t>
              </a:r>
            </a:p>
            <a:p>
              <a:pPr marL="419093" indent="-263997">
                <a:buFont typeface="Arial" panose="020B0604020202020204" pitchFamily="34" charset="0"/>
                <a:buChar char="•"/>
              </a:pPr>
              <a:r>
                <a:rPr lang="fr-CA" sz="1613" dirty="0"/>
                <a:t>Activités de recherche et d’analyse liées au mandat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938" y="4184999"/>
              <a:ext cx="5152293" cy="432286"/>
            </a:xfrm>
            <a:prstGeom prst="rect">
              <a:avLst/>
            </a:prstGeom>
            <a:solidFill>
              <a:srgbClr val="82431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760" b="1" dirty="0">
                  <a:solidFill>
                    <a:schemeClr val="bg1"/>
                  </a:solidFill>
                </a:rPr>
                <a:t>Secrétariat du Conseil du Trésor – Bureau du dirigeant principal des ressources humaines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88435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1579311|-10846711|-14797230|-8244963|-11249614|SPAC&quot;,&quot;Id&quot;:&quot;61420b0d45364323280096c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E885A4EAD3B34FA6F7339F6B7E6C29" ma:contentTypeVersion="12" ma:contentTypeDescription="Create a new document." ma:contentTypeScope="" ma:versionID="b6eb5ca5ee3e2ddede67107d3a0b4a03">
  <xsd:schema xmlns:xsd="http://www.w3.org/2001/XMLSchema" xmlns:xs="http://www.w3.org/2001/XMLSchema" xmlns:p="http://schemas.microsoft.com/office/2006/metadata/properties" xmlns:ns2="aa4509d7-40f3-4194-9352-72a14d08458e" xmlns:ns3="0bd148ba-1401-494d-a82a-29dfdf595982" targetNamespace="http://schemas.microsoft.com/office/2006/metadata/properties" ma:root="true" ma:fieldsID="8fde94ba8506782322631df4ddb4b882" ns2:_="" ns3:_="">
    <xsd:import namespace="aa4509d7-40f3-4194-9352-72a14d08458e"/>
    <xsd:import namespace="0bd148ba-1401-494d-a82a-29dfdf595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4509d7-40f3-4194-9352-72a14d0845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d148ba-1401-494d-a82a-29dfdf595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0FBD59-31E2-46E0-8C5E-FE88EAB820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AD3218-0768-4867-9E58-06E8D0AC6F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4509d7-40f3-4194-9352-72a14d08458e"/>
    <ds:schemaRef ds:uri="0bd148ba-1401-494d-a82a-29dfdf595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675A05-89D4-4CEC-B56D-D73B5D1B38E4}">
  <ds:schemaRefs>
    <ds:schemaRef ds:uri="http://purl.org/dc/terms/"/>
    <ds:schemaRef ds:uri="http://schemas.microsoft.com/office/2006/documentManagement/types"/>
    <ds:schemaRef ds:uri="aa4509d7-40f3-4194-9352-72a14d08458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0bd148ba-1401-494d-a82a-29dfdf595982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10554</TotalTime>
  <Words>408</Words>
  <Application>Microsoft Office PowerPoint</Application>
  <PresentationFormat>Custom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Organisations de la fonction publique – gestion des personnes</vt:lpstr>
      <vt:lpstr>Organisations de la fonction publique – gestion des personnes 2</vt:lpstr>
    </vt:vector>
  </TitlesOfParts>
  <Company>Government of Canada|Gouvernement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Stéphanie Taylor</dc:creator>
  <cp:lastModifiedBy>Stéphanie Taylor</cp:lastModifiedBy>
  <cp:revision>48</cp:revision>
  <dcterms:created xsi:type="dcterms:W3CDTF">2021-05-11T16:22:21Z</dcterms:created>
  <dcterms:modified xsi:type="dcterms:W3CDTF">2022-03-02T19:58:49Z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887776233</vt:i4>
  </property>
  <property fmtid="{D5CDD505-2E9C-101B-9397-08002B2CF9AE}" pid="3" name="_NewReviewCycle">
    <vt:lpwstr/>
  </property>
  <property fmtid="{D5CDD505-2E9C-101B-9397-08002B2CF9AE}" pid="4" name="_EmailSubject">
    <vt:lpwstr>210824-03 RE: Linguistic review and comparison</vt:lpwstr>
  </property>
  <property fmtid="{D5CDD505-2E9C-101B-9397-08002B2CF9AE}" pid="5" name="_AuthorEmail">
    <vt:lpwstr>isabelle.lemire@csps-efpc.gc.ca</vt:lpwstr>
  </property>
  <property fmtid="{D5CDD505-2E9C-101B-9397-08002B2CF9AE}" pid="6" name="_AuthorEmailDisplayName">
    <vt:lpwstr>Isabelle Lemire</vt:lpwstr>
  </property>
  <property fmtid="{D5CDD505-2E9C-101B-9397-08002B2CF9AE}" pid="7" name="ContentTypeId">
    <vt:lpwstr>0x01010086E885A4EAD3B34FA6F7339F6B7E6C29</vt:lpwstr>
  </property>
  <property fmtid="{D5CDD505-2E9C-101B-9397-08002B2CF9AE}" pid="8" name="_PreviousAdHocReviewCycleID">
    <vt:i4>887776233</vt:i4>
  </property>
</Properties>
</file>