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C84"/>
    <a:srgbClr val="AFBDC6"/>
    <a:srgbClr val="B1BF94"/>
    <a:srgbClr val="8D9245"/>
    <a:srgbClr val="D7BAAE"/>
    <a:srgbClr val="B4A9B4"/>
    <a:srgbClr val="CAB9B5"/>
    <a:srgbClr val="B5D0D9"/>
    <a:srgbClr val="37B2BF"/>
    <a:srgbClr val="B4B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9BC17-C32A-2D0F-0738-AC2C02654548}" v="3" dt="2021-12-07T14:04:38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219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04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48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00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03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8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5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6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73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11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780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1870-65CD-4D63-BADD-D389628CE06D}" type="datetimeFigureOut">
              <a:rPr lang="fr-CA" smtClean="0"/>
              <a:t>2022-03-02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6384-E8C9-4257-A16B-A3F057BB2C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Decorative">
            <a:extLst>
              <a:ext uri="{FF2B5EF4-FFF2-40B4-BE49-F238E27FC236}">
                <a16:creationId xmlns:a16="http://schemas.microsoft.com/office/drawing/2014/main" id="{9BC27FF1-B570-419D-B6FD-75C841756F4F}"/>
              </a:ext>
            </a:extLst>
          </p:cNvPr>
          <p:cNvGrpSpPr/>
          <p:nvPr/>
        </p:nvGrpSpPr>
        <p:grpSpPr>
          <a:xfrm>
            <a:off x="113193" y="367971"/>
            <a:ext cx="7465250" cy="9447624"/>
            <a:chOff x="113193" y="367971"/>
            <a:chExt cx="7465250" cy="94476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FE97D4-151A-4855-A16E-4AD118FAB100}"/>
                </a:ext>
              </a:extLst>
            </p:cNvPr>
            <p:cNvGrpSpPr/>
            <p:nvPr/>
          </p:nvGrpSpPr>
          <p:grpSpPr>
            <a:xfrm>
              <a:off x="113193" y="367971"/>
              <a:ext cx="7465249" cy="1380088"/>
              <a:chOff x="113193" y="367971"/>
              <a:chExt cx="7465249" cy="1380088"/>
            </a:xfrm>
          </p:grpSpPr>
          <p:sp>
            <p:nvSpPr>
              <p:cNvPr id="62" name="Isosceles Triangle 61"/>
              <p:cNvSpPr/>
              <p:nvPr/>
            </p:nvSpPr>
            <p:spPr>
              <a:xfrm rot="10800000">
                <a:off x="3317789" y="1387773"/>
                <a:ext cx="1056055" cy="360286"/>
              </a:xfrm>
              <a:prstGeom prst="triangle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3193" y="756850"/>
                <a:ext cx="7465249" cy="710463"/>
              </a:xfrm>
              <a:prstGeom prst="rect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46659" y="1034643"/>
                <a:ext cx="525438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5099">
                  <a:spcAft>
                    <a:spcPts val="587"/>
                  </a:spcAft>
                </a:pPr>
                <a:r>
                  <a:rPr lang="en-CA" sz="1700" dirty="0"/>
                  <a:t>Authorities delegated to deputy heads by the PSC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13193" y="367971"/>
                <a:ext cx="7465249" cy="634020"/>
              </a:xfrm>
              <a:prstGeom prst="rect">
                <a:avLst/>
              </a:prstGeom>
              <a:solidFill>
                <a:srgbClr val="587C84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CA" sz="1750" b="1" dirty="0">
                    <a:solidFill>
                      <a:schemeClr val="bg1"/>
                    </a:solidFill>
                  </a:rPr>
                  <a:t>Authorities granted to the Public Service Commission (PSC) through the </a:t>
                </a:r>
                <a:r>
                  <a:rPr lang="en-CA" sz="1750" b="1" i="1" dirty="0">
                    <a:solidFill>
                      <a:schemeClr val="bg1"/>
                    </a:solidFill>
                  </a:rPr>
                  <a:t>Public Service Employment Act</a:t>
                </a:r>
                <a:r>
                  <a:rPr lang="en-CA" sz="1750" b="1" dirty="0">
                    <a:solidFill>
                      <a:schemeClr val="bg1"/>
                    </a:solidFill>
                  </a:rPr>
                  <a:t> and other applicable statutes and regulations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07B8E8-F1C5-47A1-81E8-8BC193383CFB}"/>
                </a:ext>
              </a:extLst>
            </p:cNvPr>
            <p:cNvGrpSpPr/>
            <p:nvPr/>
          </p:nvGrpSpPr>
          <p:grpSpPr>
            <a:xfrm>
              <a:off x="382553" y="2059532"/>
              <a:ext cx="7021349" cy="4631765"/>
              <a:chOff x="382553" y="2059532"/>
              <a:chExt cx="7021349" cy="463176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82553" y="2767145"/>
                <a:ext cx="7020000" cy="39241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155099">
                  <a:spcAft>
                    <a:spcPts val="587"/>
                  </a:spcAft>
                </a:pPr>
                <a:r>
                  <a:rPr lang="en-CA" sz="1700" dirty="0"/>
                  <a:t>Examples: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Determine whether to use an advertised or non-advertised appointment process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Determine the area of selection or recourse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Use any assessment methods considered appropriate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Give preference to veterans and Canadian citizens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Make appointments on the basis of merit, including appointments of persons with priority entitlement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Provide informal discussion, notification and notices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Appoint a person as a casual worker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Administer oaths and receive solemn affirmations</a:t>
                </a:r>
              </a:p>
              <a:p>
                <a:pPr marL="440849" indent="-285750">
                  <a:spcAft>
                    <a:spcPts val="587"/>
                  </a:spcAft>
                  <a:buClr>
                    <a:schemeClr val="bg1">
                      <a:lumMod val="50000"/>
                    </a:schemeClr>
                  </a:buClr>
                  <a:buSzPct val="105000"/>
                  <a:buFont typeface="Arial" panose="020B0604020202020204" pitchFamily="34" charset="0"/>
                  <a:buChar char="•"/>
                </a:pPr>
                <a:r>
                  <a:rPr lang="en-CA" sz="1700" dirty="0"/>
                  <a:t>Extent the period to become bilingual for non-imperative appointments</a:t>
                </a:r>
                <a:endParaRPr lang="en-CA" sz="1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564AA0-621A-4CB7-8E33-A815B1FB3251}"/>
                  </a:ext>
                </a:extLst>
              </p:cNvPr>
              <p:cNvSpPr txBox="1"/>
              <p:nvPr/>
            </p:nvSpPr>
            <p:spPr>
              <a:xfrm>
                <a:off x="382553" y="2059532"/>
                <a:ext cx="7021349" cy="720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91440" tIns="45720" rIns="91440" bIns="45720" rtlCol="0" anchor="ctr" anchorCtr="1">
                <a:spAutoFit/>
              </a:bodyPr>
              <a:lstStyle/>
              <a:p>
                <a:pPr marL="154940" algn="ctr">
                  <a:spcAft>
                    <a:spcPts val="587"/>
                  </a:spcAft>
                </a:pPr>
                <a:r>
                  <a:rPr lang="en-CA" sz="1700" b="1" dirty="0"/>
                  <a:t>Appointment Delegation and Accountability Instrument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68498" y="7375711"/>
              <a:ext cx="7135957" cy="623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5099">
                <a:spcAft>
                  <a:spcPts val="881"/>
                </a:spcAft>
              </a:pPr>
              <a:r>
                <a:rPr lang="en-CA" sz="1700" dirty="0"/>
                <a:t>Subject to specific conditions set by the PSC, only deputy heads may sub-delegate authorities. Authorities cannot be further sub-delegated.  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13194" y="8296938"/>
              <a:ext cx="7465249" cy="1518657"/>
              <a:chOff x="997725" y="5445748"/>
              <a:chExt cx="5152293" cy="102281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997725" y="5686942"/>
                <a:ext cx="5152293" cy="781618"/>
              </a:xfrm>
              <a:prstGeom prst="rect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3209442" y="5445748"/>
                <a:ext cx="728858" cy="242652"/>
              </a:xfrm>
              <a:prstGeom prst="triangle">
                <a:avLst/>
              </a:prstGeom>
              <a:solidFill>
                <a:srgbClr val="AFBD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642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97725" y="5762207"/>
                <a:ext cx="5031830" cy="59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5099">
                  <a:spcAft>
                    <a:spcPts val="587"/>
                  </a:spcAft>
                </a:pPr>
                <a:r>
                  <a:rPr lang="en-CA" sz="1700" dirty="0"/>
                  <a:t>Authorities can be exercised once the individual occupying the position meets all the sub-delegation requirements as identified by organizational sub-delegation instrument, including training, and signature of an attestation form.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11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E885A4EAD3B34FA6F7339F6B7E6C29" ma:contentTypeVersion="12" ma:contentTypeDescription="Create a new document." ma:contentTypeScope="" ma:versionID="b6eb5ca5ee3e2ddede67107d3a0b4a03">
  <xsd:schema xmlns:xsd="http://www.w3.org/2001/XMLSchema" xmlns:xs="http://www.w3.org/2001/XMLSchema" xmlns:p="http://schemas.microsoft.com/office/2006/metadata/properties" xmlns:ns2="aa4509d7-40f3-4194-9352-72a14d08458e" xmlns:ns3="0bd148ba-1401-494d-a82a-29dfdf595982" targetNamespace="http://schemas.microsoft.com/office/2006/metadata/properties" ma:root="true" ma:fieldsID="8fde94ba8506782322631df4ddb4b882" ns2:_="" ns3:_="">
    <xsd:import namespace="aa4509d7-40f3-4194-9352-72a14d08458e"/>
    <xsd:import namespace="0bd148ba-1401-494d-a82a-29dfdf595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09d7-40f3-4194-9352-72a14d08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148ba-1401-494d-a82a-29dfdf595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0FBD59-31E2-46E0-8C5E-FE88EAB82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578819-83CF-42CD-81D1-F7816B306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509d7-40f3-4194-9352-72a14d08458e"/>
    <ds:schemaRef ds:uri="0bd148ba-1401-494d-a82a-29dfdf595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75A05-89D4-4CEC-B56D-D73B5D1B38E4}">
  <ds:schemaRefs>
    <ds:schemaRef ds:uri="http://purl.org/dc/dcmitype/"/>
    <ds:schemaRef ds:uri="http://schemas.microsoft.com/office/infopath/2007/PartnerControls"/>
    <ds:schemaRef ds:uri="aa4509d7-40f3-4194-9352-72a14d08458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bd148ba-1401-494d-a82a-29dfdf59598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10188</TotalTime>
  <Words>165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Government of Canada|Gouvernement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Stéphanie Taylor</dc:creator>
  <cp:lastModifiedBy>Stéphanie Taylor</cp:lastModifiedBy>
  <cp:revision>178</cp:revision>
  <dcterms:created xsi:type="dcterms:W3CDTF">2021-05-11T16:22:21Z</dcterms:created>
  <dcterms:modified xsi:type="dcterms:W3CDTF">2022-03-02T19:44:25Z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-1075097221</vt:i4>
  </property>
  <property fmtid="{D5CDD505-2E9C-101B-9397-08002B2CF9AE}" pid="3" name="_NewReviewCycle">
    <vt:lpwstr/>
  </property>
  <property fmtid="{D5CDD505-2E9C-101B-9397-08002B2CF9AE}" pid="4" name="_EmailSubject">
    <vt:lpwstr>ADT HR Visuals</vt:lpwstr>
  </property>
  <property fmtid="{D5CDD505-2E9C-101B-9397-08002B2CF9AE}" pid="5" name="_AuthorEmail">
    <vt:lpwstr>stephanie.taylor@canada.ca</vt:lpwstr>
  </property>
  <property fmtid="{D5CDD505-2E9C-101B-9397-08002B2CF9AE}" pid="6" name="_AuthorEmailDisplayName">
    <vt:lpwstr>Taylor, Stéphanie (CSPS/EFPC)</vt:lpwstr>
  </property>
  <property fmtid="{D5CDD505-2E9C-101B-9397-08002B2CF9AE}" pid="7" name="ContentTypeId">
    <vt:lpwstr>0x01010086E885A4EAD3B34FA6F7339F6B7E6C29</vt:lpwstr>
  </property>
</Properties>
</file>