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F94"/>
    <a:srgbClr val="D8E08F"/>
    <a:srgbClr val="B7D8A0"/>
    <a:srgbClr val="BDDBA9"/>
    <a:srgbClr val="536173"/>
    <a:srgbClr val="587C84"/>
    <a:srgbClr val="7CAFDE"/>
    <a:srgbClr val="5195D3"/>
    <a:srgbClr val="336699"/>
    <a:srgbClr val="DF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A949-7EB3-476E-8227-89419D1EA313}" v="194" dt="2021-09-24T13:54:01.767"/>
    <p1510:client id="{24010191-C838-4B34-94BE-BCA0E329DB9A}" v="62" dt="2021-07-27T20:53:28.317"/>
    <p1510:client id="{2F451A2F-7993-4A6F-8658-FC340048E00D}" v="1" dt="2021-09-24T15:36:15.035"/>
    <p1510:client id="{D23464BC-2EC9-3FB3-CAFF-F56451A0CB1C}" v="50" dt="2021-12-07T16:43:3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6" autoAdjust="0"/>
    <p:restoredTop sz="94628" autoAdjust="0"/>
  </p:normalViewPr>
  <p:slideViewPr>
    <p:cSldViewPr snapToGrid="0">
      <p:cViewPr varScale="1">
        <p:scale>
          <a:sx n="84" d="100"/>
          <a:sy n="84" d="100"/>
        </p:scale>
        <p:origin x="79" y="3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ecorative">
            <a:extLst>
              <a:ext uri="{FF2B5EF4-FFF2-40B4-BE49-F238E27FC236}">
                <a16:creationId xmlns:a16="http://schemas.microsoft.com/office/drawing/2014/main" id="{7DBD0E93-2D7E-45B1-87EB-A5285CE4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5" t="9943" r="4447" b="4611"/>
          <a:stretch/>
        </p:blipFill>
        <p:spPr>
          <a:xfrm>
            <a:off x="1984444" y="2509736"/>
            <a:ext cx="8093412" cy="267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EA987023-2789-4B0D-97D8-7D4DFF709670}"/>
              </a:ext>
            </a:extLst>
          </p:cNvPr>
          <p:cNvSpPr/>
          <p:nvPr/>
        </p:nvSpPr>
        <p:spPr>
          <a:xfrm>
            <a:off x="8487648" y="4773026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Director General</a:t>
            </a:r>
          </a:p>
          <a:p>
            <a:pPr algn="ctr"/>
            <a:r>
              <a:rPr lang="en-US" b="1" dirty="0">
                <a:solidFill>
                  <a:srgbClr val="F2F2F2"/>
                </a:solidFill>
              </a:rPr>
              <a:t>Administration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4B9B72A3-CF1A-49C6-88A1-D577562225FC}"/>
              </a:ext>
            </a:extLst>
          </p:cNvPr>
          <p:cNvSpPr/>
          <p:nvPr/>
        </p:nvSpPr>
        <p:spPr>
          <a:xfrm>
            <a:off x="5113866" y="4768397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Director General</a:t>
            </a:r>
          </a:p>
          <a:p>
            <a:pPr algn="ctr"/>
            <a:r>
              <a:rPr lang="en-US" b="1" dirty="0">
                <a:solidFill>
                  <a:srgbClr val="F2F2F2"/>
                </a:solidFill>
              </a:rPr>
              <a:t>Finance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A540C458-AAC2-4256-AD19-4FD7863DB03E}"/>
              </a:ext>
            </a:extLst>
          </p:cNvPr>
          <p:cNvSpPr/>
          <p:nvPr/>
        </p:nvSpPr>
        <p:spPr>
          <a:xfrm>
            <a:off x="1540286" y="4773026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Director General</a:t>
            </a:r>
          </a:p>
          <a:p>
            <a:pPr algn="ctr"/>
            <a:r>
              <a:rPr lang="en-US" b="1" dirty="0">
                <a:solidFill>
                  <a:srgbClr val="F2F2F2"/>
                </a:solidFill>
              </a:rPr>
              <a:t>Human Resources 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D7229DE-70D1-4376-9911-829FFAAB10F4}"/>
              </a:ext>
            </a:extLst>
          </p:cNvPr>
          <p:cNvSpPr/>
          <p:nvPr/>
        </p:nvSpPr>
        <p:spPr>
          <a:xfrm>
            <a:off x="7505515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ADM Policy</a:t>
            </a: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B6CEFD6E-3AD3-4446-8148-7CC89CCB4C94}"/>
              </a:ext>
            </a:extLst>
          </p:cNvPr>
          <p:cNvSpPr/>
          <p:nvPr/>
        </p:nvSpPr>
        <p:spPr>
          <a:xfrm>
            <a:off x="5113865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ADM Corporate Services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B84A57C3-87F9-41CD-8539-246A45D4891F}"/>
              </a:ext>
            </a:extLst>
          </p:cNvPr>
          <p:cNvSpPr/>
          <p:nvPr/>
        </p:nvSpPr>
        <p:spPr>
          <a:xfrm>
            <a:off x="2522419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2F2F2"/>
                </a:solidFill>
              </a:rPr>
              <a:t>ADM Programs</a:t>
            </a:r>
          </a:p>
        </p:txBody>
      </p:sp>
      <p:sp>
        <p:nvSpPr>
          <p:cNvPr id="27" name="Rounded Rectangle 11">
            <a:extLst>
              <a:ext uri="{FF2B5EF4-FFF2-40B4-BE49-F238E27FC236}">
                <a16:creationId xmlns:a16="http://schemas.microsoft.com/office/drawing/2014/main" id="{84CD0E48-09D3-4D62-B9EF-26BFBB36A884}"/>
              </a:ext>
            </a:extLst>
          </p:cNvPr>
          <p:cNvSpPr/>
          <p:nvPr/>
        </p:nvSpPr>
        <p:spPr>
          <a:xfrm>
            <a:off x="5113866" y="2070204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Deputy Minister</a:t>
            </a:r>
            <a:endParaRPr lang="en-US" b="1" dirty="0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83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ecorative">
            <a:extLst>
              <a:ext uri="{FF2B5EF4-FFF2-40B4-BE49-F238E27FC236}">
                <a16:creationId xmlns:a16="http://schemas.microsoft.com/office/drawing/2014/main" id="{E0E234F4-266E-471B-8D8B-F575AA7B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9" y="2669119"/>
            <a:ext cx="7898994" cy="264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Decentralized Structure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FAC2BC8D-3950-4A6C-8C86-318E38648D3F}"/>
              </a:ext>
            </a:extLst>
          </p:cNvPr>
          <p:cNvSpPr/>
          <p:nvPr/>
        </p:nvSpPr>
        <p:spPr>
          <a:xfrm>
            <a:off x="8876930" y="4797874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Corporate Services</a:t>
            </a:r>
            <a:endParaRPr lang="en-US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4C19982A-4CDF-49C6-80AD-4D77F7B701A0}"/>
              </a:ext>
            </a:extLst>
          </p:cNvPr>
          <p:cNvSpPr/>
          <p:nvPr/>
        </p:nvSpPr>
        <p:spPr>
          <a:xfrm>
            <a:off x="6728973" y="4809810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Operations</a:t>
            </a:r>
            <a:endParaRPr lang="en-US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C36C8AF2-8E0B-4719-8FFC-75EB151770BD}"/>
              </a:ext>
            </a:extLst>
          </p:cNvPr>
          <p:cNvSpPr/>
          <p:nvPr/>
        </p:nvSpPr>
        <p:spPr>
          <a:xfrm>
            <a:off x="4522024" y="4822722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Quality and Reporting</a:t>
            </a:r>
            <a:endParaRPr lang="en-US" dirty="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99BB943C-A443-491A-868E-9E8AC8DC1D5D}"/>
              </a:ext>
            </a:extLst>
          </p:cNvPr>
          <p:cNvSpPr/>
          <p:nvPr/>
        </p:nvSpPr>
        <p:spPr>
          <a:xfrm>
            <a:off x="8816192" y="3452446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HQ Corporate Services</a:t>
            </a:r>
            <a:endParaRPr lang="en-US" dirty="0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ADCCE8AA-9237-45CE-B7D4-BBAC1701F883}"/>
              </a:ext>
            </a:extLst>
          </p:cNvPr>
          <p:cNvSpPr/>
          <p:nvPr/>
        </p:nvSpPr>
        <p:spPr>
          <a:xfrm>
            <a:off x="6637866" y="3452447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East Region</a:t>
            </a:r>
            <a:endParaRPr lang="en-US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1E334AF7-A42D-4455-B614-F927B92D9262}"/>
              </a:ext>
            </a:extLst>
          </p:cNvPr>
          <p:cNvSpPr/>
          <p:nvPr/>
        </p:nvSpPr>
        <p:spPr>
          <a:xfrm>
            <a:off x="4228637" y="3435881"/>
            <a:ext cx="1632962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Central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 Region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36BC3891-E7FF-4061-B4CA-0318A86AEE79}"/>
              </a:ext>
            </a:extLst>
          </p:cNvPr>
          <p:cNvSpPr/>
          <p:nvPr/>
        </p:nvSpPr>
        <p:spPr>
          <a:xfrm>
            <a:off x="1991322" y="3435880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West Region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E7E99ABD-8021-45F8-8641-91F581FFF1FB}"/>
              </a:ext>
            </a:extLst>
          </p:cNvPr>
          <p:cNvSpPr/>
          <p:nvPr/>
        </p:nvSpPr>
        <p:spPr>
          <a:xfrm>
            <a:off x="5113866" y="2070204"/>
            <a:ext cx="1964267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1BF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262626"/>
                </a:solidFill>
              </a:rPr>
              <a:t>Deputy Minister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6CED-2C5F-494F-A60A-3E18C0C9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z="2800" dirty="0"/>
              <a:t>OC Structure</a:t>
            </a:r>
          </a:p>
        </p:txBody>
      </p:sp>
      <p:sp>
        <p:nvSpPr>
          <p:cNvPr id="4" name="Isosceles Triangle 3" descr="Decorative"/>
          <p:cNvSpPr/>
          <p:nvPr/>
        </p:nvSpPr>
        <p:spPr>
          <a:xfrm>
            <a:off x="1952981" y="225779"/>
            <a:ext cx="8274756" cy="6333066"/>
          </a:xfrm>
          <a:prstGeom prst="triangle">
            <a:avLst/>
          </a:prstGeom>
          <a:solidFill>
            <a:srgbClr val="53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4669971" y="472924"/>
            <a:ext cx="2857504" cy="2060394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Mandate and budget</a:t>
            </a:r>
          </a:p>
        </p:txBody>
      </p:sp>
      <p:sp>
        <p:nvSpPr>
          <p:cNvPr id="25" name="Trapezoid 24"/>
          <p:cNvSpPr/>
          <p:nvPr/>
        </p:nvSpPr>
        <p:spPr>
          <a:xfrm>
            <a:off x="4163787" y="2608076"/>
            <a:ext cx="3857572" cy="66750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Organizational Design</a:t>
            </a:r>
          </a:p>
        </p:txBody>
      </p:sp>
      <p:sp>
        <p:nvSpPr>
          <p:cNvPr id="24" name="Trapezoid 23"/>
          <p:cNvSpPr/>
          <p:nvPr/>
        </p:nvSpPr>
        <p:spPr>
          <a:xfrm>
            <a:off x="3690260" y="3366661"/>
            <a:ext cx="4751613" cy="60772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Analysis – Job description</a:t>
            </a:r>
          </a:p>
        </p:txBody>
      </p:sp>
      <p:sp>
        <p:nvSpPr>
          <p:cNvPr id="23" name="Trapezoid 22"/>
          <p:cNvSpPr/>
          <p:nvPr/>
        </p:nvSpPr>
        <p:spPr>
          <a:xfrm>
            <a:off x="3314703" y="4049499"/>
            <a:ext cx="5551714" cy="566465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Job Evaluation - Classification</a:t>
            </a:r>
          </a:p>
        </p:txBody>
      </p:sp>
      <p:sp>
        <p:nvSpPr>
          <p:cNvPr id="22" name="Trapezoid 21"/>
          <p:cNvSpPr/>
          <p:nvPr/>
        </p:nvSpPr>
        <p:spPr>
          <a:xfrm>
            <a:off x="2873829" y="4690501"/>
            <a:ext cx="6400801" cy="585973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Terms and Conditions of Employment</a:t>
            </a:r>
          </a:p>
        </p:txBody>
      </p:sp>
      <p:sp>
        <p:nvSpPr>
          <p:cNvPr id="21" name="Trapezoid 20"/>
          <p:cNvSpPr/>
          <p:nvPr/>
        </p:nvSpPr>
        <p:spPr>
          <a:xfrm>
            <a:off x="2514600" y="5355771"/>
            <a:ext cx="7168243" cy="51329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Resourcing</a:t>
            </a:r>
          </a:p>
        </p:txBody>
      </p:sp>
      <p:sp>
        <p:nvSpPr>
          <p:cNvPr id="20" name="Trapezoid 19"/>
          <p:cNvSpPr/>
          <p:nvPr/>
        </p:nvSpPr>
        <p:spPr>
          <a:xfrm>
            <a:off x="2083609" y="5943600"/>
            <a:ext cx="8019948" cy="564598"/>
          </a:xfrm>
          <a:prstGeom prst="trapezoid">
            <a:avLst>
              <a:gd name="adj" fmla="val 64144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36173"/>
                </a:solidFill>
              </a:rPr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6399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06CFA-4A8B-44D7-85DF-D45E0CACB250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a4509d7-40f3-4194-9352-72a14d08458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bd148ba-1401-494d-a82a-29dfdf59598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693410-6348-4381-A775-F6CFCB331D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9C879-7F86-4B4D-A6FB-A162690D7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Functional Structure</vt:lpstr>
      <vt:lpstr>Decentralized Structure</vt:lpstr>
      <vt:lpstr>OC Structure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Structure</dc:title>
  <dc:creator>Tamara Stammis</dc:creator>
  <cp:lastModifiedBy>Stéphanie Taylor</cp:lastModifiedBy>
  <cp:revision>153</cp:revision>
  <dcterms:created xsi:type="dcterms:W3CDTF">2021-07-20T20:46:10Z</dcterms:created>
  <dcterms:modified xsi:type="dcterms:W3CDTF">2022-03-02T20:13:52Z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0x01010086E885A4EAD3B34FA6F7339F6B7E6C29</vt:lpwstr>
  </property>
</Properties>
</file>