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9144000" cy="6858000" type="screen4x3"/>
  <p:notesSz cx="7077075" cy="9369425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3" autoAdjust="0"/>
  </p:normalViewPr>
  <p:slideViewPr>
    <p:cSldViewPr>
      <p:cViewPr varScale="1">
        <p:scale>
          <a:sx n="105" d="100"/>
          <a:sy n="105" d="100"/>
        </p:scale>
        <p:origin x="-1158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F4EE24C-84EA-4487-B9D3-19C77A2F1E9F}" type="datetimeFigureOut">
              <a:rPr lang="en-CA"/>
              <a:pPr>
                <a:defRPr/>
              </a:pPr>
              <a:t>31/05/2016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67050" cy="468313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9525"/>
            <a:ext cx="3067050" cy="468313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E21245-7974-47EA-BE5D-4BD6B9CBD7D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1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701675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51350"/>
            <a:ext cx="56610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9525"/>
            <a:ext cx="30670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899525"/>
            <a:ext cx="30670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C5D99A-A7AA-4D91-83B9-650C69D2445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8349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63530" indent="-29366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74661" indent="-234932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44526" indent="-234932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14390" indent="-234932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84254" indent="-23493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54119" indent="-23493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523983" indent="-23493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93848" indent="-23493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8AFF32-A3CF-486C-AD1D-CA96FBA141CB}" type="slidenum">
              <a:rPr lang="fr-CA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188640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Guide de </a:t>
            </a:r>
            <a:r>
              <a:rPr lang="en-US" dirty="0" err="1" smtClean="0"/>
              <a:t>développement</a:t>
            </a:r>
            <a:r>
              <a:rPr lang="en-US" dirty="0" smtClean="0"/>
              <a:t> de </a:t>
            </a:r>
            <a:r>
              <a:rPr lang="en-US" dirty="0" err="1" smtClean="0"/>
              <a:t>produits</a:t>
            </a:r>
            <a:r>
              <a:rPr lang="en-US" dirty="0" smtClean="0"/>
              <a:t> de </a:t>
            </a:r>
            <a:r>
              <a:rPr lang="en-US" dirty="0" err="1" smtClean="0"/>
              <a:t>l’École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ligne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53507"/>
            <a:ext cx="6400800" cy="1129680"/>
          </a:xfrm>
          <a:solidFill>
            <a:srgbClr val="0D0D0D">
              <a:alpha val="50196"/>
            </a:srgb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4AE21-AB03-425F-82E1-2B4C4FA1548B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3047A-6C0B-465E-9905-985F3275052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930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8BECF-07F5-4424-84AB-BCF28A22416A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A6094-ABE5-4973-A2AD-48DD04C227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7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B750-1755-4F7E-AE82-563C26D12F1B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D71BA-33AF-476A-9B23-0F2C7772613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41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1AEE4-3DC3-43D1-ABFE-FD90AC30E8C3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F443D-5E90-4FA5-8134-12E5003799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934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F1FC6-95EE-4547-A994-042E86FC1C64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6D55B-CE8A-42EF-8F35-F7465F04D2F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98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EB27-4CCE-4700-82CA-86E299D5CE36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3641-49E3-4EB6-B913-830DA1C8A00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34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81608-828F-49F9-9CA4-E76BE5488726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18CD-2B2A-485A-8084-1E3B88CD0E6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5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CA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BBCB-E5D5-4C35-84F4-8CA177CA8CA7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C10F-C317-4F9F-8D13-C317884F114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746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FFBD6-371C-47CF-BD42-1FBAC012B31C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9003D-EAAD-4A43-86E1-B310FED533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98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5FA44-2800-494C-9BE0-0705A63A7E26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A5C6-2EEC-46A4-87A7-CB116017D7D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5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1FFC6-3729-4B17-9888-456329087272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1EF5E-8878-437C-8670-DD39D7BA823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15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Guide de </a:t>
            </a:r>
            <a:r>
              <a:rPr lang="en-US" altLang="en-US" dirty="0" err="1" smtClean="0"/>
              <a:t>développement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produits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l’école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ligne</a:t>
            </a:r>
            <a:endParaRPr lang="fr-CA" alt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fr-CA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74F71E-C4AB-4449-88E5-CC1149C9F930}" type="datetimeFigureOut">
              <a:rPr lang="fr-CA"/>
              <a:pPr>
                <a:defRPr/>
              </a:pPr>
              <a:t>2016-05-31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0F4F16-E8B9-4C71-9B64-59B9A557B6F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7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mailto:CSPS.Learn-Apprendre.EFPC@canada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hyperlink" Target="(http:/gcdocs.csps-efpc.gc.ca/otcs/llisapi.dll/properties/6794297" TargetMode="External"/><Relationship Id="rId5" Type="http://schemas.openxmlformats.org/officeDocument/2006/relationships/hyperlink" Target="mailto:Learn%20/%20Apprendre%20%20%20(CSPS/EFPC)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mailto:csps.learningservicerequest-demandeserviceapprentissage.efpc@canada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950" y="11308"/>
            <a:ext cx="8229600" cy="1143000"/>
          </a:xfrm>
        </p:spPr>
        <p:txBody>
          <a:bodyPr/>
          <a:lstStyle/>
          <a:p>
            <a:r>
              <a:rPr lang="en-CA" sz="3600" dirty="0" smtClean="0"/>
              <a:t>Guide de </a:t>
            </a:r>
            <a:r>
              <a:rPr lang="en-CA" sz="3600" dirty="0" err="1" smtClean="0"/>
              <a:t>développement</a:t>
            </a:r>
            <a:r>
              <a:rPr lang="en-CA" sz="3600" dirty="0" smtClean="0"/>
              <a:t> de </a:t>
            </a:r>
            <a:r>
              <a:rPr lang="en-CA" sz="3600" dirty="0" err="1" smtClean="0"/>
              <a:t>produits</a:t>
            </a:r>
            <a:r>
              <a:rPr lang="en-CA" sz="3600" dirty="0" smtClean="0"/>
              <a:t> pour </a:t>
            </a:r>
            <a:r>
              <a:rPr lang="en-CA" sz="3600" dirty="0" err="1" smtClean="0"/>
              <a:t>l’écosystème</a:t>
            </a:r>
            <a:endParaRPr lang="en-CA" sz="3600" dirty="0"/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 rot="19758771">
            <a:off x="360605" y="3166626"/>
            <a:ext cx="1449893" cy="1101002"/>
            <a:chOff x="1393788" y="1461157"/>
            <a:chExt cx="1491668" cy="1100337"/>
          </a:xfrm>
        </p:grpSpPr>
        <p:sp>
          <p:nvSpPr>
            <p:cNvPr id="8" name="Pentagon 7"/>
            <p:cNvSpPr/>
            <p:nvPr/>
          </p:nvSpPr>
          <p:spPr>
            <a:xfrm rot="10097252">
              <a:off x="1393788" y="1615008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0881089">
              <a:off x="2596644" y="1461157"/>
              <a:ext cx="288812" cy="936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 smtClean="0">
                  <a:solidFill>
                    <a:schemeClr val="bg1"/>
                  </a:solidFill>
                </a:rPr>
                <a:t>DÉPART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4006781">
              <a:off x="1628681" y="1869361"/>
              <a:ext cx="972690" cy="4115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000" dirty="0">
                  <a:latin typeface="+mn-lt"/>
                  <a:cs typeface="+mn-cs"/>
                </a:rPr>
                <a:t>Analyser et </a:t>
              </a:r>
              <a:r>
                <a:rPr lang="en-CA" sz="1000" dirty="0" err="1">
                  <a:latin typeface="+mn-lt"/>
                  <a:cs typeface="+mn-cs"/>
                </a:rPr>
                <a:t>planifier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pic>
        <p:nvPicPr>
          <p:cNvPr id="102" name="Fox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6490" y="1708515"/>
            <a:ext cx="4421694" cy="18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Oval 38 - Step 1 - Start"/>
          <p:cNvSpPr/>
          <p:nvPr/>
        </p:nvSpPr>
        <p:spPr>
          <a:xfrm rot="2756968">
            <a:off x="1006916" y="3279670"/>
            <a:ext cx="193675" cy="19367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438914" y="4443834"/>
            <a:ext cx="1106488" cy="1223963"/>
            <a:chOff x="91406" y="4752963"/>
            <a:chExt cx="1107361" cy="1224136"/>
          </a:xfrm>
        </p:grpSpPr>
        <p:sp>
          <p:nvSpPr>
            <p:cNvPr id="11" name="Pentagon 10"/>
            <p:cNvSpPr/>
            <p:nvPr/>
          </p:nvSpPr>
          <p:spPr>
            <a:xfrm rot="4587950">
              <a:off x="37169" y="4896979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0745250">
              <a:off x="91406" y="4972089"/>
              <a:ext cx="1107361" cy="554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dirty="0">
                  <a:latin typeface="+mn-lt"/>
                  <a:cs typeface="+mn-cs"/>
                </a:rPr>
                <a:t>Créer le plan ou la proposition de conception 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sp>
        <p:nvSpPr>
          <p:cNvPr id="41" name="Oval 40 - Step 4 - Nov 5 Generate Ideas"/>
          <p:cNvSpPr/>
          <p:nvPr/>
        </p:nvSpPr>
        <p:spPr>
          <a:xfrm>
            <a:off x="488883" y="4611143"/>
            <a:ext cx="195262" cy="19367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224502" y="5453839"/>
            <a:ext cx="1246556" cy="936625"/>
            <a:chOff x="1011751" y="5757902"/>
            <a:chExt cx="1246732" cy="936104"/>
          </a:xfrm>
        </p:grpSpPr>
        <p:sp>
          <p:nvSpPr>
            <p:cNvPr id="12" name="Pentagon 11"/>
            <p:cNvSpPr/>
            <p:nvPr/>
          </p:nvSpPr>
          <p:spPr>
            <a:xfrm rot="1566863">
              <a:off x="1034347" y="5757902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485912">
              <a:off x="1011751" y="5879109"/>
              <a:ext cx="1001854" cy="7074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dirty="0">
                  <a:latin typeface="+mn-lt"/>
                  <a:cs typeface="+mn-cs"/>
                </a:rPr>
                <a:t>Présenter votre plan de conception au CICÉ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sp>
        <p:nvSpPr>
          <p:cNvPr id="42" name="Oval 41 - Step 5 - nov 9 Code released on github"/>
          <p:cNvSpPr/>
          <p:nvPr/>
        </p:nvSpPr>
        <p:spPr>
          <a:xfrm rot="94329">
            <a:off x="1480783" y="5330269"/>
            <a:ext cx="193675" cy="19526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2533017" y="5844383"/>
            <a:ext cx="1223963" cy="935037"/>
            <a:chOff x="2305112" y="5773313"/>
            <a:chExt cx="1224136" cy="936104"/>
          </a:xfrm>
        </p:grpSpPr>
        <p:sp>
          <p:nvSpPr>
            <p:cNvPr id="13" name="Pentagon 12"/>
            <p:cNvSpPr/>
            <p:nvPr/>
          </p:nvSpPr>
          <p:spPr>
            <a:xfrm rot="21585266">
              <a:off x="2305112" y="5773313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1157" y="5878330"/>
              <a:ext cx="936757" cy="7086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dirty="0"/>
                <a:t>Planifier le projet et consulter les intervenants</a:t>
              </a:r>
              <a:endParaRPr lang="en-CA" sz="1000" dirty="0"/>
            </a:p>
          </p:txBody>
        </p:sp>
      </p:grpSp>
      <p:sp>
        <p:nvSpPr>
          <p:cNvPr id="43" name="Oval 42 - Step 6 - nov 10 UX Design workshop"/>
          <p:cNvSpPr/>
          <p:nvPr/>
        </p:nvSpPr>
        <p:spPr>
          <a:xfrm>
            <a:off x="2581915" y="5887833"/>
            <a:ext cx="193675" cy="19367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3990242" y="5921375"/>
            <a:ext cx="1233982" cy="936625"/>
            <a:chOff x="3658542" y="5810219"/>
            <a:chExt cx="1234157" cy="936104"/>
          </a:xfrm>
        </p:grpSpPr>
        <p:sp>
          <p:nvSpPr>
            <p:cNvPr id="14" name="Pentagon 13"/>
            <p:cNvSpPr/>
            <p:nvPr/>
          </p:nvSpPr>
          <p:spPr>
            <a:xfrm rot="75319">
              <a:off x="3668563" y="5810219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1598383">
              <a:off x="3658542" y="6065864"/>
              <a:ext cx="1081241" cy="5536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dirty="0"/>
                <a:t>Concevoir les objets de contenu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sp>
        <p:nvSpPr>
          <p:cNvPr id="44" name="Oval 43 - Step 7 - nov 12 Elgg workshop"/>
          <p:cNvSpPr/>
          <p:nvPr/>
        </p:nvSpPr>
        <p:spPr>
          <a:xfrm>
            <a:off x="4111992" y="5992224"/>
            <a:ext cx="193675" cy="195263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96" name="Group 95"/>
          <p:cNvGrpSpPr>
            <a:grpSpLocks/>
          </p:cNvGrpSpPr>
          <p:nvPr/>
        </p:nvGrpSpPr>
        <p:grpSpPr bwMode="auto">
          <a:xfrm rot="21357544">
            <a:off x="5798882" y="5818307"/>
            <a:ext cx="1260038" cy="936625"/>
            <a:chOff x="4967400" y="5794358"/>
            <a:chExt cx="1260784" cy="936104"/>
          </a:xfrm>
        </p:grpSpPr>
        <p:sp>
          <p:nvSpPr>
            <p:cNvPr id="15" name="Pentagon 14"/>
            <p:cNvSpPr/>
            <p:nvPr/>
          </p:nvSpPr>
          <p:spPr>
            <a:xfrm>
              <a:off x="5004048" y="5794358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67400" y="5980325"/>
              <a:ext cx="1080139" cy="5536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000" dirty="0" err="1"/>
                <a:t>Développement</a:t>
              </a:r>
              <a:r>
                <a:rPr lang="en-CA" sz="1000" dirty="0"/>
                <a:t> </a:t>
              </a:r>
              <a:r>
                <a:rPr lang="en-CA" sz="1000" dirty="0" smtClean="0"/>
                <a:t>des </a:t>
              </a:r>
              <a:r>
                <a:rPr lang="en-CA" sz="1000" dirty="0" err="1" smtClean="0"/>
                <a:t>objets</a:t>
              </a:r>
              <a:r>
                <a:rPr lang="en-CA" sz="1000" dirty="0" smtClean="0"/>
                <a:t> de </a:t>
              </a:r>
              <a:r>
                <a:rPr lang="en-CA" sz="1000" dirty="0" err="1" smtClean="0"/>
                <a:t>contenu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sp>
        <p:nvSpPr>
          <p:cNvPr id="45" name="Oval 44 - Step 8 - nov 16 WET template released"/>
          <p:cNvSpPr/>
          <p:nvPr/>
        </p:nvSpPr>
        <p:spPr>
          <a:xfrm rot="159876">
            <a:off x="5851446" y="5882065"/>
            <a:ext cx="195263" cy="19367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 rot="19330903">
            <a:off x="7316558" y="5063635"/>
            <a:ext cx="1223962" cy="935039"/>
            <a:chOff x="6335496" y="5787396"/>
            <a:chExt cx="1224136" cy="936104"/>
          </a:xfrm>
        </p:grpSpPr>
        <p:sp>
          <p:nvSpPr>
            <p:cNvPr id="16" name="Pentagon 15"/>
            <p:cNvSpPr/>
            <p:nvPr/>
          </p:nvSpPr>
          <p:spPr>
            <a:xfrm rot="39273">
              <a:off x="6335496" y="5787396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 rot="38382">
              <a:off x="6394142" y="6158228"/>
              <a:ext cx="993916" cy="2465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000" dirty="0"/>
                <a:t>CICÉ </a:t>
              </a:r>
              <a:r>
                <a:rPr lang="en-CA" sz="1000" dirty="0" err="1"/>
                <a:t>jalon</a:t>
              </a:r>
              <a:r>
                <a:rPr lang="en-CA" sz="1000" dirty="0"/>
                <a:t> 3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sp>
        <p:nvSpPr>
          <p:cNvPr id="46" name="Oval 45 - Step 9 - nov 17 WET4 Elgg workshop"/>
          <p:cNvSpPr/>
          <p:nvPr/>
        </p:nvSpPr>
        <p:spPr>
          <a:xfrm>
            <a:off x="7311120" y="5460663"/>
            <a:ext cx="195263" cy="19526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 rot="18957339">
            <a:off x="7708269" y="3747352"/>
            <a:ext cx="1223962" cy="936625"/>
            <a:chOff x="7701295" y="5436352"/>
            <a:chExt cx="1224136" cy="936104"/>
          </a:xfrm>
        </p:grpSpPr>
        <p:sp>
          <p:nvSpPr>
            <p:cNvPr id="17" name="Pentagon 16"/>
            <p:cNvSpPr/>
            <p:nvPr/>
          </p:nvSpPr>
          <p:spPr>
            <a:xfrm rot="18944051">
              <a:off x="7701295" y="5436352"/>
              <a:ext cx="1224136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 rot="2642661">
              <a:off x="7745036" y="5731645"/>
              <a:ext cx="935170" cy="5536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000" dirty="0" err="1" smtClean="0">
                  <a:latin typeface="+mn-lt"/>
                  <a:cs typeface="+mn-cs"/>
                </a:rPr>
                <a:t>Finaliser</a:t>
              </a:r>
              <a:r>
                <a:rPr lang="en-CA" sz="1000" dirty="0" smtClean="0">
                  <a:latin typeface="+mn-lt"/>
                  <a:cs typeface="+mn-cs"/>
                </a:rPr>
                <a:t> des </a:t>
              </a:r>
              <a:r>
                <a:rPr lang="en-CA" sz="1000" dirty="0" err="1" smtClean="0">
                  <a:latin typeface="+mn-lt"/>
                  <a:cs typeface="+mn-cs"/>
                </a:rPr>
                <a:t>objets</a:t>
              </a:r>
              <a:r>
                <a:rPr lang="en-CA" sz="1000" dirty="0" smtClean="0">
                  <a:latin typeface="+mn-lt"/>
                  <a:cs typeface="+mn-cs"/>
                </a:rPr>
                <a:t> de </a:t>
              </a:r>
              <a:r>
                <a:rPr lang="en-CA" sz="1000" dirty="0" err="1" smtClean="0">
                  <a:latin typeface="+mn-lt"/>
                  <a:cs typeface="+mn-cs"/>
                </a:rPr>
                <a:t>contenu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sp>
        <p:nvSpPr>
          <p:cNvPr id="35" name="Oval 34 - Step 10 Dec 9-10 code event"/>
          <p:cNvSpPr/>
          <p:nvPr/>
        </p:nvSpPr>
        <p:spPr>
          <a:xfrm>
            <a:off x="7895572" y="4549927"/>
            <a:ext cx="193675" cy="19526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7518344" y="2636912"/>
            <a:ext cx="1451682" cy="902562"/>
            <a:chOff x="5881073" y="2851647"/>
            <a:chExt cx="1520486" cy="943366"/>
          </a:xfrm>
        </p:grpSpPr>
        <p:sp>
          <p:nvSpPr>
            <p:cNvPr id="19" name="Pentagon 18"/>
            <p:cNvSpPr/>
            <p:nvPr/>
          </p:nvSpPr>
          <p:spPr>
            <a:xfrm rot="10832031">
              <a:off x="5881073" y="2851647"/>
              <a:ext cx="1224137" cy="936104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 rot="10845315">
              <a:off x="7113986" y="2859575"/>
              <a:ext cx="287573" cy="9354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CA" dirty="0" smtClean="0">
                  <a:solidFill>
                    <a:schemeClr val="bg1"/>
                  </a:solidFill>
                </a:rPr>
                <a:t>ARRIVÉE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1593749">
              <a:off x="6146201" y="2882980"/>
              <a:ext cx="935806" cy="9007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dirty="0">
                  <a:latin typeface="+mn-lt"/>
                  <a:cs typeface="+mn-cs"/>
                </a:rPr>
                <a:t>Mise en œuvre de la page de l’École en ligne</a:t>
              </a:r>
              <a:endParaRPr lang="en-CA" sz="1000" dirty="0">
                <a:latin typeface="+mn-lt"/>
                <a:cs typeface="+mn-cs"/>
              </a:endParaRPr>
            </a:p>
          </p:txBody>
        </p:sp>
      </p:grpSp>
      <p:sp>
        <p:nvSpPr>
          <p:cNvPr id="36" name="Oval 35 - Step 13 - Finish Awards"/>
          <p:cNvSpPr/>
          <p:nvPr/>
        </p:nvSpPr>
        <p:spPr>
          <a:xfrm>
            <a:off x="8478858" y="2651032"/>
            <a:ext cx="186580" cy="18658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err="1"/>
              <a:t>i</a:t>
            </a:r>
            <a:endParaRPr lang="en-CA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806477" y="672112"/>
            <a:ext cx="2711628" cy="1670303"/>
            <a:chOff x="4857745" y="-241505"/>
            <a:chExt cx="2511345" cy="151168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745" y="-241505"/>
              <a:ext cx="2511345" cy="151168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036224" y="47241"/>
              <a:ext cx="2232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b="1" dirty="0"/>
                <a:t>Demander de l’aide à l’équipe de conception pour effectuer l’analyse de votre contenu et la planification de votre solution d’apprentissage. Communiquer avec eux à </a:t>
              </a:r>
              <a:r>
                <a:rPr lang="fr-FR" sz="1000" b="1" dirty="0">
                  <a:hlinkClick r:id="rId5"/>
                </a:rPr>
                <a:t>Learn/Apprendre</a:t>
              </a:r>
              <a:r>
                <a:rPr lang="fr-FR" sz="1000" b="1" dirty="0"/>
                <a:t>. </a:t>
              </a:r>
              <a:endParaRPr lang="en-CA" sz="1000" b="1" dirty="0"/>
            </a:p>
          </p:txBody>
        </p:sp>
      </p:grpSp>
      <p:grpSp>
        <p:nvGrpSpPr>
          <p:cNvPr id="3144" name="Group 3143"/>
          <p:cNvGrpSpPr/>
          <p:nvPr/>
        </p:nvGrpSpPr>
        <p:grpSpPr>
          <a:xfrm>
            <a:off x="5693586" y="2201378"/>
            <a:ext cx="3005075" cy="1259107"/>
            <a:chOff x="10836696" y="-1388868"/>
            <a:chExt cx="2560109" cy="1139858"/>
          </a:xfrm>
        </p:grpSpPr>
        <p:pic>
          <p:nvPicPr>
            <p:cNvPr id="3138" name="Picture 31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696" y="-1388868"/>
              <a:ext cx="2560109" cy="1139858"/>
            </a:xfrm>
            <a:prstGeom prst="rect">
              <a:avLst/>
            </a:prstGeom>
          </p:spPr>
        </p:pic>
        <p:sp>
          <p:nvSpPr>
            <p:cNvPr id="3142" name="TextBox 3141"/>
            <p:cNvSpPr txBox="1"/>
            <p:nvPr/>
          </p:nvSpPr>
          <p:spPr>
            <a:xfrm>
              <a:off x="11215998" y="-1278675"/>
              <a:ext cx="2085753" cy="9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Planifier le projet et consulter tous les intervenants: Équipe de conception, Équipe de développement, Studio 2136, Équipe de l’École en ligne, Communications, Évaluation, Experts en la matière.</a:t>
              </a:r>
              <a:endParaRPr lang="en-CA" sz="10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58968" y="531784"/>
            <a:ext cx="2732912" cy="1791315"/>
            <a:chOff x="4902788" y="-99991"/>
            <a:chExt cx="2511345" cy="1511683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88" y="-99991"/>
              <a:ext cx="2511345" cy="151168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5189552" y="230004"/>
              <a:ext cx="185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b="1" dirty="0"/>
                <a:t>Ceci veut dire créer des scénarimages pour vos cours en ligne à rythme libre, des scénarios pour vos vidéos, des activités détaillées pour vos cours en ligne avec instructeur.</a:t>
              </a:r>
              <a:endParaRPr lang="en-CA" sz="10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53054" y="789508"/>
            <a:ext cx="2618473" cy="1511683"/>
            <a:chOff x="4902788" y="-74267"/>
            <a:chExt cx="2511345" cy="1511683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88" y="-74267"/>
              <a:ext cx="2511345" cy="1511683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5189552" y="323971"/>
              <a:ext cx="1922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b="1" dirty="0"/>
                <a:t>Envoyer la page de contenu finale ainsi que les liens des objets du contenu (si disponible) à </a:t>
              </a:r>
              <a:r>
                <a:rPr lang="fr-FR" sz="1000" b="1" dirty="0">
                  <a:hlinkClick r:id="rId7"/>
                </a:rPr>
                <a:t>Learn/Apprendre</a:t>
              </a:r>
              <a:r>
                <a:rPr lang="fr-FR" sz="1000" b="1" dirty="0" smtClean="0"/>
                <a:t>.</a:t>
              </a:r>
              <a:endParaRPr lang="en-CA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4734" y="2174251"/>
            <a:ext cx="3529794" cy="1398765"/>
            <a:chOff x="10836696" y="-1388869"/>
            <a:chExt cx="2921846" cy="1398765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696" y="-1388869"/>
              <a:ext cx="2921846" cy="1398765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11255097" y="-1214240"/>
              <a:ext cx="21934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Maintenant que vous avez passé le jalon 1 du CICÉ et que votre idée de programme est une portion approuvée dans le cadre du programme commun et vous devez concevoir une solution d’apprentissage. Que devez-vous faire? </a:t>
              </a:r>
              <a:endParaRPr lang="en-CA" sz="1000" b="1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051720" y="-171400"/>
            <a:ext cx="3303657" cy="2281305"/>
            <a:chOff x="5201550" y="-2511503"/>
            <a:chExt cx="2337439" cy="1597020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38069">
              <a:off x="5201550" y="-2511503"/>
              <a:ext cx="2298002" cy="1597020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5287154" y="-2336161"/>
              <a:ext cx="2251835" cy="98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À cette étape, vos ateliers, vos cours en ligne à rythme libre, vidéos, etc. sont développés par les différentes équipes. Vous pouvez toujours communiquer avec l’Équipe de conception et l’Équipe de </a:t>
              </a:r>
              <a:r>
                <a:rPr lang="fr-FR" sz="1000" b="1" dirty="0" smtClean="0"/>
                <a:t>GCcampus à </a:t>
              </a:r>
              <a:r>
                <a:rPr lang="fr-FR" sz="1000" b="1" dirty="0">
                  <a:hlinkClick r:id="rId7"/>
                </a:rPr>
                <a:t>Learn/Apprendre</a:t>
              </a:r>
              <a:r>
                <a:rPr lang="fr-FR" sz="1000" b="1" dirty="0"/>
                <a:t> et l’Équipe de vidéo, Équipe de l’éditique ou l’Équipe de développement à </a:t>
              </a:r>
              <a:r>
                <a:rPr lang="fr-FR" sz="1000" b="1" dirty="0">
                  <a:hlinkClick r:id="rId9"/>
                </a:rPr>
                <a:t>demande.service.apprentissage</a:t>
              </a:r>
              <a:r>
                <a:rPr lang="fr-FR" sz="1000" b="1" dirty="0" smtClean="0"/>
                <a:t>.</a:t>
              </a:r>
              <a:endParaRPr lang="en-CA" sz="10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017229" y="77818"/>
            <a:ext cx="3418867" cy="1983030"/>
            <a:chOff x="5201549" y="-2511503"/>
            <a:chExt cx="2298002" cy="1597020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38069">
              <a:off x="5201549" y="-2511503"/>
              <a:ext cx="2298002" cy="1597020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5242135" y="-2332141"/>
              <a:ext cx="2251835" cy="94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Créer le plan / la proposition de conception pour votre programme ou objet d’apprentissage</a:t>
              </a:r>
              <a:r>
                <a:rPr lang="fr-FR" sz="1000" b="1" dirty="0" smtClean="0"/>
                <a:t>. </a:t>
              </a:r>
              <a:r>
                <a:rPr lang="fr-FR" sz="1000" b="1" dirty="0"/>
                <a:t>Pour communiquer avec l’Équipe de conception ou avec l’Équipe de </a:t>
              </a:r>
              <a:r>
                <a:rPr lang="fr-FR" sz="1000" b="1" dirty="0" smtClean="0"/>
                <a:t>GCcampus </a:t>
              </a:r>
              <a:r>
                <a:rPr lang="fr-FR" sz="1000" b="1" dirty="0" err="1" smtClean="0">
                  <a:hlinkClick r:id="rId5"/>
                </a:rPr>
                <a:t>Learn</a:t>
              </a:r>
              <a:r>
                <a:rPr lang="fr-FR" sz="1000" b="1" dirty="0" smtClean="0">
                  <a:hlinkClick r:id="rId5"/>
                </a:rPr>
                <a:t>/Apprendre</a:t>
              </a:r>
              <a:r>
                <a:rPr lang="fr-FR" sz="1000" b="1" dirty="0"/>
                <a:t>. Pour communiquer avec l’Équipe de vidéo, Équipe de l’éditique ou l’Équipe de développement </a:t>
              </a:r>
              <a:r>
                <a:rPr lang="fr-FR" sz="1000" b="1" dirty="0">
                  <a:hlinkClick r:id="rId9"/>
                </a:rPr>
                <a:t>demande.service.apprentissage</a:t>
              </a:r>
              <a:r>
                <a:rPr lang="fr-FR" sz="1000" b="1" dirty="0"/>
                <a:t>.</a:t>
              </a:r>
              <a:endParaRPr lang="en-CA" sz="1000" b="1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656599" y="607015"/>
            <a:ext cx="3581139" cy="1790479"/>
            <a:chOff x="7921022" y="-2092055"/>
            <a:chExt cx="2611669" cy="1243481"/>
          </a:xfrm>
        </p:grpSpPr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441">
              <a:off x="7921022" y="-2092055"/>
              <a:ext cx="2602777" cy="1243481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8152407" y="-1969857"/>
              <a:ext cx="2380284" cy="9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Communiquer avec le CICÉ pour présenter. Fournir un aperçu de haut niveau de votre programme maintenant que vous êtes prêts à mettre en œuvre votre programme et les objets de contenu. Expliquer comment vous respectez les normes des langues officielles, d’accessibilité ainsi que des droits d’auteur tel que l’exige l’EFPC.</a:t>
              </a:r>
              <a:endParaRPr lang="en-CA" sz="1000" b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86307" y="733666"/>
            <a:ext cx="3386093" cy="1615214"/>
            <a:chOff x="7951500" y="-2069180"/>
            <a:chExt cx="2606801" cy="1243481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441">
              <a:off x="7951500" y="-2069180"/>
              <a:ext cx="2602777" cy="1243481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8178017" y="-1878978"/>
              <a:ext cx="2380284" cy="54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Présenter votre plan ou proposition de conception au Comité d’intégration du contenu de l’École (CICÉ</a:t>
              </a:r>
              <a:r>
                <a:rPr lang="fr-FR" sz="1000" b="1" dirty="0" smtClean="0"/>
                <a:t>)</a:t>
              </a:r>
              <a:r>
                <a:rPr lang="en-CA" sz="1000" b="1" dirty="0" smtClean="0"/>
                <a:t>. Pour plus </a:t>
              </a:r>
              <a:r>
                <a:rPr lang="en-CA" sz="1000" b="1" dirty="0" err="1" smtClean="0"/>
                <a:t>d’information</a:t>
              </a:r>
              <a:r>
                <a:rPr lang="en-CA" sz="1000" b="1" dirty="0"/>
                <a:t> </a:t>
              </a:r>
              <a:r>
                <a:rPr lang="en-CA" sz="1000" b="1" dirty="0" smtClean="0"/>
                <a:t>: </a:t>
              </a:r>
              <a:r>
                <a:rPr lang="fr-FR" sz="1000" b="1" dirty="0">
                  <a:hlinkClick r:id="rId11"/>
                </a:rPr>
                <a:t>Points de décision du Processus d’élaboration du contenu </a:t>
              </a:r>
              <a:r>
                <a:rPr lang="fr-FR" sz="1000" b="1" dirty="0" smtClean="0">
                  <a:hlinkClick r:id="rId11"/>
                </a:rPr>
                <a:t>d’apprentissage</a:t>
              </a:r>
              <a:r>
                <a:rPr lang="fr-FR" sz="1000" b="1" dirty="0" smtClean="0"/>
                <a:t>.</a:t>
              </a:r>
              <a:endParaRPr lang="en-CA" sz="1000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04401" y="2187512"/>
            <a:ext cx="3092791" cy="1259107"/>
            <a:chOff x="10836696" y="-1388868"/>
            <a:chExt cx="2634837" cy="1139858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696" y="-1388868"/>
              <a:ext cx="2560109" cy="1139858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11064711" y="-1092431"/>
              <a:ext cx="2406822" cy="50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S’assurer que tous les objets de contenu qui nécessitent un suivi ont été créés dans SHGA. S’assurer que le contenu dans Moodle est prêt.</a:t>
              </a:r>
              <a:endParaRPr lang="en-CA" sz="1000" b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90821" y="3657171"/>
            <a:ext cx="6354415" cy="2259188"/>
            <a:chOff x="1490821" y="3657171"/>
            <a:chExt cx="6354415" cy="2259188"/>
          </a:xfrm>
        </p:grpSpPr>
        <p:grpSp>
          <p:nvGrpSpPr>
            <p:cNvPr id="70" name="Group 69"/>
            <p:cNvGrpSpPr/>
            <p:nvPr/>
          </p:nvGrpSpPr>
          <p:grpSpPr>
            <a:xfrm>
              <a:off x="2531018" y="3657171"/>
              <a:ext cx="3839603" cy="2259188"/>
              <a:chOff x="2531018" y="3657171"/>
              <a:chExt cx="3839603" cy="2259188"/>
            </a:xfrm>
          </p:grpSpPr>
          <p:cxnSp>
            <p:nvCxnSpPr>
              <p:cNvPr id="122" name="Curved Connector 121"/>
              <p:cNvCxnSpPr/>
              <p:nvPr/>
            </p:nvCxnSpPr>
            <p:spPr>
              <a:xfrm rot="5400000" flipH="1" flipV="1">
                <a:off x="2894321" y="5157369"/>
                <a:ext cx="1057754" cy="425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bg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2531018" y="3657171"/>
                <a:ext cx="3839603" cy="1257720"/>
                <a:chOff x="2531018" y="3657171"/>
                <a:chExt cx="3839603" cy="125772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531018" y="3657171"/>
                  <a:ext cx="3839603" cy="1257720"/>
                </a:xfrm>
                <a:prstGeom prst="ellipse">
                  <a:avLst/>
                </a:prstGeom>
                <a:noFill/>
                <a:ln w="571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CA" sz="1100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3210500" y="3891659"/>
                  <a:ext cx="28406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2400" dirty="0" err="1" smtClean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Vérifier</a:t>
                  </a:r>
                  <a:r>
                    <a:rPr lang="en-CA" sz="2400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 avec </a:t>
                  </a:r>
                  <a:r>
                    <a:rPr lang="en-CA" sz="2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GCcampus</a:t>
                  </a:r>
                  <a:endParaRPr lang="en-CA" sz="2400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128" name="Curved Connector 127"/>
              <p:cNvCxnSpPr>
                <a:stCxn id="14" idx="0"/>
                <a:endCxn id="2" idx="4"/>
              </p:cNvCxnSpPr>
              <p:nvPr/>
            </p:nvCxnSpPr>
            <p:spPr>
              <a:xfrm rot="5400000" flipH="1" flipV="1">
                <a:off x="3918878" y="5384417"/>
                <a:ext cx="1001467" cy="6241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bg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5" idx="0"/>
              </p:cNvCxnSpPr>
              <p:nvPr/>
            </p:nvCxnSpPr>
            <p:spPr>
              <a:xfrm rot="16200000" flipV="1">
                <a:off x="5357456" y="5011543"/>
                <a:ext cx="1045794" cy="6004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bg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>
              <a:endCxn id="21" idx="3"/>
            </p:cNvCxnSpPr>
            <p:nvPr/>
          </p:nvCxnSpPr>
          <p:spPr>
            <a:xfrm flipH="1" flipV="1">
              <a:off x="1490821" y="4070923"/>
              <a:ext cx="1123899" cy="161634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22" idx="3"/>
            </p:cNvCxnSpPr>
            <p:nvPr/>
          </p:nvCxnSpPr>
          <p:spPr>
            <a:xfrm flipH="1">
              <a:off x="1528389" y="4592214"/>
              <a:ext cx="1150364" cy="21157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17" idx="0"/>
            </p:cNvCxnSpPr>
            <p:nvPr/>
          </p:nvCxnSpPr>
          <p:spPr>
            <a:xfrm flipH="1" flipV="1">
              <a:off x="6338489" y="4360551"/>
              <a:ext cx="1506747" cy="75358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4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C00000"/>
          </a:solidFill>
        </a:ln>
        <a:effectLst>
          <a:glow rad="101600">
            <a:schemeClr val="bg2">
              <a:alpha val="81000"/>
            </a:schemeClr>
          </a:glow>
        </a:effectLst>
        <a:scene3d>
          <a:camera prst="orthographicFront"/>
          <a:lightRig rig="threePt" dir="t"/>
        </a:scene3d>
        <a:sp3d>
          <a:bevelT w="114300" prst="artDeco"/>
        </a:sp3d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100" b="1" dirty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439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Guide de développement de produits pour l’écosystème</vt:lpstr>
    </vt:vector>
  </TitlesOfParts>
  <Company>CSPS-EFPC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CSPS-EFPC</dc:creator>
  <cp:lastModifiedBy>Nadim Toth</cp:lastModifiedBy>
  <cp:revision>102</cp:revision>
  <cp:lastPrinted>2015-07-22T14:43:46Z</cp:lastPrinted>
  <dcterms:created xsi:type="dcterms:W3CDTF">2012-03-13T19:42:07Z</dcterms:created>
  <dcterms:modified xsi:type="dcterms:W3CDTF">2016-05-31T19:22:41Z</dcterms:modified>
</cp:coreProperties>
</file>