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6.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7.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93" r:id="rId2"/>
    <p:sldId id="308" r:id="rId3"/>
    <p:sldId id="332" r:id="rId4"/>
    <p:sldId id="334" r:id="rId5"/>
    <p:sldId id="335" r:id="rId6"/>
    <p:sldId id="336" r:id="rId7"/>
    <p:sldId id="337" r:id="rId8"/>
    <p:sldId id="338" r:id="rId9"/>
    <p:sldId id="339" r:id="rId10"/>
    <p:sldId id="340" r:id="rId11"/>
  </p:sldIdLst>
  <p:sldSz cx="9144000" cy="6858000" type="screen4x3"/>
  <p:notesSz cx="7010400" cy="9296400"/>
  <p:defaultTextStyle>
    <a:defPPr>
      <a:defRPr lang="en-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42" autoAdjust="0"/>
    <p:restoredTop sz="90681" autoAdjust="0"/>
  </p:normalViewPr>
  <p:slideViewPr>
    <p:cSldViewPr>
      <p:cViewPr varScale="1">
        <p:scale>
          <a:sx n="70" d="100"/>
          <a:sy n="70" d="100"/>
        </p:scale>
        <p:origin x="-1056" y="-96"/>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2382"/>
    </p:cViewPr>
  </p:sorterViewPr>
  <p:notesViewPr>
    <p:cSldViewPr>
      <p:cViewPr varScale="1">
        <p:scale>
          <a:sx n="73" d="100"/>
          <a:sy n="73" d="100"/>
        </p:scale>
        <p:origin x="-2100" y="-9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24F70883-6063-4978-837E-27B34E91A7A1}" type="datetimeFigureOut">
              <a:rPr lang="en-CA" smtClean="0"/>
              <a:pPr/>
              <a:t>25/02/2016</a:t>
            </a:fld>
            <a:endParaRPr lang="en-CA"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B87788FD-F7F6-4C57-80BE-D7B60BACD0D8}" type="slidenum">
              <a:rPr lang="en-CA" smtClean="0"/>
              <a:pPr/>
              <a:t>‹#›</a:t>
            </a:fld>
            <a:endParaRPr lang="en-CA" dirty="0"/>
          </a:p>
        </p:txBody>
      </p:sp>
    </p:spTree>
    <p:extLst>
      <p:ext uri="{BB962C8B-B14F-4D97-AF65-F5344CB8AC3E}">
        <p14:creationId xmlns:p14="http://schemas.microsoft.com/office/powerpoint/2010/main" val="1783492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endParaRPr lang="en-CA" altLang="en-US" dirty="0"/>
          </a:p>
        </p:txBody>
      </p:sp>
      <p:sp>
        <p:nvSpPr>
          <p:cNvPr id="6147" name="Rectangle 3"/>
          <p:cNvSpPr>
            <a:spLocks noGrp="1" noChangeArrowheads="1"/>
          </p:cNvSpPr>
          <p:nvPr>
            <p:ph type="dt"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endParaRPr lang="en-CA" altLang="en-US" dirty="0"/>
          </a:p>
        </p:txBody>
      </p:sp>
      <p:sp>
        <p:nvSpPr>
          <p:cNvPr id="614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701040" y="4415790"/>
            <a:ext cx="560832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sp>
        <p:nvSpPr>
          <p:cNvPr id="6150" name="Rectangle 6"/>
          <p:cNvSpPr>
            <a:spLocks noGrp="1" noChangeArrowheads="1"/>
          </p:cNvSpPr>
          <p:nvPr>
            <p:ph type="ftr" sz="quarter" idx="4"/>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endParaRPr lang="en-CA" altLang="en-US" dirty="0"/>
          </a:p>
        </p:txBody>
      </p:sp>
      <p:sp>
        <p:nvSpPr>
          <p:cNvPr id="6151" name="Rectangle 7"/>
          <p:cNvSpPr>
            <a:spLocks noGrp="1" noChangeArrowheads="1"/>
          </p:cNvSpPr>
          <p:nvPr>
            <p:ph type="sldNum" sz="quarter" idx="5"/>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fld id="{6EF4A244-EB3F-4660-9B8D-E979BCB2FE7F}" type="slidenum">
              <a:rPr lang="en-CA" altLang="en-US"/>
              <a:pPr/>
              <a:t>‹#›</a:t>
            </a:fld>
            <a:endParaRPr lang="en-CA" altLang="en-US" dirty="0"/>
          </a:p>
        </p:txBody>
      </p:sp>
    </p:spTree>
    <p:extLst>
      <p:ext uri="{BB962C8B-B14F-4D97-AF65-F5344CB8AC3E}">
        <p14:creationId xmlns:p14="http://schemas.microsoft.com/office/powerpoint/2010/main" val="238354139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EF4A244-EB3F-4660-9B8D-E979BCB2FE7F}" type="slidenum">
              <a:rPr lang="en-CA" altLang="en-US" smtClean="0"/>
              <a:pPr/>
              <a:t>2</a:t>
            </a:fld>
            <a:endParaRPr lang="en-CA" altLang="en-US" dirty="0"/>
          </a:p>
        </p:txBody>
      </p:sp>
      <p:sp>
        <p:nvSpPr>
          <p:cNvPr id="5" name="Notes Placeholder 4"/>
          <p:cNvSpPr>
            <a:spLocks noGrp="1"/>
          </p:cNvSpPr>
          <p:nvPr>
            <p:ph type="body" sz="quarter" idx="11"/>
          </p:nvPr>
        </p:nvSpPr>
        <p:spPr/>
        <p:txBody>
          <a:bodyPr/>
          <a:lstStyle/>
          <a:p>
            <a:endParaRPr lang="en-CA" dirty="0"/>
          </a:p>
        </p:txBody>
      </p:sp>
    </p:spTree>
    <p:extLst>
      <p:ext uri="{BB962C8B-B14F-4D97-AF65-F5344CB8AC3E}">
        <p14:creationId xmlns:p14="http://schemas.microsoft.com/office/powerpoint/2010/main" val="698744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EF4A244-EB3F-4660-9B8D-E979BCB2FE7F}" type="slidenum">
              <a:rPr lang="en-CA" altLang="en-US" smtClean="0"/>
              <a:pPr/>
              <a:t>3</a:t>
            </a:fld>
            <a:endParaRPr lang="en-CA" altLang="en-US" dirty="0"/>
          </a:p>
        </p:txBody>
      </p:sp>
    </p:spTree>
    <p:extLst>
      <p:ext uri="{BB962C8B-B14F-4D97-AF65-F5344CB8AC3E}">
        <p14:creationId xmlns:p14="http://schemas.microsoft.com/office/powerpoint/2010/main" val="2551997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EF4A244-EB3F-4660-9B8D-E979BCB2FE7F}" type="slidenum">
              <a:rPr lang="en-CA" altLang="en-US" smtClean="0"/>
              <a:pPr/>
              <a:t>4</a:t>
            </a:fld>
            <a:endParaRPr lang="en-CA" altLang="en-US" dirty="0"/>
          </a:p>
        </p:txBody>
      </p:sp>
      <p:sp>
        <p:nvSpPr>
          <p:cNvPr id="5" name="Notes Placeholder 4"/>
          <p:cNvSpPr>
            <a:spLocks noGrp="1"/>
          </p:cNvSpPr>
          <p:nvPr>
            <p:ph type="body" sz="quarter" idx="11"/>
          </p:nvPr>
        </p:nvSpPr>
        <p:spPr/>
        <p:txBody>
          <a:bodyPr/>
          <a:lstStyle/>
          <a:p>
            <a:endParaRPr lang="en-CA" dirty="0"/>
          </a:p>
        </p:txBody>
      </p:sp>
    </p:spTree>
    <p:extLst>
      <p:ext uri="{BB962C8B-B14F-4D97-AF65-F5344CB8AC3E}">
        <p14:creationId xmlns:p14="http://schemas.microsoft.com/office/powerpoint/2010/main" val="698744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EF4A244-EB3F-4660-9B8D-E979BCB2FE7F}" type="slidenum">
              <a:rPr lang="en-CA" altLang="en-US" smtClean="0"/>
              <a:pPr/>
              <a:t>5</a:t>
            </a:fld>
            <a:endParaRPr lang="en-CA" altLang="en-US" dirty="0"/>
          </a:p>
        </p:txBody>
      </p:sp>
      <p:sp>
        <p:nvSpPr>
          <p:cNvPr id="5" name="Notes Placeholder 4"/>
          <p:cNvSpPr>
            <a:spLocks noGrp="1"/>
          </p:cNvSpPr>
          <p:nvPr>
            <p:ph type="body" sz="quarter" idx="11"/>
          </p:nvPr>
        </p:nvSpPr>
        <p:spPr/>
        <p:txBody>
          <a:bodyPr/>
          <a:lstStyle/>
          <a:p>
            <a:endParaRPr lang="en-CA" dirty="0"/>
          </a:p>
        </p:txBody>
      </p:sp>
    </p:spTree>
    <p:extLst>
      <p:ext uri="{BB962C8B-B14F-4D97-AF65-F5344CB8AC3E}">
        <p14:creationId xmlns:p14="http://schemas.microsoft.com/office/powerpoint/2010/main" val="698744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EF4A244-EB3F-4660-9B8D-E979BCB2FE7F}" type="slidenum">
              <a:rPr lang="en-CA" altLang="en-US" smtClean="0"/>
              <a:pPr/>
              <a:t>6</a:t>
            </a:fld>
            <a:endParaRPr lang="en-CA" altLang="en-US" dirty="0"/>
          </a:p>
        </p:txBody>
      </p:sp>
      <p:sp>
        <p:nvSpPr>
          <p:cNvPr id="5" name="Notes Placeholder 4"/>
          <p:cNvSpPr>
            <a:spLocks noGrp="1"/>
          </p:cNvSpPr>
          <p:nvPr>
            <p:ph type="body" sz="quarter" idx="11"/>
          </p:nvPr>
        </p:nvSpPr>
        <p:spPr/>
        <p:txBody>
          <a:bodyPr/>
          <a:lstStyle/>
          <a:p>
            <a:endParaRPr lang="en-CA" dirty="0"/>
          </a:p>
        </p:txBody>
      </p:sp>
    </p:spTree>
    <p:extLst>
      <p:ext uri="{BB962C8B-B14F-4D97-AF65-F5344CB8AC3E}">
        <p14:creationId xmlns:p14="http://schemas.microsoft.com/office/powerpoint/2010/main" val="698744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EF4A244-EB3F-4660-9B8D-E979BCB2FE7F}" type="slidenum">
              <a:rPr lang="en-CA" altLang="en-US" smtClean="0"/>
              <a:pPr/>
              <a:t>7</a:t>
            </a:fld>
            <a:endParaRPr lang="en-CA" altLang="en-US" dirty="0"/>
          </a:p>
        </p:txBody>
      </p:sp>
      <p:sp>
        <p:nvSpPr>
          <p:cNvPr id="5" name="Notes Placeholder 4"/>
          <p:cNvSpPr>
            <a:spLocks noGrp="1"/>
          </p:cNvSpPr>
          <p:nvPr>
            <p:ph type="body" sz="quarter" idx="11"/>
          </p:nvPr>
        </p:nvSpPr>
        <p:spPr/>
        <p:txBody>
          <a:bodyPr/>
          <a:lstStyle/>
          <a:p>
            <a:endParaRPr lang="en-CA" dirty="0"/>
          </a:p>
        </p:txBody>
      </p:sp>
    </p:spTree>
    <p:extLst>
      <p:ext uri="{BB962C8B-B14F-4D97-AF65-F5344CB8AC3E}">
        <p14:creationId xmlns:p14="http://schemas.microsoft.com/office/powerpoint/2010/main" val="698744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EF4A244-EB3F-4660-9B8D-E979BCB2FE7F}" type="slidenum">
              <a:rPr lang="en-CA" altLang="en-US" smtClean="0"/>
              <a:pPr/>
              <a:t>8</a:t>
            </a:fld>
            <a:endParaRPr lang="en-CA" altLang="en-US" dirty="0"/>
          </a:p>
        </p:txBody>
      </p:sp>
      <p:sp>
        <p:nvSpPr>
          <p:cNvPr id="5" name="Notes Placeholder 4"/>
          <p:cNvSpPr>
            <a:spLocks noGrp="1"/>
          </p:cNvSpPr>
          <p:nvPr>
            <p:ph type="body" sz="quarter" idx="11"/>
          </p:nvPr>
        </p:nvSpPr>
        <p:spPr/>
        <p:txBody>
          <a:bodyPr/>
          <a:lstStyle/>
          <a:p>
            <a:endParaRPr lang="en-CA" dirty="0"/>
          </a:p>
        </p:txBody>
      </p:sp>
    </p:spTree>
    <p:extLst>
      <p:ext uri="{BB962C8B-B14F-4D97-AF65-F5344CB8AC3E}">
        <p14:creationId xmlns:p14="http://schemas.microsoft.com/office/powerpoint/2010/main" val="698744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EF4A244-EB3F-4660-9B8D-E979BCB2FE7F}" type="slidenum">
              <a:rPr lang="en-CA" altLang="en-US" smtClean="0"/>
              <a:pPr/>
              <a:t>9</a:t>
            </a:fld>
            <a:endParaRPr lang="en-CA" altLang="en-US" dirty="0"/>
          </a:p>
        </p:txBody>
      </p:sp>
      <p:sp>
        <p:nvSpPr>
          <p:cNvPr id="5" name="Notes Placeholder 4"/>
          <p:cNvSpPr>
            <a:spLocks noGrp="1"/>
          </p:cNvSpPr>
          <p:nvPr>
            <p:ph type="body" sz="quarter" idx="11"/>
          </p:nvPr>
        </p:nvSpPr>
        <p:spPr/>
        <p:txBody>
          <a:bodyPr/>
          <a:lstStyle/>
          <a:p>
            <a:endParaRPr lang="en-CA" dirty="0"/>
          </a:p>
        </p:txBody>
      </p:sp>
    </p:spTree>
    <p:extLst>
      <p:ext uri="{BB962C8B-B14F-4D97-AF65-F5344CB8AC3E}">
        <p14:creationId xmlns:p14="http://schemas.microsoft.com/office/powerpoint/2010/main" val="698744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EF4A244-EB3F-4660-9B8D-E979BCB2FE7F}" type="slidenum">
              <a:rPr lang="en-CA" altLang="en-US" smtClean="0"/>
              <a:pPr/>
              <a:t>10</a:t>
            </a:fld>
            <a:endParaRPr lang="en-CA" altLang="en-US" dirty="0"/>
          </a:p>
        </p:txBody>
      </p:sp>
      <p:sp>
        <p:nvSpPr>
          <p:cNvPr id="5" name="Notes Placeholder 4"/>
          <p:cNvSpPr>
            <a:spLocks noGrp="1"/>
          </p:cNvSpPr>
          <p:nvPr>
            <p:ph type="body" sz="quarter" idx="11"/>
          </p:nvPr>
        </p:nvSpPr>
        <p:spPr/>
        <p:txBody>
          <a:bodyPr/>
          <a:lstStyle/>
          <a:p>
            <a:endParaRPr lang="en-CA" dirty="0"/>
          </a:p>
        </p:txBody>
      </p:sp>
    </p:spTree>
    <p:extLst>
      <p:ext uri="{BB962C8B-B14F-4D97-AF65-F5344CB8AC3E}">
        <p14:creationId xmlns:p14="http://schemas.microsoft.com/office/powerpoint/2010/main" val="698744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24" descr="Corporate_Slides_BIL-EN1st_Cove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73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228600" y="5029200"/>
            <a:ext cx="8686800" cy="457200"/>
          </a:xfrm>
          <a:prstGeom prst="rect">
            <a:avLst/>
          </a:prstGeom>
          <a:noFill/>
        </p:spPr>
        <p:txBody>
          <a:bodyPr wrap="square" lIns="0" rIns="0" anchor="b" anchorCtr="0">
            <a:noAutofit/>
          </a:bodyPr>
          <a:lstStyle>
            <a:lvl1pPr marL="0" indent="0" algn="r">
              <a:spcAft>
                <a:spcPts val="800"/>
              </a:spcAft>
              <a:buNone/>
              <a:defRPr sz="3200" b="1">
                <a:solidFill>
                  <a:schemeClr val="accent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noProof="0" smtClean="0"/>
              <a:t>Click to edit Master subtitle style</a:t>
            </a:r>
            <a:endParaRPr lang="en-CA" noProof="0" dirty="0"/>
          </a:p>
        </p:txBody>
      </p:sp>
      <p:sp>
        <p:nvSpPr>
          <p:cNvPr id="2" name="Title 1"/>
          <p:cNvSpPr>
            <a:spLocks noGrp="1"/>
          </p:cNvSpPr>
          <p:nvPr>
            <p:ph type="ctrTitle"/>
          </p:nvPr>
        </p:nvSpPr>
        <p:spPr>
          <a:xfrm>
            <a:off x="228600" y="4572000"/>
            <a:ext cx="8686800" cy="457200"/>
          </a:xfrm>
          <a:prstGeom prst="rect">
            <a:avLst/>
          </a:prstGeom>
        </p:spPr>
        <p:txBody>
          <a:bodyPr wrap="square" anchor="t" anchorCtr="0">
            <a:noAutofit/>
          </a:bodyPr>
          <a:lstStyle>
            <a:lvl1pPr marL="0" indent="0" algn="r">
              <a:buFontTx/>
              <a:buNone/>
              <a:defRPr sz="3200">
                <a:solidFill>
                  <a:schemeClr val="accent1"/>
                </a:solidFill>
              </a:defRPr>
            </a:lvl1pPr>
          </a:lstStyle>
          <a:p>
            <a:r>
              <a:rPr lang="en-US" noProof="0" smtClean="0"/>
              <a:t>Click to edit Master title style</a:t>
            </a:r>
            <a:endParaRPr lang="en-CA" noProof="0" dirty="0"/>
          </a:p>
        </p:txBody>
      </p:sp>
    </p:spTree>
    <p:extLst>
      <p:ext uri="{BB962C8B-B14F-4D97-AF65-F5344CB8AC3E}">
        <p14:creationId xmlns:p14="http://schemas.microsoft.com/office/powerpoint/2010/main" val="3881784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Module Title">
    <p:spTree>
      <p:nvGrpSpPr>
        <p:cNvPr id="1" name=""/>
        <p:cNvGrpSpPr/>
        <p:nvPr/>
      </p:nvGrpSpPr>
      <p:grpSpPr>
        <a:xfrm>
          <a:off x="0" y="0"/>
          <a:ext cx="0" cy="0"/>
          <a:chOff x="0" y="0"/>
          <a:chExt cx="0" cy="0"/>
        </a:xfrm>
      </p:grpSpPr>
      <p:pic>
        <p:nvPicPr>
          <p:cNvPr id="5" name="Picture 24" descr="Corporate_Slides_BIL-EN1st_Cove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4572000" y="2514600"/>
            <a:ext cx="457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endParaRPr lang="en-CA" dirty="0"/>
          </a:p>
        </p:txBody>
      </p:sp>
      <p:sp>
        <p:nvSpPr>
          <p:cNvPr id="2" name="Title 1"/>
          <p:cNvSpPr>
            <a:spLocks noGrp="1"/>
          </p:cNvSpPr>
          <p:nvPr>
            <p:ph type="ctrTitle"/>
          </p:nvPr>
        </p:nvSpPr>
        <p:spPr>
          <a:xfrm>
            <a:off x="4572000" y="2514600"/>
            <a:ext cx="4343400" cy="1600200"/>
          </a:xfrm>
          <a:prstGeom prst="round2DiagRect">
            <a:avLst/>
          </a:prstGeom>
          <a:gradFill>
            <a:gsLst>
              <a:gs pos="0">
                <a:schemeClr val="accent5">
                  <a:lumMod val="60000"/>
                  <a:lumOff val="40000"/>
                </a:schemeClr>
              </a:gs>
              <a:gs pos="50000">
                <a:schemeClr val="accent5">
                  <a:lumMod val="20000"/>
                  <a:lumOff val="80000"/>
                </a:schemeClr>
              </a:gs>
              <a:gs pos="100000">
                <a:schemeClr val="accent5">
                  <a:lumMod val="60000"/>
                  <a:lumOff val="40000"/>
                </a:schemeClr>
              </a:gs>
            </a:gsLst>
            <a:lin ang="2700000" scaled="1"/>
          </a:gradFill>
        </p:spPr>
        <p:txBody>
          <a:bodyPr wrap="square" lIns="228600" rIns="228600" anchor="ctr" anchorCtr="0">
            <a:normAutofit/>
          </a:bodyPr>
          <a:lstStyle>
            <a:lvl1pPr marL="0" indent="0" algn="r">
              <a:buFontTx/>
              <a:buNone/>
              <a:defRPr sz="2800">
                <a:solidFill>
                  <a:schemeClr val="accent1"/>
                </a:solidFill>
              </a:defRPr>
            </a:lvl1pPr>
          </a:lstStyle>
          <a:p>
            <a:r>
              <a:rPr lang="en-US" noProof="0" smtClean="0"/>
              <a:t>Click to edit Master title style</a:t>
            </a:r>
            <a:endParaRPr lang="en-CA" noProof="0" dirty="0"/>
          </a:p>
        </p:txBody>
      </p:sp>
      <p:sp>
        <p:nvSpPr>
          <p:cNvPr id="3" name="Subtitle 2"/>
          <p:cNvSpPr>
            <a:spLocks noGrp="1"/>
          </p:cNvSpPr>
          <p:nvPr>
            <p:ph type="subTitle" idx="1"/>
          </p:nvPr>
        </p:nvSpPr>
        <p:spPr>
          <a:xfrm>
            <a:off x="228600" y="4343400"/>
            <a:ext cx="8686800" cy="1143000"/>
          </a:xfrm>
          <a:prstGeom prst="rect">
            <a:avLst/>
          </a:prstGeom>
          <a:noFill/>
        </p:spPr>
        <p:txBody>
          <a:bodyPr wrap="square" lIns="0" rIns="0" anchor="t" anchorCtr="0">
            <a:normAutofit/>
          </a:bodyPr>
          <a:lstStyle>
            <a:lvl1pPr marL="0" indent="0" algn="r">
              <a:spcAft>
                <a:spcPts val="800"/>
              </a:spcAft>
              <a:buNone/>
              <a:defRPr sz="3200" b="1">
                <a:solidFill>
                  <a:schemeClr val="accent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noProof="0" dirty="0" smtClean="0"/>
              <a:t>Click to edit Master subtitle style</a:t>
            </a:r>
            <a:endParaRPr lang="en-CA" noProof="0" dirty="0"/>
          </a:p>
        </p:txBody>
      </p:sp>
    </p:spTree>
    <p:extLst>
      <p:ext uri="{BB962C8B-B14F-4D97-AF65-F5344CB8AC3E}">
        <p14:creationId xmlns:p14="http://schemas.microsoft.com/office/powerpoint/2010/main" val="40798595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14400"/>
          </a:xfrm>
          <a:prstGeom prst="rect">
            <a:avLst/>
          </a:prstGeom>
        </p:spPr>
        <p:txBody>
          <a:bodyPr wrap="square"/>
          <a:lstStyle/>
          <a:p>
            <a:r>
              <a:rPr lang="en-US" noProof="0" smtClean="0"/>
              <a:t>Click to edit Master title style</a:t>
            </a:r>
            <a:endParaRPr lang="en-CA" noProof="0" dirty="0"/>
          </a:p>
        </p:txBody>
      </p:sp>
      <p:sp>
        <p:nvSpPr>
          <p:cNvPr id="3" name="Content Placeholder 2"/>
          <p:cNvSpPr>
            <a:spLocks noGrp="1"/>
          </p:cNvSpPr>
          <p:nvPr>
            <p:ph idx="1"/>
          </p:nvPr>
        </p:nvSpPr>
        <p:spPr/>
        <p:txBody>
          <a:bodyPr wrap="square"/>
          <a:lstStyle>
            <a:lvl1pPr>
              <a:defRPr lang="en-US" smtClean="0"/>
            </a:lvl1pPr>
            <a:lvl2pPr>
              <a:defRPr lang="en-US" smtClean="0"/>
            </a:lvl2pPr>
            <a:lvl3pPr>
              <a:defRPr lang="en-US" smtClean="0"/>
            </a:lvl3pPr>
            <a:lvl4pPr>
              <a:defRPr lang="en-US" smtClean="0"/>
            </a:lvl4pPr>
            <a:lvl5pPr>
              <a:defRPr lang="en-CA"/>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4" name="Slide Number Placeholder 3"/>
          <p:cNvSpPr>
            <a:spLocks noGrp="1"/>
          </p:cNvSpPr>
          <p:nvPr>
            <p:ph type="sldNum" sz="quarter" idx="10"/>
          </p:nvPr>
        </p:nvSpPr>
        <p:spPr/>
        <p:txBody>
          <a:bodyPr/>
          <a:lstStyle>
            <a:lvl1pPr>
              <a:defRPr/>
            </a:lvl1pPr>
          </a:lstStyle>
          <a:p>
            <a:fld id="{70833C13-1F1D-491C-B2F2-B9E86754B4EB}" type="slidenum">
              <a:rPr lang="en-CA" altLang="en-US" noProof="0"/>
              <a:pPr/>
              <a:t>‹#›</a:t>
            </a:fld>
            <a:endParaRPr lang="en-CA" altLang="en-US" noProof="0" dirty="0"/>
          </a:p>
        </p:txBody>
      </p:sp>
      <p:sp>
        <p:nvSpPr>
          <p:cNvPr id="5" name="Footer Placeholder 4"/>
          <p:cNvSpPr>
            <a:spLocks noGrp="1"/>
          </p:cNvSpPr>
          <p:nvPr>
            <p:ph type="ftr" sz="quarter" idx="11"/>
          </p:nvPr>
        </p:nvSpPr>
        <p:spPr/>
        <p:txBody>
          <a:bodyPr/>
          <a:lstStyle/>
          <a:p>
            <a:r>
              <a:rPr lang="en-CA" noProof="0" dirty="0" smtClean="0"/>
              <a:t>NMDP – Phase 2</a:t>
            </a:r>
            <a:endParaRPr lang="en-CA" noProof="0" dirty="0"/>
          </a:p>
        </p:txBody>
      </p:sp>
    </p:spTree>
    <p:extLst>
      <p:ext uri="{BB962C8B-B14F-4D97-AF65-F5344CB8AC3E}">
        <p14:creationId xmlns:p14="http://schemas.microsoft.com/office/powerpoint/2010/main" val="785060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14400"/>
          </a:xfrm>
          <a:prstGeom prst="rect">
            <a:avLst/>
          </a:prstGeom>
        </p:spPr>
        <p:txBody>
          <a:bodyPr/>
          <a:lstStyle/>
          <a:p>
            <a:r>
              <a:rPr lang="en-US" noProof="0" smtClean="0"/>
              <a:t>Click to edit Master title style</a:t>
            </a:r>
            <a:endParaRPr lang="en-CA" noProof="0" dirty="0"/>
          </a:p>
        </p:txBody>
      </p:sp>
      <p:sp>
        <p:nvSpPr>
          <p:cNvPr id="3" name="Content Placeholder 2"/>
          <p:cNvSpPr>
            <a:spLocks noGrp="1"/>
          </p:cNvSpPr>
          <p:nvPr>
            <p:ph sz="half" idx="1"/>
          </p:nvPr>
        </p:nvSpPr>
        <p:spPr>
          <a:xfrm>
            <a:off x="228600" y="1143000"/>
            <a:ext cx="4114800" cy="5257800"/>
          </a:xfrm>
        </p:spPr>
        <p:txBody>
          <a:bodyPr/>
          <a:lstStyle>
            <a:lvl1pPr>
              <a:defRPr lang="en-US" dirty="0" smtClean="0"/>
            </a:lvl1pPr>
            <a:lvl2pPr>
              <a:defRPr lang="en-US" dirty="0" smtClean="0"/>
            </a:lvl2pPr>
            <a:lvl3pPr>
              <a:defRPr lang="en-US" dirty="0" smtClean="0"/>
            </a:lvl3pPr>
            <a:lvl4pPr>
              <a:defRPr lang="en-US" dirty="0" smtClean="0"/>
            </a:lvl4pPr>
            <a:lvl5pPr>
              <a:defRPr lang="en-CA" dirty="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4" name="Content Placeholder 3"/>
          <p:cNvSpPr>
            <a:spLocks noGrp="1"/>
          </p:cNvSpPr>
          <p:nvPr>
            <p:ph sz="half" idx="2"/>
          </p:nvPr>
        </p:nvSpPr>
        <p:spPr>
          <a:xfrm>
            <a:off x="4800600" y="1143000"/>
            <a:ext cx="4114800" cy="5257800"/>
          </a:xfrm>
        </p:spPr>
        <p:txBody>
          <a:bodyPr/>
          <a:lstStyle>
            <a:lvl1pPr>
              <a:defRPr lang="en-US" smtClean="0"/>
            </a:lvl1pPr>
            <a:lvl2pPr>
              <a:defRPr lang="en-US" smtClean="0"/>
            </a:lvl2pPr>
            <a:lvl3pPr>
              <a:defRPr lang="en-US" smtClean="0"/>
            </a:lvl3pPr>
            <a:lvl4pPr>
              <a:defRPr lang="en-US" smtClean="0"/>
            </a:lvl4pPr>
            <a:lvl5pPr>
              <a:defRPr lang="en-CA"/>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5" name="Slide Number Placeholder 4"/>
          <p:cNvSpPr>
            <a:spLocks noGrp="1"/>
          </p:cNvSpPr>
          <p:nvPr>
            <p:ph type="sldNum" sz="quarter" idx="10"/>
          </p:nvPr>
        </p:nvSpPr>
        <p:spPr/>
        <p:txBody>
          <a:bodyPr/>
          <a:lstStyle>
            <a:lvl1pPr>
              <a:defRPr/>
            </a:lvl1pPr>
          </a:lstStyle>
          <a:p>
            <a:fld id="{40D60FBF-CF49-485B-BB16-F855C147A83E}" type="slidenum">
              <a:rPr lang="en-CA" altLang="en-US" noProof="0"/>
              <a:pPr/>
              <a:t>‹#›</a:t>
            </a:fld>
            <a:endParaRPr lang="en-CA" altLang="en-US" noProof="0" dirty="0"/>
          </a:p>
        </p:txBody>
      </p:sp>
      <p:sp>
        <p:nvSpPr>
          <p:cNvPr id="6" name="Footer Placeholder 5"/>
          <p:cNvSpPr>
            <a:spLocks noGrp="1"/>
          </p:cNvSpPr>
          <p:nvPr>
            <p:ph type="ftr" sz="quarter" idx="11"/>
          </p:nvPr>
        </p:nvSpPr>
        <p:spPr/>
        <p:txBody>
          <a:bodyPr/>
          <a:lstStyle/>
          <a:p>
            <a:r>
              <a:rPr lang="en-CA" noProof="0" dirty="0" smtClean="0"/>
              <a:t>NMDP – Phase 2</a:t>
            </a:r>
            <a:endParaRPr lang="en-CA" noProof="0" dirty="0"/>
          </a:p>
        </p:txBody>
      </p:sp>
    </p:spTree>
    <p:extLst>
      <p:ext uri="{BB962C8B-B14F-4D97-AF65-F5344CB8AC3E}">
        <p14:creationId xmlns:p14="http://schemas.microsoft.com/office/powerpoint/2010/main" val="1163737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912E2E5-599E-486A-91E4-19A38316AD08}" type="slidenum">
              <a:rPr lang="en-CA" altLang="en-US" noProof="0"/>
              <a:pPr/>
              <a:t>‹#›</a:t>
            </a:fld>
            <a:endParaRPr lang="en-CA" altLang="en-US" noProof="0" dirty="0"/>
          </a:p>
        </p:txBody>
      </p:sp>
      <p:sp>
        <p:nvSpPr>
          <p:cNvPr id="3" name="Footer Placeholder 2"/>
          <p:cNvSpPr>
            <a:spLocks noGrp="1"/>
          </p:cNvSpPr>
          <p:nvPr>
            <p:ph type="ftr" sz="quarter" idx="11"/>
          </p:nvPr>
        </p:nvSpPr>
        <p:spPr/>
        <p:txBody>
          <a:bodyPr/>
          <a:lstStyle/>
          <a:p>
            <a:r>
              <a:rPr lang="en-CA" noProof="0" dirty="0" smtClean="0"/>
              <a:t>NMDP – Phase 2</a:t>
            </a:r>
            <a:endParaRPr lang="en-CA" noProof="0" dirty="0"/>
          </a:p>
        </p:txBody>
      </p:sp>
    </p:spTree>
    <p:extLst>
      <p:ext uri="{BB962C8B-B14F-4D97-AF65-F5344CB8AC3E}">
        <p14:creationId xmlns:p14="http://schemas.microsoft.com/office/powerpoint/2010/main" val="208592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228600" y="1143000"/>
            <a:ext cx="8686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rmAutofit/>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endParaRPr lang="en-CA" altLang="en-US" noProof="0" dirty="0" smtClean="0"/>
          </a:p>
        </p:txBody>
      </p:sp>
      <p:sp>
        <p:nvSpPr>
          <p:cNvPr id="2" name="Title Placeholder 1"/>
          <p:cNvSpPr>
            <a:spLocks noGrp="1"/>
          </p:cNvSpPr>
          <p:nvPr>
            <p:ph type="title"/>
          </p:nvPr>
        </p:nvSpPr>
        <p:spPr>
          <a:xfrm>
            <a:off x="228600" y="228600"/>
            <a:ext cx="8686800" cy="914400"/>
          </a:xfrm>
          <a:prstGeom prst="rect">
            <a:avLst/>
          </a:prstGeom>
        </p:spPr>
        <p:txBody>
          <a:bodyPr vert="horz" lIns="0" tIns="0" rIns="0" bIns="0" rtlCol="0" anchor="t" anchorCtr="0">
            <a:normAutofit/>
          </a:bodyPr>
          <a:lstStyle/>
          <a:p>
            <a:r>
              <a:rPr lang="en-US" noProof="0" smtClean="0"/>
              <a:t>Click to edit Master title style</a:t>
            </a:r>
            <a:endParaRPr lang="en-CA" noProof="0" dirty="0"/>
          </a:p>
        </p:txBody>
      </p:sp>
      <p:sp>
        <p:nvSpPr>
          <p:cNvPr id="1030" name="Rectangle 6"/>
          <p:cNvSpPr>
            <a:spLocks noGrp="1" noChangeArrowheads="1"/>
          </p:cNvSpPr>
          <p:nvPr>
            <p:ph type="sldNum" sz="quarter" idx="4"/>
          </p:nvPr>
        </p:nvSpPr>
        <p:spPr bwMode="auto">
          <a:xfrm>
            <a:off x="8229600" y="6629400"/>
            <a:ext cx="914400" cy="228600"/>
          </a:xfrm>
          <a:prstGeom prst="rect">
            <a:avLst/>
          </a:prstGeom>
          <a:solidFill>
            <a:schemeClr val="accent2"/>
          </a:solidFill>
          <a:ln>
            <a:noFill/>
          </a:ln>
          <a:effectLst/>
        </p:spPr>
        <p:txBody>
          <a:bodyPr vert="horz" wrap="square" lIns="228600" tIns="0" rIns="228600" bIns="0" numCol="1" anchor="ctr" anchorCtr="0" compatLnSpc="1">
            <a:prstTxWarp prst="textNoShape">
              <a:avLst/>
            </a:prstTxWarp>
            <a:normAutofit/>
          </a:bodyPr>
          <a:lstStyle>
            <a:lvl1pPr algn="r">
              <a:defRPr sz="1200">
                <a:solidFill>
                  <a:schemeClr val="bg1"/>
                </a:solidFill>
                <a:latin typeface="+mn-lt"/>
              </a:defRPr>
            </a:lvl1pPr>
          </a:lstStyle>
          <a:p>
            <a:fld id="{3D71CCC9-EEA9-44E9-9543-12E7DC03174C}" type="slidenum">
              <a:rPr lang="en-CA" altLang="en-US" noProof="0" smtClean="0"/>
              <a:pPr/>
              <a:t>‹#›</a:t>
            </a:fld>
            <a:endParaRPr lang="en-CA" altLang="en-US" noProof="0" dirty="0"/>
          </a:p>
        </p:txBody>
      </p:sp>
      <p:sp>
        <p:nvSpPr>
          <p:cNvPr id="4" name="Footer Placeholder 3"/>
          <p:cNvSpPr>
            <a:spLocks noGrp="1"/>
          </p:cNvSpPr>
          <p:nvPr>
            <p:ph type="ftr" sz="quarter" idx="3"/>
          </p:nvPr>
        </p:nvSpPr>
        <p:spPr>
          <a:xfrm>
            <a:off x="0" y="6629400"/>
            <a:ext cx="8229600" cy="228600"/>
          </a:xfrm>
          <a:prstGeom prst="rect">
            <a:avLst/>
          </a:prstGeom>
          <a:solidFill>
            <a:schemeClr val="accent2"/>
          </a:solidFill>
        </p:spPr>
        <p:txBody>
          <a:bodyPr vert="horz" lIns="228600" tIns="0" rIns="228600" bIns="0" rtlCol="0" anchor="ctr">
            <a:normAutofit/>
          </a:bodyPr>
          <a:lstStyle>
            <a:lvl1pPr algn="l">
              <a:defRPr sz="1200" b="1">
                <a:solidFill>
                  <a:schemeClr val="bg1"/>
                </a:solidFill>
                <a:latin typeface="+mn-lt"/>
              </a:defRPr>
            </a:lvl1pPr>
          </a:lstStyle>
          <a:p>
            <a:r>
              <a:rPr lang="en-CA" dirty="0" smtClean="0"/>
              <a:t>NMDP – Phase 2</a:t>
            </a:r>
            <a:endParaRPr lang="en-CA" dirty="0"/>
          </a:p>
        </p:txBody>
      </p:sp>
    </p:spTree>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2" r:id="rId4"/>
    <p:sldLayoutId id="2147483655" r:id="rId5"/>
  </p:sldLayoutIdLst>
  <p:hf hdr="0" dt="0"/>
  <p:txStyles>
    <p:titleStyle>
      <a:lvl1pPr marL="571500" indent="-571500" algn="l" rtl="0" eaLnBrk="1" fontAlgn="base" hangingPunct="1">
        <a:spcBef>
          <a:spcPct val="0"/>
        </a:spcBef>
        <a:spcAft>
          <a:spcPts val="800"/>
        </a:spcAft>
        <a:buClr>
          <a:schemeClr val="accent2"/>
        </a:buClr>
        <a:buFont typeface="Wingdings 2" panose="05020102010507070707" pitchFamily="18" charset="2"/>
        <a:buChar char="¢"/>
        <a:defRPr sz="3200" b="1">
          <a:solidFill>
            <a:schemeClr val="accent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ts val="0"/>
        </a:spcBef>
        <a:spcAft>
          <a:spcPts val="600"/>
        </a:spcAft>
        <a:buClr>
          <a:schemeClr val="accent3"/>
        </a:buClr>
        <a:buFont typeface="Wingdings" panose="05000000000000000000" pitchFamily="2" charset="2"/>
        <a:buChar char="§"/>
        <a:defRPr lang="en-CA" altLang="en-US" sz="2400" dirty="0" smtClean="0">
          <a:solidFill>
            <a:schemeClr val="tx1"/>
          </a:solidFill>
          <a:latin typeface="+mn-lt"/>
          <a:ea typeface="+mn-ea"/>
          <a:cs typeface="+mn-cs"/>
        </a:defRPr>
      </a:lvl1pPr>
      <a:lvl2pPr marL="690563" indent="-346075" algn="l" rtl="0" eaLnBrk="1" fontAlgn="base" hangingPunct="1">
        <a:spcBef>
          <a:spcPts val="0"/>
        </a:spcBef>
        <a:spcAft>
          <a:spcPts val="600"/>
        </a:spcAft>
        <a:buClr>
          <a:schemeClr val="accent3"/>
        </a:buClr>
        <a:buFont typeface="Wingdings" panose="05000000000000000000" pitchFamily="2" charset="2"/>
        <a:buChar char="§"/>
        <a:defRPr lang="en-CA" altLang="en-US" sz="2400" dirty="0" smtClean="0">
          <a:solidFill>
            <a:schemeClr val="tx1"/>
          </a:solidFill>
          <a:latin typeface="+mn-lt"/>
        </a:defRPr>
      </a:lvl2pPr>
      <a:lvl3pPr marL="1027113" indent="-336550" algn="l" rtl="0" eaLnBrk="1" fontAlgn="base" hangingPunct="1">
        <a:spcBef>
          <a:spcPts val="0"/>
        </a:spcBef>
        <a:spcAft>
          <a:spcPts val="600"/>
        </a:spcAft>
        <a:buClr>
          <a:schemeClr val="accent3"/>
        </a:buClr>
        <a:buFont typeface="Wingdings" panose="05000000000000000000" pitchFamily="2" charset="2"/>
        <a:buChar char="§"/>
        <a:defRPr lang="en-CA" altLang="en-US" sz="2400" dirty="0" smtClean="0">
          <a:solidFill>
            <a:schemeClr val="tx1"/>
          </a:solidFill>
          <a:latin typeface="+mn-lt"/>
        </a:defRPr>
      </a:lvl3pPr>
      <a:lvl4pPr marL="1371600" indent="-344488" algn="l" rtl="0" eaLnBrk="1" fontAlgn="base" hangingPunct="1">
        <a:spcBef>
          <a:spcPts val="0"/>
        </a:spcBef>
        <a:spcAft>
          <a:spcPts val="600"/>
        </a:spcAft>
        <a:buClr>
          <a:schemeClr val="accent3"/>
        </a:buClr>
        <a:buFont typeface="Wingdings" panose="05000000000000000000" pitchFamily="2" charset="2"/>
        <a:buChar char="§"/>
        <a:defRPr lang="en-CA" altLang="en-US" sz="2400" dirty="0" smtClean="0">
          <a:solidFill>
            <a:schemeClr val="tx1"/>
          </a:solidFill>
          <a:latin typeface="+mn-lt"/>
        </a:defRPr>
      </a:lvl4pPr>
      <a:lvl5pPr marL="1716088" indent="-344488" algn="l" rtl="0" eaLnBrk="1" fontAlgn="base" hangingPunct="1">
        <a:spcBef>
          <a:spcPts val="0"/>
        </a:spcBef>
        <a:spcAft>
          <a:spcPts val="600"/>
        </a:spcAft>
        <a:buClr>
          <a:schemeClr val="accent3"/>
        </a:buClr>
        <a:buFont typeface="Wingdings" panose="05000000000000000000" pitchFamily="2" charset="2"/>
        <a:buChar char="§"/>
        <a:defRPr lang="en-CA" altLang="en-US" sz="2400" dirty="0" smtClean="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tags" Target="../tags/tag3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5" Type="http://schemas.openxmlformats.org/officeDocument/2006/relationships/slideLayout" Target="../slideLayouts/slideLayout3.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12.xml"/></Relationships>
</file>

<file path=ppt/slides/_rels/slide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tags" Target="../tags/tag20.xml"/></Relationships>
</file>

<file path=ppt/slides/_rels/slide8.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ags" Target="../tags/tag24.xml"/></Relationships>
</file>

<file path=ppt/slides/_rels/slide9.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963" y="116632"/>
            <a:ext cx="898207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38" y="5712668"/>
            <a:ext cx="900112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 9"/>
          <p:cNvGrpSpPr/>
          <p:nvPr/>
        </p:nvGrpSpPr>
        <p:grpSpPr>
          <a:xfrm>
            <a:off x="4394015" y="991823"/>
            <a:ext cx="4859182" cy="1869055"/>
            <a:chOff x="788791" y="527845"/>
            <a:chExt cx="4496443" cy="2758024"/>
          </a:xfrm>
        </p:grpSpPr>
        <p:sp>
          <p:nvSpPr>
            <p:cNvPr id="11" name="TextBox 10"/>
            <p:cNvSpPr txBox="1"/>
            <p:nvPr/>
          </p:nvSpPr>
          <p:spPr>
            <a:xfrm>
              <a:off x="788791" y="1424077"/>
              <a:ext cx="4320480" cy="1271655"/>
            </a:xfrm>
            <a:prstGeom prst="rect">
              <a:avLst/>
            </a:prstGeom>
            <a:noFill/>
          </p:spPr>
          <p:txBody>
            <a:bodyPr wrap="square" rtlCol="0">
              <a:spAutoFit/>
            </a:bodyPr>
            <a:lstStyle/>
            <a:p>
              <a:r>
                <a:rPr lang="fr-CA" sz="5000" b="1" dirty="0" smtClean="0">
                  <a:solidFill>
                    <a:schemeClr val="bg1">
                      <a:lumMod val="65000"/>
                    </a:schemeClr>
                  </a:solidFill>
                  <a:latin typeface="+mj-lt"/>
                </a:rPr>
                <a:t>RÉSEAUTER</a:t>
              </a:r>
              <a:endParaRPr lang="en-CA" sz="5000" b="1" dirty="0">
                <a:solidFill>
                  <a:schemeClr val="bg1">
                    <a:lumMod val="65000"/>
                  </a:schemeClr>
                </a:solidFill>
                <a:latin typeface="+mj-lt"/>
              </a:endParaRPr>
            </a:p>
          </p:txBody>
        </p:sp>
        <p:sp>
          <p:nvSpPr>
            <p:cNvPr id="12" name="TextBox 11"/>
            <p:cNvSpPr txBox="1"/>
            <p:nvPr/>
          </p:nvSpPr>
          <p:spPr>
            <a:xfrm>
              <a:off x="820738" y="2424095"/>
              <a:ext cx="4464496" cy="861774"/>
            </a:xfrm>
            <a:prstGeom prst="rect">
              <a:avLst/>
            </a:prstGeom>
            <a:noFill/>
          </p:spPr>
          <p:txBody>
            <a:bodyPr wrap="square" rtlCol="0">
              <a:spAutoFit/>
            </a:bodyPr>
            <a:lstStyle/>
            <a:p>
              <a:r>
                <a:rPr lang="en-CA" sz="5000" b="1" dirty="0" smtClean="0">
                  <a:solidFill>
                    <a:schemeClr val="accent2"/>
                  </a:solidFill>
                  <a:latin typeface="+mj-lt"/>
                </a:rPr>
                <a:t>R</a:t>
              </a:r>
              <a:r>
                <a:rPr lang="fr-CA" sz="5000" b="1" dirty="0" smtClean="0">
                  <a:solidFill>
                    <a:schemeClr val="accent2"/>
                  </a:solidFill>
                  <a:latin typeface="+mj-lt"/>
                </a:rPr>
                <a:t>ÉUSSIR</a:t>
              </a:r>
              <a:endParaRPr lang="en-CA" sz="5000" b="1" dirty="0">
                <a:solidFill>
                  <a:schemeClr val="accent2"/>
                </a:solidFill>
                <a:latin typeface="+mj-lt"/>
              </a:endParaRPr>
            </a:p>
          </p:txBody>
        </p:sp>
        <p:sp>
          <p:nvSpPr>
            <p:cNvPr id="13" name="TextBox 12"/>
            <p:cNvSpPr txBox="1"/>
            <p:nvPr/>
          </p:nvSpPr>
          <p:spPr>
            <a:xfrm>
              <a:off x="820224" y="527845"/>
              <a:ext cx="4464498" cy="861774"/>
            </a:xfrm>
            <a:prstGeom prst="rect">
              <a:avLst/>
            </a:prstGeom>
            <a:noFill/>
          </p:spPr>
          <p:txBody>
            <a:bodyPr wrap="square" rtlCol="0">
              <a:spAutoFit/>
            </a:bodyPr>
            <a:lstStyle/>
            <a:p>
              <a:r>
                <a:rPr lang="en-CA" sz="5000" b="1" dirty="0" smtClean="0">
                  <a:solidFill>
                    <a:schemeClr val="accent3"/>
                  </a:solidFill>
                  <a:latin typeface="+mj-lt"/>
                </a:rPr>
                <a:t>APPRENDRE</a:t>
              </a:r>
              <a:endParaRPr lang="en-CA" sz="5000" b="1" dirty="0">
                <a:solidFill>
                  <a:schemeClr val="accent3"/>
                </a:solidFill>
                <a:latin typeface="+mj-lt"/>
              </a:endParaRPr>
            </a:p>
          </p:txBody>
        </p:sp>
      </p:grpSp>
      <p:grpSp>
        <p:nvGrpSpPr>
          <p:cNvPr id="3" name="Group 13"/>
          <p:cNvGrpSpPr/>
          <p:nvPr/>
        </p:nvGrpSpPr>
        <p:grpSpPr>
          <a:xfrm>
            <a:off x="-167167" y="1011635"/>
            <a:ext cx="4230243" cy="2127011"/>
            <a:chOff x="-5105010" y="3675931"/>
            <a:chExt cx="4527261" cy="2127011"/>
          </a:xfrm>
        </p:grpSpPr>
        <p:sp>
          <p:nvSpPr>
            <p:cNvPr id="15" name="TextBox 14"/>
            <p:cNvSpPr txBox="1"/>
            <p:nvPr/>
          </p:nvSpPr>
          <p:spPr>
            <a:xfrm>
              <a:off x="-4745525" y="4326170"/>
              <a:ext cx="4105011" cy="861774"/>
            </a:xfrm>
            <a:prstGeom prst="rect">
              <a:avLst/>
            </a:prstGeom>
            <a:noFill/>
          </p:spPr>
          <p:txBody>
            <a:bodyPr wrap="square" rtlCol="0">
              <a:spAutoFit/>
            </a:bodyPr>
            <a:lstStyle/>
            <a:p>
              <a:r>
                <a:rPr lang="en-CA" sz="5000" b="1" dirty="0" smtClean="0">
                  <a:solidFill>
                    <a:schemeClr val="bg1">
                      <a:lumMod val="65000"/>
                    </a:schemeClr>
                  </a:solidFill>
                  <a:latin typeface="+mj-lt"/>
                </a:rPr>
                <a:t>NETWORK</a:t>
              </a:r>
              <a:endParaRPr lang="en-CA" sz="5000" b="1" dirty="0">
                <a:solidFill>
                  <a:schemeClr val="bg1">
                    <a:lumMod val="65000"/>
                  </a:schemeClr>
                </a:solidFill>
                <a:latin typeface="+mj-lt"/>
              </a:endParaRPr>
            </a:p>
          </p:txBody>
        </p:sp>
        <p:sp>
          <p:nvSpPr>
            <p:cNvPr id="16" name="TextBox 15"/>
            <p:cNvSpPr txBox="1"/>
            <p:nvPr/>
          </p:nvSpPr>
          <p:spPr>
            <a:xfrm>
              <a:off x="-5042245" y="4941168"/>
              <a:ext cx="4464496" cy="861774"/>
            </a:xfrm>
            <a:prstGeom prst="rect">
              <a:avLst/>
            </a:prstGeom>
            <a:noFill/>
          </p:spPr>
          <p:txBody>
            <a:bodyPr wrap="square" rtlCol="0">
              <a:spAutoFit/>
            </a:bodyPr>
            <a:lstStyle/>
            <a:p>
              <a:pPr algn="r"/>
              <a:r>
                <a:rPr lang="en-CA" sz="5000" b="1" dirty="0" smtClean="0">
                  <a:solidFill>
                    <a:schemeClr val="accent2"/>
                  </a:solidFill>
                  <a:latin typeface="+mj-lt"/>
                </a:rPr>
                <a:t>SUCCEED</a:t>
              </a:r>
              <a:endParaRPr lang="en-CA" sz="5000" b="1" dirty="0">
                <a:solidFill>
                  <a:schemeClr val="accent2"/>
                </a:solidFill>
                <a:latin typeface="+mj-lt"/>
              </a:endParaRPr>
            </a:p>
          </p:txBody>
        </p:sp>
        <p:sp>
          <p:nvSpPr>
            <p:cNvPr id="17" name="TextBox 16"/>
            <p:cNvSpPr txBox="1"/>
            <p:nvPr/>
          </p:nvSpPr>
          <p:spPr>
            <a:xfrm>
              <a:off x="-5105010" y="3675931"/>
              <a:ext cx="4464496" cy="861774"/>
            </a:xfrm>
            <a:prstGeom prst="rect">
              <a:avLst/>
            </a:prstGeom>
            <a:noFill/>
          </p:spPr>
          <p:txBody>
            <a:bodyPr wrap="square" rtlCol="0">
              <a:spAutoFit/>
            </a:bodyPr>
            <a:lstStyle/>
            <a:p>
              <a:pPr algn="r"/>
              <a:r>
                <a:rPr lang="en-CA" sz="5000" b="1" dirty="0" smtClean="0">
                  <a:solidFill>
                    <a:schemeClr val="accent3"/>
                  </a:solidFill>
                  <a:latin typeface="+mj-lt"/>
                </a:rPr>
                <a:t>LEARN</a:t>
              </a:r>
              <a:endParaRPr lang="en-CA" sz="5000" b="1" dirty="0">
                <a:solidFill>
                  <a:schemeClr val="accent3"/>
                </a:solidFill>
                <a:latin typeface="+mj-lt"/>
              </a:endParaRPr>
            </a:p>
          </p:txBody>
        </p:sp>
      </p:grpSp>
      <p:sp>
        <p:nvSpPr>
          <p:cNvPr id="18" name="Title 3"/>
          <p:cNvSpPr txBox="1">
            <a:spLocks/>
          </p:cNvSpPr>
          <p:nvPr/>
        </p:nvSpPr>
        <p:spPr>
          <a:xfrm>
            <a:off x="228600" y="3429000"/>
            <a:ext cx="8686800" cy="1152128"/>
          </a:xfrm>
          <a:prstGeom prst="rect">
            <a:avLst/>
          </a:prstGeom>
        </p:spPr>
        <p:txBody>
          <a:bodyPr/>
          <a:lstStyle>
            <a:lvl1pPr marL="571500" indent="-571500" algn="l" rtl="0" eaLnBrk="1" fontAlgn="base" hangingPunct="1">
              <a:spcBef>
                <a:spcPct val="0"/>
              </a:spcBef>
              <a:spcAft>
                <a:spcPts val="800"/>
              </a:spcAft>
              <a:buClr>
                <a:schemeClr val="accent2"/>
              </a:buClr>
              <a:buFont typeface="Wingdings 2" panose="05020102010507070707" pitchFamily="18" charset="2"/>
              <a:buChar char="¢"/>
              <a:defRPr sz="3200" b="1">
                <a:solidFill>
                  <a:schemeClr val="accent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fr-CA" dirty="0" smtClean="0">
                <a:cs typeface="Arial" charset="0"/>
              </a:rPr>
              <a:t>Supervisor Development Program </a:t>
            </a:r>
            <a:r>
              <a:rPr lang="en-CA" kern="0" dirty="0" smtClean="0"/>
              <a:t>(SDP)</a:t>
            </a:r>
          </a:p>
        </p:txBody>
      </p:sp>
      <p:sp>
        <p:nvSpPr>
          <p:cNvPr id="4" name="Rectangle 3"/>
          <p:cNvSpPr/>
          <p:nvPr/>
        </p:nvSpPr>
        <p:spPr>
          <a:xfrm>
            <a:off x="107504" y="5712668"/>
            <a:ext cx="8955534" cy="571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3200" b="1" dirty="0"/>
              <a:t>m</a:t>
            </a:r>
            <a:r>
              <a:rPr lang="en-CA" sz="3200" b="1" dirty="0" smtClean="0"/>
              <a:t>yschool-monecole.gc.ca</a:t>
            </a:r>
            <a:endParaRPr lang="en-CA" sz="3200" b="1" dirty="0"/>
          </a:p>
        </p:txBody>
      </p:sp>
      <p:sp>
        <p:nvSpPr>
          <p:cNvPr id="5" name="Rectangle 4"/>
          <p:cNvSpPr/>
          <p:nvPr/>
        </p:nvSpPr>
        <p:spPr>
          <a:xfrm>
            <a:off x="3531751" y="4419109"/>
            <a:ext cx="5352427" cy="954107"/>
          </a:xfrm>
          <a:prstGeom prst="rect">
            <a:avLst/>
          </a:prstGeom>
        </p:spPr>
        <p:txBody>
          <a:bodyPr wrap="square">
            <a:spAutoFit/>
          </a:bodyPr>
          <a:lstStyle/>
          <a:p>
            <a:pPr marL="0" indent="0" algn="r">
              <a:buNone/>
            </a:pPr>
            <a:r>
              <a:rPr lang="en-CA" sz="3200" i="1" kern="0" dirty="0">
                <a:latin typeface="+mn-lt"/>
              </a:rPr>
              <a:t>Presentation to </a:t>
            </a:r>
            <a:r>
              <a:rPr lang="en-CA" sz="3200" i="1" kern="0" dirty="0" smtClean="0">
                <a:latin typeface="+mn-lt"/>
              </a:rPr>
              <a:t>SCIC – Gate 3</a:t>
            </a:r>
          </a:p>
          <a:p>
            <a:pPr marL="0" indent="0" algn="r">
              <a:buNone/>
            </a:pPr>
            <a:r>
              <a:rPr lang="en-CA" sz="2400" i="1" kern="0" dirty="0" smtClean="0">
                <a:latin typeface="+mn-lt"/>
              </a:rPr>
              <a:t>January 14, 2016</a:t>
            </a:r>
            <a:endParaRPr lang="en-CA" sz="2400" i="1" kern="0" dirty="0">
              <a:latin typeface="+mn-lt"/>
            </a:endParaRPr>
          </a:p>
        </p:txBody>
      </p:sp>
    </p:spTree>
    <p:extLst>
      <p:ext uri="{BB962C8B-B14F-4D97-AF65-F5344CB8AC3E}">
        <p14:creationId xmlns:p14="http://schemas.microsoft.com/office/powerpoint/2010/main" val="3659208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213360" y="182880"/>
            <a:ext cx="8686800" cy="914400"/>
          </a:xfrm>
        </p:spPr>
        <p:txBody>
          <a:bodyPr>
            <a:normAutofit/>
          </a:bodyPr>
          <a:lstStyle/>
          <a:p>
            <a:r>
              <a:rPr lang="en-CA" dirty="0" smtClean="0"/>
              <a:t>Current Status  </a:t>
            </a:r>
            <a:endParaRPr lang="en-CA" dirty="0"/>
          </a:p>
        </p:txBody>
      </p:sp>
      <p:sp>
        <p:nvSpPr>
          <p:cNvPr id="3" name="Content Placeholder 2"/>
          <p:cNvSpPr>
            <a:spLocks noGrp="1"/>
          </p:cNvSpPr>
          <p:nvPr>
            <p:ph idx="1"/>
            <p:custDataLst>
              <p:tags r:id="rId2"/>
            </p:custDataLst>
          </p:nvPr>
        </p:nvSpPr>
        <p:spPr>
          <a:xfrm>
            <a:off x="209008" y="1196752"/>
            <a:ext cx="8686800" cy="3672408"/>
          </a:xfrm>
        </p:spPr>
        <p:txBody>
          <a:bodyPr>
            <a:normAutofit/>
          </a:bodyPr>
          <a:lstStyle/>
          <a:p>
            <a:r>
              <a:rPr lang="fr-CA" altLang="en-US" b="1" dirty="0" smtClean="0"/>
              <a:t>Becoming a Supervisor: </a:t>
            </a:r>
          </a:p>
          <a:p>
            <a:pPr lvl="1"/>
            <a:r>
              <a:rPr lang="fr-CA" altLang="en-US" dirty="0" smtClean="0"/>
              <a:t>In Editing. On track for March 14, 2016 launch.</a:t>
            </a:r>
          </a:p>
          <a:p>
            <a:pPr lvl="1"/>
            <a:endParaRPr lang="fr-CA" altLang="en-US" dirty="0" smtClean="0"/>
          </a:p>
          <a:p>
            <a:r>
              <a:rPr lang="fr-CA" altLang="en-US" b="1" dirty="0" smtClean="0"/>
              <a:t>SDP: </a:t>
            </a:r>
          </a:p>
          <a:p>
            <a:pPr lvl="1"/>
            <a:r>
              <a:rPr lang="fr-CA" altLang="en-US" dirty="0" smtClean="0"/>
              <a:t>Final preparations prior to January 25-27 pilot. Will be on track for a first offering as of April 2016. </a:t>
            </a:r>
          </a:p>
          <a:p>
            <a:endParaRPr lang="fr-CA" altLang="en-US" dirty="0" smtClean="0"/>
          </a:p>
          <a:p>
            <a:r>
              <a:rPr lang="fr-CA" altLang="en-US" b="1" i="1" dirty="0" smtClean="0"/>
              <a:t>Do you have any questions for us?</a:t>
            </a:r>
          </a:p>
          <a:p>
            <a:pPr lvl="1"/>
            <a:endParaRPr lang="fr-CA" altLang="en-US" dirty="0"/>
          </a:p>
        </p:txBody>
      </p:sp>
      <p:sp>
        <p:nvSpPr>
          <p:cNvPr id="5" name="Slide Number Placeholder 4"/>
          <p:cNvSpPr>
            <a:spLocks noGrp="1"/>
          </p:cNvSpPr>
          <p:nvPr>
            <p:ph type="sldNum" sz="quarter" idx="10"/>
            <p:custDataLst>
              <p:tags r:id="rId3"/>
            </p:custDataLst>
          </p:nvPr>
        </p:nvSpPr>
        <p:spPr/>
        <p:txBody>
          <a:bodyPr/>
          <a:lstStyle/>
          <a:p>
            <a:fld id="{40D60FBF-CF49-485B-BB16-F855C147A83E}" type="slidenum">
              <a:rPr lang="en-CA" altLang="en-US" noProof="0" smtClean="0"/>
              <a:pPr/>
              <a:t>10</a:t>
            </a:fld>
            <a:endParaRPr lang="en-CA" altLang="en-US" noProof="0" dirty="0"/>
          </a:p>
        </p:txBody>
      </p:sp>
      <p:sp>
        <p:nvSpPr>
          <p:cNvPr id="6" name="Footer Placeholder 5"/>
          <p:cNvSpPr>
            <a:spLocks noGrp="1"/>
          </p:cNvSpPr>
          <p:nvPr>
            <p:ph type="ftr" sz="quarter" idx="11"/>
            <p:custDataLst>
              <p:tags r:id="rId4"/>
            </p:custDataLst>
          </p:nvPr>
        </p:nvSpPr>
        <p:spPr/>
        <p:txBody>
          <a:bodyPr/>
          <a:lstStyle/>
          <a:p>
            <a:r>
              <a:rPr lang="en-CA" dirty="0"/>
              <a:t>monecole-myschool.gc.ca</a:t>
            </a:r>
          </a:p>
        </p:txBody>
      </p:sp>
    </p:spTree>
    <p:extLst>
      <p:ext uri="{BB962C8B-B14F-4D97-AF65-F5344CB8AC3E}">
        <p14:creationId xmlns:p14="http://schemas.microsoft.com/office/powerpoint/2010/main" val="1513723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200464" y="144192"/>
            <a:ext cx="8686800" cy="914400"/>
          </a:xfrm>
        </p:spPr>
        <p:txBody>
          <a:bodyPr>
            <a:normAutofit/>
          </a:bodyPr>
          <a:lstStyle/>
          <a:p>
            <a:r>
              <a:rPr lang="fr-FR" dirty="0" smtClean="0"/>
              <a:t>Introduction &amp; Background  </a:t>
            </a:r>
            <a:endParaRPr lang="en-CA" dirty="0"/>
          </a:p>
        </p:txBody>
      </p:sp>
      <p:sp>
        <p:nvSpPr>
          <p:cNvPr id="3" name="Content Placeholder 2"/>
          <p:cNvSpPr>
            <a:spLocks noGrp="1"/>
          </p:cNvSpPr>
          <p:nvPr>
            <p:ph idx="1"/>
            <p:custDataLst>
              <p:tags r:id="rId2"/>
            </p:custDataLst>
          </p:nvPr>
        </p:nvSpPr>
        <p:spPr>
          <a:xfrm>
            <a:off x="209008" y="980728"/>
            <a:ext cx="8686800" cy="5385852"/>
          </a:xfrm>
        </p:spPr>
        <p:txBody>
          <a:bodyPr>
            <a:normAutofit fontScale="92500" lnSpcReduction="20000"/>
          </a:bodyPr>
          <a:lstStyle/>
          <a:p>
            <a:r>
              <a:rPr lang="en-CA" altLang="en-US" dirty="0" smtClean="0"/>
              <a:t>We’re here to present 2 new products for supervisors that are in line with the Key Transitions programs.</a:t>
            </a:r>
          </a:p>
          <a:p>
            <a:r>
              <a:rPr lang="en-CA" altLang="en-US" dirty="0" smtClean="0"/>
              <a:t>The first, is a self-paced online course called Becoming a Supervisor: The Basics that serves as an online replacement for G124, Essentials of Supervising in the Public Service plus some.</a:t>
            </a:r>
          </a:p>
          <a:p>
            <a:r>
              <a:rPr lang="en-CA" altLang="en-US" dirty="0" smtClean="0"/>
              <a:t>The second product is the Supervisor Development Program, which includes the Becoming a Supervisor course as a pre-requisite and is followed by a 3-day classroom session .</a:t>
            </a:r>
          </a:p>
          <a:p>
            <a:r>
              <a:rPr lang="en-CA" altLang="en-US" dirty="0" smtClean="0"/>
              <a:t>There was some discussion at the early analysis stage around the difference between a supervisor and a manager and whether a separate program was required for supervisors. </a:t>
            </a:r>
          </a:p>
          <a:p>
            <a:pPr lvl="1"/>
            <a:r>
              <a:rPr lang="en-CA" altLang="en-US" dirty="0" smtClean="0"/>
              <a:t>After consultation with external partners, it was felt that there was a unique learning need for supervisors a</a:t>
            </a:r>
          </a:p>
          <a:p>
            <a:pPr lvl="1"/>
            <a:r>
              <a:rPr lang="en-CA" altLang="en-US" dirty="0" smtClean="0"/>
              <a:t>This point is at the centre of our design and communications so we can have complementary but distinct programs and delineate the progression from the role of supervisor to manager and beyond.  </a:t>
            </a:r>
          </a:p>
          <a:p>
            <a:r>
              <a:rPr lang="en-CA" altLang="en-US" dirty="0" smtClean="0"/>
              <a:t>We’ll now walk you through the elements of this decision point by alternating between online Becoming a Supervisor course and the SDP.</a:t>
            </a:r>
            <a:endParaRPr lang="fr-FR" altLang="en-US" dirty="0"/>
          </a:p>
          <a:p>
            <a:pPr marL="0" indent="0">
              <a:buNone/>
            </a:pPr>
            <a:endParaRPr lang="fr-CA" altLang="en-US" dirty="0" smtClean="0"/>
          </a:p>
          <a:p>
            <a:pPr lvl="1"/>
            <a:endParaRPr lang="fr-CA" altLang="en-US" dirty="0"/>
          </a:p>
          <a:p>
            <a:pPr lvl="1"/>
            <a:endParaRPr lang="fr-CA" altLang="en-US" dirty="0"/>
          </a:p>
        </p:txBody>
      </p:sp>
      <p:sp>
        <p:nvSpPr>
          <p:cNvPr id="5" name="Slide Number Placeholder 4"/>
          <p:cNvSpPr>
            <a:spLocks noGrp="1"/>
          </p:cNvSpPr>
          <p:nvPr>
            <p:ph type="sldNum" sz="quarter" idx="10"/>
            <p:custDataLst>
              <p:tags r:id="rId3"/>
            </p:custDataLst>
          </p:nvPr>
        </p:nvSpPr>
        <p:spPr/>
        <p:txBody>
          <a:bodyPr/>
          <a:lstStyle/>
          <a:p>
            <a:fld id="{40D60FBF-CF49-485B-BB16-F855C147A83E}" type="slidenum">
              <a:rPr lang="en-CA" altLang="en-US" noProof="0" smtClean="0"/>
              <a:pPr/>
              <a:t>2</a:t>
            </a:fld>
            <a:endParaRPr lang="en-CA" altLang="en-US" noProof="0" dirty="0"/>
          </a:p>
        </p:txBody>
      </p:sp>
      <p:sp>
        <p:nvSpPr>
          <p:cNvPr id="6" name="Footer Placeholder 5"/>
          <p:cNvSpPr>
            <a:spLocks noGrp="1"/>
          </p:cNvSpPr>
          <p:nvPr>
            <p:ph type="ftr" sz="quarter" idx="11"/>
            <p:custDataLst>
              <p:tags r:id="rId4"/>
            </p:custDataLst>
          </p:nvPr>
        </p:nvSpPr>
        <p:spPr/>
        <p:txBody>
          <a:bodyPr/>
          <a:lstStyle/>
          <a:p>
            <a:r>
              <a:rPr lang="en-CA" dirty="0"/>
              <a:t>m</a:t>
            </a:r>
            <a:r>
              <a:rPr lang="en-CA" dirty="0" smtClean="0"/>
              <a:t>yschool-monecole.gc.ca</a:t>
            </a:r>
            <a:endParaRPr lang="en-CA" dirty="0"/>
          </a:p>
        </p:txBody>
      </p:sp>
    </p:spTree>
    <p:extLst>
      <p:ext uri="{BB962C8B-B14F-4D97-AF65-F5344CB8AC3E}">
        <p14:creationId xmlns:p14="http://schemas.microsoft.com/office/powerpoint/2010/main" val="3792245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 y="152400"/>
            <a:ext cx="8686800" cy="914400"/>
          </a:xfrm>
        </p:spPr>
        <p:txBody>
          <a:bodyPr/>
          <a:lstStyle/>
          <a:p>
            <a:r>
              <a:rPr lang="fr-CA" dirty="0" smtClean="0"/>
              <a:t>Survol des 2 produits  </a:t>
            </a:r>
            <a:endParaRPr lang="en-CA" dirty="0"/>
          </a:p>
        </p:txBody>
      </p:sp>
      <p:sp>
        <p:nvSpPr>
          <p:cNvPr id="5" name="Slide Number Placeholder 4"/>
          <p:cNvSpPr>
            <a:spLocks noGrp="1"/>
          </p:cNvSpPr>
          <p:nvPr>
            <p:ph type="sldNum" sz="quarter" idx="10"/>
          </p:nvPr>
        </p:nvSpPr>
        <p:spPr/>
        <p:txBody>
          <a:bodyPr/>
          <a:lstStyle/>
          <a:p>
            <a:fld id="{40D60FBF-CF49-485B-BB16-F855C147A83E}" type="slidenum">
              <a:rPr lang="en-CA" altLang="en-US" b="1" noProof="0" smtClean="0"/>
              <a:pPr/>
              <a:t>3</a:t>
            </a:fld>
            <a:endParaRPr lang="en-CA" altLang="en-US" b="1" noProof="0" dirty="0"/>
          </a:p>
        </p:txBody>
      </p:sp>
      <p:sp>
        <p:nvSpPr>
          <p:cNvPr id="6" name="Footer Placeholder 5"/>
          <p:cNvSpPr>
            <a:spLocks noGrp="1"/>
          </p:cNvSpPr>
          <p:nvPr>
            <p:ph type="ftr" sz="quarter" idx="11"/>
          </p:nvPr>
        </p:nvSpPr>
        <p:spPr/>
        <p:txBody>
          <a:bodyPr/>
          <a:lstStyle/>
          <a:p>
            <a:r>
              <a:rPr lang="en-CA" dirty="0"/>
              <a:t>monecole-myschool.gc.ca</a:t>
            </a:r>
          </a:p>
        </p:txBody>
      </p:sp>
      <p:sp>
        <p:nvSpPr>
          <p:cNvPr id="21" name="Rectangle 20"/>
          <p:cNvSpPr/>
          <p:nvPr/>
        </p:nvSpPr>
        <p:spPr>
          <a:xfrm>
            <a:off x="434169" y="980728"/>
            <a:ext cx="2985703" cy="1463478"/>
          </a:xfrm>
          <a:prstGeom prst="rect">
            <a:avLst/>
          </a:prstGeom>
        </p:spPr>
        <p:txBody>
          <a:bodyPr wrap="square">
            <a:spAutoFit/>
          </a:bodyPr>
          <a:lstStyle/>
          <a:p>
            <a:pPr marL="0" lvl="1" algn="ctr" defTabSz="622300">
              <a:lnSpc>
                <a:spcPct val="90000"/>
              </a:lnSpc>
              <a:spcAft>
                <a:spcPct val="15000"/>
              </a:spcAft>
            </a:pPr>
            <a:r>
              <a:rPr lang="fr-FR" b="1" dirty="0" smtClean="0"/>
              <a:t>PRÉ-REQUIS</a:t>
            </a:r>
          </a:p>
          <a:p>
            <a:pPr marL="0" lvl="1" algn="ctr" defTabSz="622300">
              <a:lnSpc>
                <a:spcPct val="90000"/>
              </a:lnSpc>
              <a:spcAft>
                <a:spcPct val="15000"/>
              </a:spcAft>
            </a:pPr>
            <a:r>
              <a:rPr lang="fr-FR" b="1" dirty="0" smtClean="0"/>
              <a:t>Devenir superviseur : principes de base</a:t>
            </a:r>
          </a:p>
          <a:p>
            <a:pPr marL="0" lvl="1" algn="ctr" defTabSz="622300">
              <a:lnSpc>
                <a:spcPct val="90000"/>
              </a:lnSpc>
              <a:spcAft>
                <a:spcPct val="15000"/>
              </a:spcAft>
            </a:pPr>
            <a:r>
              <a:rPr lang="fr-FR" dirty="0" smtClean="0"/>
              <a:t>10 </a:t>
            </a:r>
            <a:r>
              <a:rPr lang="fr-FR" dirty="0"/>
              <a:t>à</a:t>
            </a:r>
            <a:r>
              <a:rPr lang="fr-FR" dirty="0" smtClean="0"/>
              <a:t> </a:t>
            </a:r>
            <a:r>
              <a:rPr lang="fr-FR" dirty="0"/>
              <a:t>15 </a:t>
            </a:r>
            <a:r>
              <a:rPr lang="fr-FR" dirty="0" smtClean="0"/>
              <a:t>heures en ligne</a:t>
            </a:r>
          </a:p>
          <a:p>
            <a:pPr marL="0" lvl="1" algn="ctr" defTabSz="622300">
              <a:lnSpc>
                <a:spcPct val="90000"/>
              </a:lnSpc>
              <a:spcAft>
                <a:spcPct val="15000"/>
              </a:spcAft>
            </a:pPr>
            <a:r>
              <a:rPr lang="fr-FR" i="1" dirty="0" smtClean="0"/>
              <a:t>(accès ouvert)</a:t>
            </a:r>
            <a:endParaRPr lang="fr-FR" i="1" dirty="0"/>
          </a:p>
        </p:txBody>
      </p:sp>
      <p:sp>
        <p:nvSpPr>
          <p:cNvPr id="22" name="Rectangle 21"/>
          <p:cNvSpPr/>
          <p:nvPr/>
        </p:nvSpPr>
        <p:spPr>
          <a:xfrm>
            <a:off x="4427984" y="980728"/>
            <a:ext cx="3600400" cy="1421928"/>
          </a:xfrm>
          <a:prstGeom prst="rect">
            <a:avLst/>
          </a:prstGeom>
        </p:spPr>
        <p:txBody>
          <a:bodyPr wrap="square">
            <a:spAutoFit/>
          </a:bodyPr>
          <a:lstStyle/>
          <a:p>
            <a:pPr marL="0" lvl="1" algn="ctr" defTabSz="622300">
              <a:lnSpc>
                <a:spcPct val="90000"/>
              </a:lnSpc>
              <a:spcAft>
                <a:spcPct val="15000"/>
              </a:spcAft>
            </a:pPr>
            <a:r>
              <a:rPr lang="en-CA" b="1" dirty="0" smtClean="0"/>
              <a:t>Programme de perfectionnement des superviseurs</a:t>
            </a:r>
          </a:p>
          <a:p>
            <a:pPr marL="0" lvl="1" algn="ctr" defTabSz="622300">
              <a:lnSpc>
                <a:spcPct val="90000"/>
              </a:lnSpc>
              <a:spcAft>
                <a:spcPct val="15000"/>
              </a:spcAft>
            </a:pPr>
            <a:r>
              <a:rPr lang="en-CA" dirty="0"/>
              <a:t>E</a:t>
            </a:r>
            <a:r>
              <a:rPr lang="en-CA" dirty="0" smtClean="0"/>
              <a:t>n personne</a:t>
            </a:r>
            <a:endParaRPr lang="en-CA" dirty="0"/>
          </a:p>
          <a:p>
            <a:pPr marL="0" lvl="1" algn="ctr" defTabSz="622300">
              <a:lnSpc>
                <a:spcPct val="90000"/>
              </a:lnSpc>
              <a:spcAft>
                <a:spcPct val="15000"/>
              </a:spcAft>
            </a:pPr>
            <a:r>
              <a:rPr lang="en-CA" dirty="0"/>
              <a:t>3 </a:t>
            </a:r>
            <a:r>
              <a:rPr lang="en-CA" dirty="0" smtClean="0"/>
              <a:t>jours</a:t>
            </a:r>
            <a:endParaRPr lang="en-CA" dirty="0"/>
          </a:p>
        </p:txBody>
      </p:sp>
      <p:sp>
        <p:nvSpPr>
          <p:cNvPr id="24" name="Rectangle 23"/>
          <p:cNvSpPr/>
          <p:nvPr/>
        </p:nvSpPr>
        <p:spPr>
          <a:xfrm>
            <a:off x="4409727" y="4658192"/>
            <a:ext cx="3641930" cy="3053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dirty="0">
                <a:solidFill>
                  <a:srgbClr val="FFFFFF"/>
                </a:solidFill>
              </a:rPr>
              <a:t>Fonctions habilitantes*</a:t>
            </a:r>
          </a:p>
        </p:txBody>
      </p:sp>
      <p:sp>
        <p:nvSpPr>
          <p:cNvPr id="26" name="Curved Up Arrow 25"/>
          <p:cNvSpPr/>
          <p:nvPr/>
        </p:nvSpPr>
        <p:spPr>
          <a:xfrm>
            <a:off x="1843107" y="5096332"/>
            <a:ext cx="4352337" cy="838200"/>
          </a:xfrm>
          <a:prstGeom prst="curvedUp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dirty="0">
              <a:solidFill>
                <a:srgbClr val="000000"/>
              </a:solidFill>
            </a:endParaRPr>
          </a:p>
        </p:txBody>
      </p:sp>
      <p:grpSp>
        <p:nvGrpSpPr>
          <p:cNvPr id="27" name="Group 26"/>
          <p:cNvGrpSpPr/>
          <p:nvPr/>
        </p:nvGrpSpPr>
        <p:grpSpPr>
          <a:xfrm>
            <a:off x="1230650" y="2585186"/>
            <a:ext cx="1669926" cy="2786595"/>
            <a:chOff x="2453964" y="2383631"/>
            <a:chExt cx="2352105" cy="2763811"/>
          </a:xfrm>
        </p:grpSpPr>
        <p:sp>
          <p:nvSpPr>
            <p:cNvPr id="30" name="Freeform 29"/>
            <p:cNvSpPr/>
            <p:nvPr/>
          </p:nvSpPr>
          <p:spPr>
            <a:xfrm>
              <a:off x="2453964" y="2383631"/>
              <a:ext cx="1898650" cy="2476500"/>
            </a:xfrm>
            <a:custGeom>
              <a:avLst/>
              <a:gdLst>
                <a:gd name="connsiteX0" fmla="*/ 0 w 1814323"/>
                <a:gd name="connsiteY0" fmla="*/ 149644 h 1496437"/>
                <a:gd name="connsiteX1" fmla="*/ 149644 w 1814323"/>
                <a:gd name="connsiteY1" fmla="*/ 0 h 1496437"/>
                <a:gd name="connsiteX2" fmla="*/ 1664679 w 1814323"/>
                <a:gd name="connsiteY2" fmla="*/ 0 h 1496437"/>
                <a:gd name="connsiteX3" fmla="*/ 1814323 w 1814323"/>
                <a:gd name="connsiteY3" fmla="*/ 149644 h 1496437"/>
                <a:gd name="connsiteX4" fmla="*/ 1814323 w 1814323"/>
                <a:gd name="connsiteY4" fmla="*/ 1346793 h 1496437"/>
                <a:gd name="connsiteX5" fmla="*/ 1664679 w 1814323"/>
                <a:gd name="connsiteY5" fmla="*/ 1496437 h 1496437"/>
                <a:gd name="connsiteX6" fmla="*/ 149644 w 1814323"/>
                <a:gd name="connsiteY6" fmla="*/ 1496437 h 1496437"/>
                <a:gd name="connsiteX7" fmla="*/ 0 w 1814323"/>
                <a:gd name="connsiteY7" fmla="*/ 1346793 h 1496437"/>
                <a:gd name="connsiteX8" fmla="*/ 0 w 1814323"/>
                <a:gd name="connsiteY8" fmla="*/ 149644 h 1496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4323" h="1496437">
                  <a:moveTo>
                    <a:pt x="0" y="149644"/>
                  </a:moveTo>
                  <a:cubicBezTo>
                    <a:pt x="0" y="66998"/>
                    <a:pt x="66998" y="0"/>
                    <a:pt x="149644" y="0"/>
                  </a:cubicBezTo>
                  <a:lnTo>
                    <a:pt x="1664679" y="0"/>
                  </a:lnTo>
                  <a:cubicBezTo>
                    <a:pt x="1747325" y="0"/>
                    <a:pt x="1814323" y="66998"/>
                    <a:pt x="1814323" y="149644"/>
                  </a:cubicBezTo>
                  <a:lnTo>
                    <a:pt x="1814323" y="1346793"/>
                  </a:lnTo>
                  <a:cubicBezTo>
                    <a:pt x="1814323" y="1429439"/>
                    <a:pt x="1747325" y="1496437"/>
                    <a:pt x="1664679" y="1496437"/>
                  </a:cubicBezTo>
                  <a:lnTo>
                    <a:pt x="149644" y="1496437"/>
                  </a:lnTo>
                  <a:cubicBezTo>
                    <a:pt x="66998" y="1496437"/>
                    <a:pt x="0" y="1429439"/>
                    <a:pt x="0" y="1346793"/>
                  </a:cubicBezTo>
                  <a:lnTo>
                    <a:pt x="0" y="149644"/>
                  </a:lnTo>
                  <a:close/>
                </a:path>
              </a:pathLst>
            </a:custGeom>
            <a:noFill/>
            <a:ln w="38100"/>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lIns="61107" tIns="61107" rIns="61107" bIns="381773" spcCol="1270"/>
            <a:lstStyle/>
            <a:p>
              <a:pPr marL="0" lvl="1" algn="ctr" defTabSz="622300">
                <a:lnSpc>
                  <a:spcPct val="90000"/>
                </a:lnSpc>
                <a:spcAft>
                  <a:spcPct val="15000"/>
                </a:spcAft>
                <a:defRPr/>
              </a:pPr>
              <a:endParaRPr lang="en-CA" sz="1300" dirty="0">
                <a:solidFill>
                  <a:srgbClr val="000000">
                    <a:hueOff val="0"/>
                    <a:satOff val="0"/>
                    <a:lumOff val="0"/>
                    <a:alphaOff val="0"/>
                  </a:srgbClr>
                </a:solidFill>
              </a:endParaRPr>
            </a:p>
          </p:txBody>
        </p:sp>
        <p:sp>
          <p:nvSpPr>
            <p:cNvPr id="31" name="Rectangle 30"/>
            <p:cNvSpPr/>
            <p:nvPr/>
          </p:nvSpPr>
          <p:spPr>
            <a:xfrm>
              <a:off x="2466665" y="2920170"/>
              <a:ext cx="1885950" cy="7591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sz="1400" dirty="0" smtClean="0">
                  <a:solidFill>
                    <a:srgbClr val="FFFFFF"/>
                  </a:solidFill>
                </a:rPr>
                <a:t>Gestion des personnes</a:t>
              </a:r>
              <a:endParaRPr lang="en-CA" sz="1400" dirty="0">
                <a:solidFill>
                  <a:srgbClr val="FFFFFF"/>
                </a:solidFill>
              </a:endParaRPr>
            </a:p>
          </p:txBody>
        </p:sp>
        <p:sp>
          <p:nvSpPr>
            <p:cNvPr id="32" name="Rectangle 31"/>
            <p:cNvSpPr/>
            <p:nvPr/>
          </p:nvSpPr>
          <p:spPr>
            <a:xfrm>
              <a:off x="2466665" y="3621880"/>
              <a:ext cx="1885950" cy="1120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sz="1400" dirty="0" smtClean="0">
                  <a:solidFill>
                    <a:srgbClr val="FFFFFF"/>
                  </a:solidFill>
                </a:rPr>
                <a:t>Fonctions habilitantes*</a:t>
              </a:r>
              <a:endParaRPr lang="en-CA" sz="1400" dirty="0">
                <a:solidFill>
                  <a:srgbClr val="FFFFFF"/>
                </a:solidFill>
              </a:endParaRPr>
            </a:p>
          </p:txBody>
        </p:sp>
        <p:sp>
          <p:nvSpPr>
            <p:cNvPr id="33" name="Freeform 32"/>
            <p:cNvSpPr/>
            <p:nvPr/>
          </p:nvSpPr>
          <p:spPr>
            <a:xfrm>
              <a:off x="3193169" y="4506092"/>
              <a:ext cx="1612900" cy="641350"/>
            </a:xfrm>
            <a:custGeom>
              <a:avLst/>
              <a:gdLst>
                <a:gd name="connsiteX0" fmla="*/ 0 w 1612731"/>
                <a:gd name="connsiteY0" fmla="*/ 64133 h 641330"/>
                <a:gd name="connsiteX1" fmla="*/ 64133 w 1612731"/>
                <a:gd name="connsiteY1" fmla="*/ 0 h 641330"/>
                <a:gd name="connsiteX2" fmla="*/ 1548598 w 1612731"/>
                <a:gd name="connsiteY2" fmla="*/ 0 h 641330"/>
                <a:gd name="connsiteX3" fmla="*/ 1612731 w 1612731"/>
                <a:gd name="connsiteY3" fmla="*/ 64133 h 641330"/>
                <a:gd name="connsiteX4" fmla="*/ 1612731 w 1612731"/>
                <a:gd name="connsiteY4" fmla="*/ 577197 h 641330"/>
                <a:gd name="connsiteX5" fmla="*/ 1548598 w 1612731"/>
                <a:gd name="connsiteY5" fmla="*/ 641330 h 641330"/>
                <a:gd name="connsiteX6" fmla="*/ 64133 w 1612731"/>
                <a:gd name="connsiteY6" fmla="*/ 641330 h 641330"/>
                <a:gd name="connsiteX7" fmla="*/ 0 w 1612731"/>
                <a:gd name="connsiteY7" fmla="*/ 577197 h 641330"/>
                <a:gd name="connsiteX8" fmla="*/ 0 w 1612731"/>
                <a:gd name="connsiteY8" fmla="*/ 64133 h 64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731" h="641330">
                  <a:moveTo>
                    <a:pt x="0" y="64133"/>
                  </a:moveTo>
                  <a:cubicBezTo>
                    <a:pt x="0" y="28713"/>
                    <a:pt x="28713" y="0"/>
                    <a:pt x="64133" y="0"/>
                  </a:cubicBezTo>
                  <a:lnTo>
                    <a:pt x="1548598" y="0"/>
                  </a:lnTo>
                  <a:cubicBezTo>
                    <a:pt x="1584018" y="0"/>
                    <a:pt x="1612731" y="28713"/>
                    <a:pt x="1612731" y="64133"/>
                  </a:cubicBezTo>
                  <a:lnTo>
                    <a:pt x="1612731" y="577197"/>
                  </a:lnTo>
                  <a:cubicBezTo>
                    <a:pt x="1612731" y="612617"/>
                    <a:pt x="1584018" y="641330"/>
                    <a:pt x="1548598" y="641330"/>
                  </a:cubicBezTo>
                  <a:lnTo>
                    <a:pt x="64133" y="641330"/>
                  </a:lnTo>
                  <a:cubicBezTo>
                    <a:pt x="28713" y="641330"/>
                    <a:pt x="0" y="612617"/>
                    <a:pt x="0" y="577197"/>
                  </a:cubicBezTo>
                  <a:lnTo>
                    <a:pt x="0" y="64133"/>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87364" tIns="64504" rIns="87364" bIns="64504" spcCol="1270" anchor="ctr"/>
            <a:lstStyle/>
            <a:p>
              <a:pPr algn="ctr" defTabSz="1600200">
                <a:lnSpc>
                  <a:spcPct val="90000"/>
                </a:lnSpc>
                <a:spcAft>
                  <a:spcPct val="35000"/>
                </a:spcAft>
                <a:defRPr/>
              </a:pPr>
              <a:r>
                <a:rPr lang="en-CA" sz="1600" dirty="0" smtClean="0">
                  <a:solidFill>
                    <a:srgbClr val="000000">
                      <a:hueOff val="0"/>
                      <a:satOff val="0"/>
                      <a:lumOff val="0"/>
                      <a:alphaOff val="0"/>
                    </a:srgbClr>
                  </a:solidFill>
                </a:rPr>
                <a:t>Pré-requis</a:t>
              </a:r>
              <a:endParaRPr lang="en-CA" sz="1600" dirty="0">
                <a:solidFill>
                  <a:srgbClr val="000000">
                    <a:hueOff val="0"/>
                    <a:satOff val="0"/>
                    <a:lumOff val="0"/>
                    <a:alphaOff val="0"/>
                  </a:srgbClr>
                </a:solidFill>
              </a:endParaRPr>
            </a:p>
          </p:txBody>
        </p:sp>
        <p:sp>
          <p:nvSpPr>
            <p:cNvPr id="28" name="Rectangle 27"/>
            <p:cNvSpPr/>
            <p:nvPr/>
          </p:nvSpPr>
          <p:spPr>
            <a:xfrm>
              <a:off x="2466665" y="2503018"/>
              <a:ext cx="1885951" cy="4998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sz="1400" dirty="0">
                  <a:solidFill>
                    <a:srgbClr val="FFFFFF"/>
                  </a:solidFill>
                </a:rPr>
                <a:t>Leadership</a:t>
              </a:r>
            </a:p>
          </p:txBody>
        </p:sp>
      </p:grpSp>
      <p:sp>
        <p:nvSpPr>
          <p:cNvPr id="34" name="Rectangle 33"/>
          <p:cNvSpPr/>
          <p:nvPr/>
        </p:nvSpPr>
        <p:spPr>
          <a:xfrm>
            <a:off x="4394487" y="2711171"/>
            <a:ext cx="3672408" cy="5471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dirty="0">
                <a:solidFill>
                  <a:srgbClr val="FFFFFF"/>
                </a:solidFill>
              </a:rPr>
              <a:t>Leadership</a:t>
            </a:r>
          </a:p>
        </p:txBody>
      </p:sp>
      <p:sp>
        <p:nvSpPr>
          <p:cNvPr id="35" name="Rectangle 34"/>
          <p:cNvSpPr/>
          <p:nvPr/>
        </p:nvSpPr>
        <p:spPr>
          <a:xfrm>
            <a:off x="4394487" y="3209523"/>
            <a:ext cx="3672409" cy="1448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dirty="0">
                <a:solidFill>
                  <a:srgbClr val="FFFFFF"/>
                </a:solidFill>
              </a:rPr>
              <a:t>Gestion des personnes</a:t>
            </a:r>
          </a:p>
        </p:txBody>
      </p:sp>
      <p:sp>
        <p:nvSpPr>
          <p:cNvPr id="36" name="Freeform 35"/>
          <p:cNvSpPr/>
          <p:nvPr/>
        </p:nvSpPr>
        <p:spPr>
          <a:xfrm>
            <a:off x="4394487" y="2578204"/>
            <a:ext cx="3672408" cy="2503898"/>
          </a:xfrm>
          <a:custGeom>
            <a:avLst/>
            <a:gdLst>
              <a:gd name="connsiteX0" fmla="*/ 0 w 1814323"/>
              <a:gd name="connsiteY0" fmla="*/ 149644 h 1496437"/>
              <a:gd name="connsiteX1" fmla="*/ 149644 w 1814323"/>
              <a:gd name="connsiteY1" fmla="*/ 0 h 1496437"/>
              <a:gd name="connsiteX2" fmla="*/ 1664679 w 1814323"/>
              <a:gd name="connsiteY2" fmla="*/ 0 h 1496437"/>
              <a:gd name="connsiteX3" fmla="*/ 1814323 w 1814323"/>
              <a:gd name="connsiteY3" fmla="*/ 149644 h 1496437"/>
              <a:gd name="connsiteX4" fmla="*/ 1814323 w 1814323"/>
              <a:gd name="connsiteY4" fmla="*/ 1346793 h 1496437"/>
              <a:gd name="connsiteX5" fmla="*/ 1664679 w 1814323"/>
              <a:gd name="connsiteY5" fmla="*/ 1496437 h 1496437"/>
              <a:gd name="connsiteX6" fmla="*/ 149644 w 1814323"/>
              <a:gd name="connsiteY6" fmla="*/ 1496437 h 1496437"/>
              <a:gd name="connsiteX7" fmla="*/ 0 w 1814323"/>
              <a:gd name="connsiteY7" fmla="*/ 1346793 h 1496437"/>
              <a:gd name="connsiteX8" fmla="*/ 0 w 1814323"/>
              <a:gd name="connsiteY8" fmla="*/ 149644 h 1496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4323" h="1496437">
                <a:moveTo>
                  <a:pt x="0" y="149644"/>
                </a:moveTo>
                <a:cubicBezTo>
                  <a:pt x="0" y="66998"/>
                  <a:pt x="66998" y="0"/>
                  <a:pt x="149644" y="0"/>
                </a:cubicBezTo>
                <a:lnTo>
                  <a:pt x="1664679" y="0"/>
                </a:lnTo>
                <a:cubicBezTo>
                  <a:pt x="1747325" y="0"/>
                  <a:pt x="1814323" y="66998"/>
                  <a:pt x="1814323" y="149644"/>
                </a:cubicBezTo>
                <a:lnTo>
                  <a:pt x="1814323" y="1346793"/>
                </a:lnTo>
                <a:cubicBezTo>
                  <a:pt x="1814323" y="1429439"/>
                  <a:pt x="1747325" y="1496437"/>
                  <a:pt x="1664679" y="1496437"/>
                </a:cubicBezTo>
                <a:lnTo>
                  <a:pt x="149644" y="1496437"/>
                </a:lnTo>
                <a:cubicBezTo>
                  <a:pt x="66998" y="1496437"/>
                  <a:pt x="0" y="1429439"/>
                  <a:pt x="0" y="1346793"/>
                </a:cubicBezTo>
                <a:lnTo>
                  <a:pt x="0" y="149644"/>
                </a:lnTo>
                <a:close/>
              </a:path>
            </a:pathLst>
          </a:custGeom>
          <a:noFill/>
          <a:ln w="38100"/>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lIns="61107" tIns="61107" rIns="61107" bIns="381773" spcCol="1270"/>
          <a:lstStyle/>
          <a:p>
            <a:pPr marL="0" lvl="1" algn="ctr" defTabSz="622300">
              <a:lnSpc>
                <a:spcPct val="90000"/>
              </a:lnSpc>
              <a:spcAft>
                <a:spcPct val="15000"/>
              </a:spcAft>
              <a:defRPr/>
            </a:pPr>
            <a:endParaRPr lang="en-CA" sz="1300" dirty="0">
              <a:solidFill>
                <a:srgbClr val="000000">
                  <a:hueOff val="0"/>
                  <a:satOff val="0"/>
                  <a:lumOff val="0"/>
                  <a:alphaOff val="0"/>
                </a:srgbClr>
              </a:solidFill>
            </a:endParaRPr>
          </a:p>
        </p:txBody>
      </p:sp>
      <p:sp>
        <p:nvSpPr>
          <p:cNvPr id="37" name="TextBox 36"/>
          <p:cNvSpPr txBox="1">
            <a:spLocks noChangeArrowheads="1"/>
          </p:cNvSpPr>
          <p:nvPr/>
        </p:nvSpPr>
        <p:spPr bwMode="auto">
          <a:xfrm>
            <a:off x="165100" y="6165304"/>
            <a:ext cx="8820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Aft>
                <a:spcPts val="600"/>
              </a:spcAft>
              <a:buClr>
                <a:srgbClr val="E37D25"/>
              </a:buClr>
              <a:buFont typeface="Wingdings" pitchFamily="2" charset="2"/>
              <a:buChar char="§"/>
              <a:defRPr sz="2400">
                <a:solidFill>
                  <a:schemeClr val="tx1"/>
                </a:solidFill>
                <a:latin typeface="Calibri" pitchFamily="34" charset="0"/>
              </a:defRPr>
            </a:lvl1pPr>
            <a:lvl2pPr marL="742950" indent="-285750" eaLnBrk="0" hangingPunct="0">
              <a:spcAft>
                <a:spcPts val="600"/>
              </a:spcAft>
              <a:buClr>
                <a:srgbClr val="E37D25"/>
              </a:buClr>
              <a:buFont typeface="Wingdings" pitchFamily="2" charset="2"/>
              <a:buChar char="§"/>
              <a:defRPr sz="2400">
                <a:solidFill>
                  <a:schemeClr val="tx1"/>
                </a:solidFill>
                <a:latin typeface="Calibri" pitchFamily="34" charset="0"/>
              </a:defRPr>
            </a:lvl2pPr>
            <a:lvl3pPr marL="1143000" indent="-228600" eaLnBrk="0" hangingPunct="0">
              <a:spcAft>
                <a:spcPts val="600"/>
              </a:spcAft>
              <a:buClr>
                <a:srgbClr val="E37D25"/>
              </a:buClr>
              <a:buFont typeface="Wingdings" pitchFamily="2" charset="2"/>
              <a:buChar char="§"/>
              <a:defRPr sz="2400">
                <a:solidFill>
                  <a:schemeClr val="tx1"/>
                </a:solidFill>
                <a:latin typeface="Calibri" pitchFamily="34" charset="0"/>
              </a:defRPr>
            </a:lvl3pPr>
            <a:lvl4pPr marL="1600200" indent="-228600" eaLnBrk="0" hangingPunct="0">
              <a:spcAft>
                <a:spcPts val="600"/>
              </a:spcAft>
              <a:buClr>
                <a:srgbClr val="E37D25"/>
              </a:buClr>
              <a:buFont typeface="Wingdings" pitchFamily="2" charset="2"/>
              <a:buChar char="§"/>
              <a:defRPr sz="2400">
                <a:solidFill>
                  <a:schemeClr val="tx1"/>
                </a:solidFill>
                <a:latin typeface="Calibri" pitchFamily="34" charset="0"/>
              </a:defRPr>
            </a:lvl4pPr>
            <a:lvl5pPr marL="2057400" indent="-228600" eaLnBrk="0" hangingPunct="0">
              <a:spcAft>
                <a:spcPts val="600"/>
              </a:spcAft>
              <a:buClr>
                <a:srgbClr val="E37D25"/>
              </a:buClr>
              <a:buFont typeface="Wingdings" pitchFamily="2" charset="2"/>
              <a:buChar char="§"/>
              <a:defRPr sz="2400">
                <a:solidFill>
                  <a:schemeClr val="tx1"/>
                </a:solidFill>
                <a:latin typeface="Calibri" pitchFamily="34" charset="0"/>
              </a:defRPr>
            </a:lvl5pPr>
            <a:lvl6pPr marL="2514600" indent="-228600" eaLnBrk="0" fontAlgn="base" hangingPunct="0">
              <a:spcBef>
                <a:spcPct val="0"/>
              </a:spcBef>
              <a:spcAft>
                <a:spcPts val="600"/>
              </a:spcAft>
              <a:buClr>
                <a:srgbClr val="E37D25"/>
              </a:buClr>
              <a:buFont typeface="Wingdings" pitchFamily="2" charset="2"/>
              <a:buChar char="§"/>
              <a:defRPr sz="2400">
                <a:solidFill>
                  <a:schemeClr val="tx1"/>
                </a:solidFill>
                <a:latin typeface="Calibri" pitchFamily="34" charset="0"/>
              </a:defRPr>
            </a:lvl6pPr>
            <a:lvl7pPr marL="2971800" indent="-228600" eaLnBrk="0" fontAlgn="base" hangingPunct="0">
              <a:spcBef>
                <a:spcPct val="0"/>
              </a:spcBef>
              <a:spcAft>
                <a:spcPts val="600"/>
              </a:spcAft>
              <a:buClr>
                <a:srgbClr val="E37D25"/>
              </a:buClr>
              <a:buFont typeface="Wingdings" pitchFamily="2" charset="2"/>
              <a:buChar char="§"/>
              <a:defRPr sz="2400">
                <a:solidFill>
                  <a:schemeClr val="tx1"/>
                </a:solidFill>
                <a:latin typeface="Calibri" pitchFamily="34" charset="0"/>
              </a:defRPr>
            </a:lvl7pPr>
            <a:lvl8pPr marL="3429000" indent="-228600" eaLnBrk="0" fontAlgn="base" hangingPunct="0">
              <a:spcBef>
                <a:spcPct val="0"/>
              </a:spcBef>
              <a:spcAft>
                <a:spcPts val="600"/>
              </a:spcAft>
              <a:buClr>
                <a:srgbClr val="E37D25"/>
              </a:buClr>
              <a:buFont typeface="Wingdings" pitchFamily="2" charset="2"/>
              <a:buChar char="§"/>
              <a:defRPr sz="2400">
                <a:solidFill>
                  <a:schemeClr val="tx1"/>
                </a:solidFill>
                <a:latin typeface="Calibri" pitchFamily="34" charset="0"/>
              </a:defRPr>
            </a:lvl8pPr>
            <a:lvl9pPr marL="3886200" indent="-228600" eaLnBrk="0" fontAlgn="base" hangingPunct="0">
              <a:spcBef>
                <a:spcPct val="0"/>
              </a:spcBef>
              <a:spcAft>
                <a:spcPts val="600"/>
              </a:spcAft>
              <a:buClr>
                <a:srgbClr val="E37D25"/>
              </a:buClr>
              <a:buFont typeface="Wingdings" pitchFamily="2" charset="2"/>
              <a:buChar char="§"/>
              <a:defRPr sz="2400">
                <a:solidFill>
                  <a:schemeClr val="tx1"/>
                </a:solidFill>
                <a:latin typeface="Calibri" pitchFamily="34" charset="0"/>
              </a:defRPr>
            </a:lvl9pPr>
          </a:lstStyle>
          <a:p>
            <a:pPr eaLnBrk="1" hangingPunct="1">
              <a:spcAft>
                <a:spcPct val="0"/>
              </a:spcAft>
              <a:buClrTx/>
              <a:buFontTx/>
              <a:buNone/>
            </a:pPr>
            <a:r>
              <a:rPr lang="en-CA" altLang="en-US" sz="1400" i="1" dirty="0" smtClean="0">
                <a:solidFill>
                  <a:srgbClr val="000000"/>
                </a:solidFill>
              </a:rPr>
              <a:t>*Les fonctions habilitantes sont : les finances, les ressources humaines, l’approvisionnement, la gestion de l’information, etc. </a:t>
            </a:r>
            <a:endParaRPr lang="en-CA" altLang="en-US" sz="1400" i="1" dirty="0">
              <a:solidFill>
                <a:srgbClr val="000000"/>
              </a:solidFill>
            </a:endParaRPr>
          </a:p>
        </p:txBody>
      </p:sp>
    </p:spTree>
    <p:extLst>
      <p:ext uri="{BB962C8B-B14F-4D97-AF65-F5344CB8AC3E}">
        <p14:creationId xmlns:p14="http://schemas.microsoft.com/office/powerpoint/2010/main" val="384530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213360" y="182880"/>
            <a:ext cx="8686800" cy="914400"/>
          </a:xfrm>
        </p:spPr>
        <p:txBody>
          <a:bodyPr>
            <a:normAutofit/>
          </a:bodyPr>
          <a:lstStyle/>
          <a:p>
            <a:r>
              <a:rPr lang="fr-FR" dirty="0" smtClean="0"/>
              <a:t>Clientèle principalement visée  </a:t>
            </a:r>
            <a:endParaRPr lang="en-CA" dirty="0"/>
          </a:p>
        </p:txBody>
      </p:sp>
      <p:sp>
        <p:nvSpPr>
          <p:cNvPr id="3" name="Content Placeholder 2"/>
          <p:cNvSpPr>
            <a:spLocks noGrp="1"/>
          </p:cNvSpPr>
          <p:nvPr>
            <p:ph idx="1"/>
            <p:custDataLst>
              <p:tags r:id="rId2"/>
            </p:custDataLst>
          </p:nvPr>
        </p:nvSpPr>
        <p:spPr>
          <a:xfrm>
            <a:off x="209008" y="980728"/>
            <a:ext cx="8686800" cy="5616624"/>
          </a:xfrm>
        </p:spPr>
        <p:txBody>
          <a:bodyPr>
            <a:normAutofit fontScale="85000" lnSpcReduction="10000"/>
          </a:bodyPr>
          <a:lstStyle/>
          <a:p>
            <a:r>
              <a:rPr lang="fr-CA" altLang="en-US" dirty="0" smtClean="0"/>
              <a:t>Devenir superviseur (G312)</a:t>
            </a:r>
          </a:p>
          <a:p>
            <a:pPr lvl="1"/>
            <a:r>
              <a:rPr lang="fr-FR" dirty="0"/>
              <a:t>Les superviseurs récemment nommés seront désignés par le coordonnateur de la formation indispensable de leur organisme pour suivre le cours G312 à titre de formation obligatoire dans les six mois suivant leur nomination.</a:t>
            </a:r>
          </a:p>
          <a:p>
            <a:pPr lvl="1"/>
            <a:r>
              <a:rPr lang="fr-FR" dirty="0"/>
              <a:t>Le cours G312 est offert à tous les fonctionnaires comme occasion de </a:t>
            </a:r>
            <a:r>
              <a:rPr lang="fr-FR" dirty="0" smtClean="0"/>
              <a:t>perfectionnement professionnel</a:t>
            </a:r>
            <a:r>
              <a:rPr lang="fr-FR" dirty="0"/>
              <a:t>. Tous les fonctionnaires sont invités à participer au cours pour apprendre les concepts de base de la supervision dans le contexte de la fonction publique.</a:t>
            </a:r>
          </a:p>
          <a:p>
            <a:r>
              <a:rPr lang="fr-CA" altLang="en-US" dirty="0" smtClean="0"/>
              <a:t>PPS (G313)</a:t>
            </a:r>
            <a:endParaRPr lang="fr-CA" dirty="0"/>
          </a:p>
          <a:p>
            <a:pPr lvl="1"/>
            <a:r>
              <a:rPr lang="fr-FR" dirty="0"/>
              <a:t>Ce programme a été conçu précisément pour les superviseurs nouvellement nommés (dans les 12 mois suivant la nomination).</a:t>
            </a:r>
          </a:p>
          <a:p>
            <a:pPr lvl="1"/>
            <a:r>
              <a:rPr lang="fr-FR" dirty="0"/>
              <a:t>Les participants doivent être désignés par le coordonnateur de la formation indispensable ou le coordonnateur de l’apprentissage de leur organisation pour tirer profit de cette occasion d’apprentissage facultative</a:t>
            </a:r>
            <a:r>
              <a:rPr lang="fr-FR" dirty="0" smtClean="0"/>
              <a:t>.</a:t>
            </a:r>
          </a:p>
          <a:p>
            <a:pPr lvl="1"/>
            <a:r>
              <a:rPr lang="fr-FR" dirty="0" smtClean="0"/>
              <a:t>On a consulté avec l’équipe de Jeremy Stowe et après une analyse des statistiques du G124, une décision a été prise d’avoir jusqu’à 2000 sièges alloués à ce programme par année.</a:t>
            </a:r>
            <a:endParaRPr lang="fr-FR" dirty="0"/>
          </a:p>
          <a:p>
            <a:pPr lvl="1"/>
            <a:endParaRPr lang="fr-CA" altLang="en-US" dirty="0"/>
          </a:p>
        </p:txBody>
      </p:sp>
      <p:sp>
        <p:nvSpPr>
          <p:cNvPr id="5" name="Slide Number Placeholder 4"/>
          <p:cNvSpPr>
            <a:spLocks noGrp="1"/>
          </p:cNvSpPr>
          <p:nvPr>
            <p:ph type="sldNum" sz="quarter" idx="10"/>
            <p:custDataLst>
              <p:tags r:id="rId3"/>
            </p:custDataLst>
          </p:nvPr>
        </p:nvSpPr>
        <p:spPr/>
        <p:txBody>
          <a:bodyPr/>
          <a:lstStyle/>
          <a:p>
            <a:fld id="{40D60FBF-CF49-485B-BB16-F855C147A83E}" type="slidenum">
              <a:rPr lang="en-CA" altLang="en-US" noProof="0" smtClean="0"/>
              <a:pPr/>
              <a:t>4</a:t>
            </a:fld>
            <a:endParaRPr lang="en-CA" altLang="en-US" noProof="0" dirty="0"/>
          </a:p>
        </p:txBody>
      </p:sp>
      <p:sp>
        <p:nvSpPr>
          <p:cNvPr id="6" name="Footer Placeholder 5"/>
          <p:cNvSpPr>
            <a:spLocks noGrp="1"/>
          </p:cNvSpPr>
          <p:nvPr>
            <p:ph type="ftr" sz="quarter" idx="11"/>
            <p:custDataLst>
              <p:tags r:id="rId4"/>
            </p:custDataLst>
          </p:nvPr>
        </p:nvSpPr>
        <p:spPr/>
        <p:txBody>
          <a:bodyPr/>
          <a:lstStyle/>
          <a:p>
            <a:r>
              <a:rPr lang="en-CA" dirty="0"/>
              <a:t>monecole-myschool.gc.ca</a:t>
            </a:r>
          </a:p>
        </p:txBody>
      </p:sp>
    </p:spTree>
    <p:extLst>
      <p:ext uri="{BB962C8B-B14F-4D97-AF65-F5344CB8AC3E}">
        <p14:creationId xmlns:p14="http://schemas.microsoft.com/office/powerpoint/2010/main" val="1912108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213360" y="182880"/>
            <a:ext cx="8686800" cy="914400"/>
          </a:xfrm>
        </p:spPr>
        <p:txBody>
          <a:bodyPr>
            <a:normAutofit/>
          </a:bodyPr>
          <a:lstStyle/>
          <a:p>
            <a:r>
              <a:rPr lang="fr-FR" dirty="0" smtClean="0"/>
              <a:t>Projets pilotes  </a:t>
            </a:r>
            <a:endParaRPr lang="en-CA" dirty="0"/>
          </a:p>
        </p:txBody>
      </p:sp>
      <p:sp>
        <p:nvSpPr>
          <p:cNvPr id="3" name="Content Placeholder 2"/>
          <p:cNvSpPr>
            <a:spLocks noGrp="1"/>
          </p:cNvSpPr>
          <p:nvPr>
            <p:ph idx="1"/>
            <p:custDataLst>
              <p:tags r:id="rId2"/>
            </p:custDataLst>
          </p:nvPr>
        </p:nvSpPr>
        <p:spPr>
          <a:xfrm>
            <a:off x="209008" y="980728"/>
            <a:ext cx="8686800" cy="5616624"/>
          </a:xfrm>
        </p:spPr>
        <p:txBody>
          <a:bodyPr>
            <a:normAutofit fontScale="92500" lnSpcReduction="10000"/>
          </a:bodyPr>
          <a:lstStyle/>
          <a:p>
            <a:r>
              <a:rPr lang="fr-CA" altLang="en-US" dirty="0" smtClean="0"/>
              <a:t>Devenir superviseur (G312)</a:t>
            </a:r>
          </a:p>
          <a:p>
            <a:pPr lvl="1"/>
            <a:r>
              <a:rPr lang="fr-FR" dirty="0" smtClean="0"/>
              <a:t>Un pilote a eu lieu en ligne du 30 octobre jusqu’au 30 novembre 2015 avec environ 120 participants à travers le pays</a:t>
            </a:r>
          </a:p>
          <a:p>
            <a:pPr lvl="1"/>
            <a:r>
              <a:rPr lang="fr-FR" dirty="0" smtClean="0"/>
              <a:t>Résultats globaux: 4.2/5</a:t>
            </a:r>
          </a:p>
          <a:p>
            <a:pPr lvl="1"/>
            <a:r>
              <a:rPr lang="fr-FR" dirty="0" smtClean="0"/>
              <a:t>Changements post-pilote: (montrer la rétroaction obtenue)</a:t>
            </a:r>
          </a:p>
          <a:p>
            <a:pPr marL="344488" lvl="1" indent="0">
              <a:buNone/>
            </a:pPr>
            <a:r>
              <a:rPr lang="fr-FR" u="sng" dirty="0" smtClean="0"/>
              <a:t>Technologie:</a:t>
            </a:r>
            <a:r>
              <a:rPr lang="fr-FR" dirty="0" smtClean="0"/>
              <a:t> Ajouter des vidéos au module communication et corriger des petites coquilles liées à la technologie (questionnaires et corrigés), ajuster le rythme de défilement de certaines parties.  </a:t>
            </a:r>
          </a:p>
          <a:p>
            <a:pPr marL="344488" lvl="1" indent="0">
              <a:buNone/>
            </a:pPr>
            <a:r>
              <a:rPr lang="fr-FR" u="sng" dirty="0" smtClean="0"/>
              <a:t>Design</a:t>
            </a:r>
            <a:r>
              <a:rPr lang="fr-FR" dirty="0" smtClean="0"/>
              <a:t>: Ajouter des exemples concrets directement liés au rôle de superviseur, expliquer davantage « Objectif 2020 », …   </a:t>
            </a:r>
          </a:p>
          <a:p>
            <a:pPr marL="344488" lvl="1" indent="0">
              <a:buNone/>
            </a:pPr>
            <a:r>
              <a:rPr lang="fr-FR" u="sng" dirty="0" smtClean="0"/>
              <a:t>Journal d’apprentissage</a:t>
            </a:r>
            <a:r>
              <a:rPr lang="fr-FR" dirty="0" smtClean="0"/>
              <a:t>: Plus complet et ajout de ressources.</a:t>
            </a:r>
          </a:p>
          <a:p>
            <a:pPr lvl="1"/>
            <a:endParaRPr lang="fr-FR" dirty="0"/>
          </a:p>
          <a:p>
            <a:r>
              <a:rPr lang="fr-CA" altLang="en-US" dirty="0" smtClean="0"/>
              <a:t>PPS (G313)</a:t>
            </a:r>
            <a:endParaRPr lang="fr-CA" dirty="0"/>
          </a:p>
          <a:p>
            <a:pPr lvl="1"/>
            <a:r>
              <a:rPr lang="fr-FR" dirty="0" smtClean="0"/>
              <a:t>6 pilotes auront lieu du 25 au 27 janvier 2016 à Vancouver, Toronto, RCN (2), Québec et Moncton (2 français et 4 anglais)</a:t>
            </a:r>
            <a:endParaRPr lang="fr-FR" dirty="0"/>
          </a:p>
          <a:p>
            <a:pPr lvl="1"/>
            <a:endParaRPr lang="fr-CA" altLang="en-US" dirty="0"/>
          </a:p>
        </p:txBody>
      </p:sp>
      <p:sp>
        <p:nvSpPr>
          <p:cNvPr id="5" name="Slide Number Placeholder 4"/>
          <p:cNvSpPr>
            <a:spLocks noGrp="1"/>
          </p:cNvSpPr>
          <p:nvPr>
            <p:ph type="sldNum" sz="quarter" idx="10"/>
            <p:custDataLst>
              <p:tags r:id="rId3"/>
            </p:custDataLst>
          </p:nvPr>
        </p:nvSpPr>
        <p:spPr/>
        <p:txBody>
          <a:bodyPr/>
          <a:lstStyle/>
          <a:p>
            <a:fld id="{40D60FBF-CF49-485B-BB16-F855C147A83E}" type="slidenum">
              <a:rPr lang="en-CA" altLang="en-US" noProof="0" smtClean="0"/>
              <a:pPr/>
              <a:t>5</a:t>
            </a:fld>
            <a:endParaRPr lang="en-CA" altLang="en-US" noProof="0" dirty="0"/>
          </a:p>
        </p:txBody>
      </p:sp>
      <p:sp>
        <p:nvSpPr>
          <p:cNvPr id="6" name="Footer Placeholder 5"/>
          <p:cNvSpPr>
            <a:spLocks noGrp="1"/>
          </p:cNvSpPr>
          <p:nvPr>
            <p:ph type="ftr" sz="quarter" idx="11"/>
            <p:custDataLst>
              <p:tags r:id="rId4"/>
            </p:custDataLst>
          </p:nvPr>
        </p:nvSpPr>
        <p:spPr/>
        <p:txBody>
          <a:bodyPr/>
          <a:lstStyle/>
          <a:p>
            <a:r>
              <a:rPr lang="en-CA" dirty="0"/>
              <a:t>monecole-myschool.gc.ca</a:t>
            </a:r>
          </a:p>
        </p:txBody>
      </p:sp>
    </p:spTree>
    <p:extLst>
      <p:ext uri="{BB962C8B-B14F-4D97-AF65-F5344CB8AC3E}">
        <p14:creationId xmlns:p14="http://schemas.microsoft.com/office/powerpoint/2010/main" val="4142377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213360" y="182880"/>
            <a:ext cx="8686800" cy="914400"/>
          </a:xfrm>
        </p:spPr>
        <p:txBody>
          <a:bodyPr>
            <a:normAutofit/>
          </a:bodyPr>
          <a:lstStyle/>
          <a:p>
            <a:r>
              <a:rPr lang="en-CA" dirty="0" smtClean="0"/>
              <a:t>Requirements  </a:t>
            </a:r>
            <a:endParaRPr lang="en-CA" dirty="0"/>
          </a:p>
        </p:txBody>
      </p:sp>
      <p:sp>
        <p:nvSpPr>
          <p:cNvPr id="3" name="Content Placeholder 2"/>
          <p:cNvSpPr>
            <a:spLocks noGrp="1"/>
          </p:cNvSpPr>
          <p:nvPr>
            <p:ph idx="1"/>
            <p:custDataLst>
              <p:tags r:id="rId2"/>
            </p:custDataLst>
          </p:nvPr>
        </p:nvSpPr>
        <p:spPr>
          <a:xfrm>
            <a:off x="209008" y="764704"/>
            <a:ext cx="8686800" cy="5832648"/>
          </a:xfrm>
        </p:spPr>
        <p:txBody>
          <a:bodyPr>
            <a:normAutofit fontScale="77500" lnSpcReduction="20000"/>
          </a:bodyPr>
          <a:lstStyle/>
          <a:p>
            <a:r>
              <a:rPr lang="fr-CA" altLang="en-US" b="1" dirty="0" smtClean="0"/>
              <a:t>Where will the products be housed?</a:t>
            </a:r>
          </a:p>
          <a:p>
            <a:pPr lvl="1"/>
            <a:r>
              <a:rPr lang="fr-CA" altLang="en-US" dirty="0" smtClean="0"/>
              <a:t>Becoming a Supervisor is a stand-alone program in Moodle that includes a checkpoint assessment that was developed in HTML/SCORM but is housed within Moodle.</a:t>
            </a:r>
          </a:p>
          <a:p>
            <a:pPr lvl="1"/>
            <a:r>
              <a:rPr lang="fr-CA" altLang="en-US" dirty="0" smtClean="0"/>
              <a:t>The SDP is a 3-day classroom course with the material stored in the standard Course Design and Development folders in GCDocs.</a:t>
            </a:r>
          </a:p>
          <a:p>
            <a:pPr lvl="1"/>
            <a:r>
              <a:rPr lang="fr-CA" altLang="en-US" dirty="0" smtClean="0"/>
              <a:t>Both products have a description page in Drupal off of the Managers and Supervisors page in the eSchool.</a:t>
            </a:r>
          </a:p>
          <a:p>
            <a:r>
              <a:rPr lang="fr-CA" altLang="en-US" b="1" dirty="0" smtClean="0"/>
              <a:t>Learning solution design process</a:t>
            </a:r>
          </a:p>
          <a:p>
            <a:pPr lvl="1"/>
            <a:r>
              <a:rPr lang="fr-CA" altLang="en-US" dirty="0" smtClean="0"/>
              <a:t>For the Becoming a Supervisor test, the standard process was followed and went through IDQA, FQA and IQA with no issues.</a:t>
            </a:r>
          </a:p>
          <a:p>
            <a:r>
              <a:rPr lang="fr-CA" altLang="en-US" b="1" dirty="0" smtClean="0"/>
              <a:t>Accessibility</a:t>
            </a:r>
          </a:p>
          <a:p>
            <a:pPr lvl="1"/>
            <a:r>
              <a:rPr lang="fr-CA" altLang="en-US" dirty="0" smtClean="0"/>
              <a:t>Moodle designers are well-versed in only adding interactivity that is accessible.</a:t>
            </a:r>
          </a:p>
          <a:p>
            <a:pPr lvl="1"/>
            <a:r>
              <a:rPr lang="fr-CA" altLang="en-US" dirty="0" smtClean="0"/>
              <a:t>The developers also apply accessibility standards and I understand that they have also recently hired someone to specifically do accessibility testing.</a:t>
            </a:r>
          </a:p>
          <a:p>
            <a:r>
              <a:rPr lang="fr-CA" altLang="en-US" b="1" dirty="0" smtClean="0"/>
              <a:t>Official Languages</a:t>
            </a:r>
          </a:p>
          <a:p>
            <a:pPr lvl="1"/>
            <a:r>
              <a:rPr lang="fr-CA" altLang="en-US" dirty="0" smtClean="0"/>
              <a:t>The translation was done by the Translation Bureau for both products. </a:t>
            </a:r>
          </a:p>
          <a:p>
            <a:pPr lvl="1"/>
            <a:r>
              <a:rPr lang="fr-CA" altLang="en-US" dirty="0" smtClean="0"/>
              <a:t>Becoming a Supervisor is being sent to the editors this week for editing and a concordance review between English and French.</a:t>
            </a:r>
          </a:p>
          <a:p>
            <a:pPr lvl="1"/>
            <a:r>
              <a:rPr lang="fr-CA" altLang="en-US" dirty="0" smtClean="0"/>
              <a:t>The same will take place for the SDP once we input changes post-pilot.</a:t>
            </a:r>
          </a:p>
          <a:p>
            <a:pPr lvl="1"/>
            <a:endParaRPr lang="fr-CA" altLang="en-US" dirty="0"/>
          </a:p>
        </p:txBody>
      </p:sp>
      <p:sp>
        <p:nvSpPr>
          <p:cNvPr id="5" name="Slide Number Placeholder 4"/>
          <p:cNvSpPr>
            <a:spLocks noGrp="1"/>
          </p:cNvSpPr>
          <p:nvPr>
            <p:ph type="sldNum" sz="quarter" idx="10"/>
            <p:custDataLst>
              <p:tags r:id="rId3"/>
            </p:custDataLst>
          </p:nvPr>
        </p:nvSpPr>
        <p:spPr/>
        <p:txBody>
          <a:bodyPr/>
          <a:lstStyle/>
          <a:p>
            <a:fld id="{40D60FBF-CF49-485B-BB16-F855C147A83E}" type="slidenum">
              <a:rPr lang="en-CA" altLang="en-US" noProof="0" smtClean="0"/>
              <a:pPr/>
              <a:t>6</a:t>
            </a:fld>
            <a:endParaRPr lang="en-CA" altLang="en-US" noProof="0" dirty="0"/>
          </a:p>
        </p:txBody>
      </p:sp>
      <p:sp>
        <p:nvSpPr>
          <p:cNvPr id="6" name="Footer Placeholder 5"/>
          <p:cNvSpPr>
            <a:spLocks noGrp="1"/>
          </p:cNvSpPr>
          <p:nvPr>
            <p:ph type="ftr" sz="quarter" idx="11"/>
            <p:custDataLst>
              <p:tags r:id="rId4"/>
            </p:custDataLst>
          </p:nvPr>
        </p:nvSpPr>
        <p:spPr/>
        <p:txBody>
          <a:bodyPr/>
          <a:lstStyle/>
          <a:p>
            <a:r>
              <a:rPr lang="en-CA" dirty="0"/>
              <a:t>monecole-myschool.gc.ca</a:t>
            </a:r>
          </a:p>
        </p:txBody>
      </p:sp>
    </p:spTree>
    <p:extLst>
      <p:ext uri="{BB962C8B-B14F-4D97-AF65-F5344CB8AC3E}">
        <p14:creationId xmlns:p14="http://schemas.microsoft.com/office/powerpoint/2010/main" val="496226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213360" y="182880"/>
            <a:ext cx="8686800" cy="914400"/>
          </a:xfrm>
        </p:spPr>
        <p:txBody>
          <a:bodyPr>
            <a:normAutofit/>
          </a:bodyPr>
          <a:lstStyle/>
          <a:p>
            <a:r>
              <a:rPr lang="en-CA" dirty="0" smtClean="0"/>
              <a:t>Exigences (cont.)  </a:t>
            </a:r>
            <a:endParaRPr lang="en-CA" dirty="0"/>
          </a:p>
        </p:txBody>
      </p:sp>
      <p:sp>
        <p:nvSpPr>
          <p:cNvPr id="3" name="Content Placeholder 2"/>
          <p:cNvSpPr>
            <a:spLocks noGrp="1"/>
          </p:cNvSpPr>
          <p:nvPr>
            <p:ph idx="1"/>
            <p:custDataLst>
              <p:tags r:id="rId2"/>
            </p:custDataLst>
          </p:nvPr>
        </p:nvSpPr>
        <p:spPr>
          <a:xfrm>
            <a:off x="209008" y="764704"/>
            <a:ext cx="8686800" cy="5832648"/>
          </a:xfrm>
        </p:spPr>
        <p:txBody>
          <a:bodyPr>
            <a:normAutofit fontScale="77500" lnSpcReduction="20000"/>
          </a:bodyPr>
          <a:lstStyle/>
          <a:p>
            <a:r>
              <a:rPr lang="fr-CA" altLang="en-US" b="1" dirty="0" smtClean="0"/>
              <a:t>Exigences droits d’auteur ou licenses</a:t>
            </a:r>
          </a:p>
          <a:p>
            <a:pPr lvl="1"/>
            <a:r>
              <a:rPr lang="fr-CA" altLang="en-US" dirty="0" smtClean="0"/>
              <a:t>Nous avons le consentement à utiliser les modèles présentés via l’entente entre TPSGC et Access Copyright. </a:t>
            </a:r>
          </a:p>
          <a:p>
            <a:pPr lvl="1"/>
            <a:r>
              <a:rPr lang="fr-CA" altLang="en-US" dirty="0" smtClean="0"/>
              <a:t>Nous avons également consulté John Kehoe pour des avis et conseils.</a:t>
            </a:r>
          </a:p>
          <a:p>
            <a:pPr lvl="1"/>
            <a:r>
              <a:rPr lang="fr-CA" altLang="en-US" dirty="0" smtClean="0"/>
              <a:t>Nous citons l’entente avec Access Copyright </a:t>
            </a:r>
            <a:r>
              <a:rPr lang="fr-CA" altLang="en-US" i="1" dirty="0" smtClean="0"/>
              <a:t>« Reproduction sous licence d’Access Copyright et de Copibec »</a:t>
            </a:r>
            <a:r>
              <a:rPr lang="fr-CA" altLang="en-US" dirty="0" smtClean="0"/>
              <a:t> dans les deux programmes et nous citons le nom de l’auteur et la source en dessous de chacun des modèles présentés en ligne et dans le matériel de salle de classe.</a:t>
            </a:r>
          </a:p>
          <a:p>
            <a:r>
              <a:rPr lang="fr-CA" altLang="en-US" b="1" dirty="0" smtClean="0"/>
              <a:t>Images de marque</a:t>
            </a:r>
          </a:p>
          <a:p>
            <a:pPr lvl="1"/>
            <a:r>
              <a:rPr lang="fr-CA" altLang="en-US" dirty="0" smtClean="0"/>
              <a:t>Nous utilisons l’image de marque de l’École pour les deux produits.</a:t>
            </a:r>
          </a:p>
          <a:p>
            <a:pPr lvl="1"/>
            <a:r>
              <a:rPr lang="fr-CA" altLang="en-US" dirty="0" smtClean="0"/>
              <a:t>Le designeur graphique de « Eschool » a sélectionné les images pour la page « Drupal » en se basant sur les lignes directrices</a:t>
            </a:r>
            <a:r>
              <a:rPr lang="fr-CA" altLang="en-US" dirty="0"/>
              <a:t> </a:t>
            </a:r>
            <a:r>
              <a:rPr lang="fr-CA" altLang="en-US" dirty="0" smtClean="0"/>
              <a:t>de l’École.</a:t>
            </a:r>
          </a:p>
          <a:p>
            <a:r>
              <a:rPr lang="fr-CA" altLang="en-US" b="1" dirty="0" smtClean="0"/>
              <a:t>Préparation opérationnelle</a:t>
            </a:r>
          </a:p>
          <a:p>
            <a:pPr lvl="1"/>
            <a:r>
              <a:rPr lang="fr-CA" altLang="en-US" dirty="0" smtClean="0"/>
              <a:t>Nous avons consulté l’équipe de Jeremy Stowe en lien avec l’attribution de sièges et les jours en salle de classe.</a:t>
            </a:r>
          </a:p>
          <a:p>
            <a:pPr lvl="1"/>
            <a:r>
              <a:rPr lang="fr-CA" altLang="en-US" dirty="0" smtClean="0"/>
              <a:t>Nous avons consulté la faculté pour discuter du programme et du profil de facilitateur requis.</a:t>
            </a:r>
          </a:p>
          <a:p>
            <a:pPr lvl="1"/>
            <a:r>
              <a:rPr lang="fr-CA" altLang="en-US" dirty="0" smtClean="0"/>
              <a:t>Nous avons fait la formation des formateurs  (français et anglais) avec les facilitateurs des 6 offres pour le cours pilote qui se tiendront du 25 au 27 janvier. </a:t>
            </a:r>
          </a:p>
          <a:p>
            <a:pPr lvl="1"/>
            <a:r>
              <a:rPr lang="fr-CA" altLang="en-US" dirty="0" smtClean="0"/>
              <a:t>Une autre formation des formateurs devrait se tenir en avril pour préparer de nouveaux facilitateurs. </a:t>
            </a:r>
          </a:p>
          <a:p>
            <a:pPr lvl="1"/>
            <a:endParaRPr lang="fr-CA" altLang="en-US" dirty="0" smtClean="0"/>
          </a:p>
          <a:p>
            <a:pPr lvl="1"/>
            <a:endParaRPr lang="fr-CA" altLang="en-US" dirty="0"/>
          </a:p>
        </p:txBody>
      </p:sp>
      <p:sp>
        <p:nvSpPr>
          <p:cNvPr id="5" name="Slide Number Placeholder 4"/>
          <p:cNvSpPr>
            <a:spLocks noGrp="1"/>
          </p:cNvSpPr>
          <p:nvPr>
            <p:ph type="sldNum" sz="quarter" idx="10"/>
            <p:custDataLst>
              <p:tags r:id="rId3"/>
            </p:custDataLst>
          </p:nvPr>
        </p:nvSpPr>
        <p:spPr/>
        <p:txBody>
          <a:bodyPr/>
          <a:lstStyle/>
          <a:p>
            <a:fld id="{40D60FBF-CF49-485B-BB16-F855C147A83E}" type="slidenum">
              <a:rPr lang="en-CA" altLang="en-US" noProof="0" smtClean="0"/>
              <a:pPr/>
              <a:t>7</a:t>
            </a:fld>
            <a:endParaRPr lang="en-CA" altLang="en-US" noProof="0" dirty="0"/>
          </a:p>
        </p:txBody>
      </p:sp>
      <p:sp>
        <p:nvSpPr>
          <p:cNvPr id="6" name="Footer Placeholder 5"/>
          <p:cNvSpPr>
            <a:spLocks noGrp="1"/>
          </p:cNvSpPr>
          <p:nvPr>
            <p:ph type="ftr" sz="quarter" idx="11"/>
            <p:custDataLst>
              <p:tags r:id="rId4"/>
            </p:custDataLst>
          </p:nvPr>
        </p:nvSpPr>
        <p:spPr/>
        <p:txBody>
          <a:bodyPr/>
          <a:lstStyle/>
          <a:p>
            <a:r>
              <a:rPr lang="en-CA" dirty="0"/>
              <a:t>monecole-myschool.gc.ca</a:t>
            </a:r>
          </a:p>
        </p:txBody>
      </p:sp>
    </p:spTree>
    <p:extLst>
      <p:ext uri="{BB962C8B-B14F-4D97-AF65-F5344CB8AC3E}">
        <p14:creationId xmlns:p14="http://schemas.microsoft.com/office/powerpoint/2010/main" val="3881429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213360" y="182880"/>
            <a:ext cx="8686800" cy="914400"/>
          </a:xfrm>
        </p:spPr>
        <p:txBody>
          <a:bodyPr>
            <a:normAutofit/>
          </a:bodyPr>
          <a:lstStyle/>
          <a:p>
            <a:r>
              <a:rPr lang="en-CA" dirty="0" smtClean="0"/>
              <a:t>Internal Communications  </a:t>
            </a:r>
            <a:endParaRPr lang="en-CA" dirty="0"/>
          </a:p>
        </p:txBody>
      </p:sp>
      <p:sp>
        <p:nvSpPr>
          <p:cNvPr id="3" name="Content Placeholder 2"/>
          <p:cNvSpPr>
            <a:spLocks noGrp="1"/>
          </p:cNvSpPr>
          <p:nvPr>
            <p:ph idx="1"/>
            <p:custDataLst>
              <p:tags r:id="rId2"/>
            </p:custDataLst>
          </p:nvPr>
        </p:nvSpPr>
        <p:spPr>
          <a:xfrm>
            <a:off x="209008" y="764704"/>
            <a:ext cx="8686800" cy="5832648"/>
          </a:xfrm>
        </p:spPr>
        <p:txBody>
          <a:bodyPr>
            <a:normAutofit fontScale="92500" lnSpcReduction="20000"/>
          </a:bodyPr>
          <a:lstStyle/>
          <a:p>
            <a:r>
              <a:rPr lang="en-CA" altLang="en-US" dirty="0" smtClean="0"/>
              <a:t>Given the link between the 2 products, we’re communicating about both at the same time.</a:t>
            </a:r>
          </a:p>
          <a:p>
            <a:r>
              <a:rPr lang="en-CA" altLang="en-US" dirty="0" smtClean="0"/>
              <a:t>Fall </a:t>
            </a:r>
            <a:r>
              <a:rPr lang="en-CA" altLang="en-US" dirty="0"/>
              <a:t>2015: </a:t>
            </a:r>
            <a:endParaRPr lang="en-CA" altLang="en-US" dirty="0" smtClean="0"/>
          </a:p>
          <a:p>
            <a:pPr lvl="1"/>
            <a:r>
              <a:rPr lang="en-CA" altLang="en-US" dirty="0" smtClean="0"/>
              <a:t>Shared </a:t>
            </a:r>
            <a:r>
              <a:rPr lang="en-CA" altLang="en-US" dirty="0"/>
              <a:t>overview of program with all internal stakeholders (Senior management, CSMs, eSchool, Faculty, Comms/Marketing, ILMS Bus Ops, IT, Evaluations). </a:t>
            </a:r>
          </a:p>
          <a:p>
            <a:r>
              <a:rPr lang="en-CA" altLang="en-US" dirty="0"/>
              <a:t>January 2016: </a:t>
            </a:r>
            <a:endParaRPr lang="en-CA" altLang="en-US" dirty="0" smtClean="0"/>
          </a:p>
          <a:p>
            <a:pPr lvl="1"/>
            <a:r>
              <a:rPr lang="en-CA" altLang="en-US" dirty="0" smtClean="0"/>
              <a:t>We briefed the regions this week. </a:t>
            </a:r>
          </a:p>
          <a:p>
            <a:pPr lvl="1"/>
            <a:r>
              <a:rPr lang="en-CA" altLang="en-US" dirty="0" smtClean="0"/>
              <a:t>We shared “almost final” comms package with our Client Service Managers this week.</a:t>
            </a:r>
          </a:p>
          <a:p>
            <a:pPr lvl="1"/>
            <a:r>
              <a:rPr lang="en-CA" altLang="en-US" dirty="0" smtClean="0"/>
              <a:t>We have an upcoming </a:t>
            </a:r>
            <a:r>
              <a:rPr lang="en-CA" altLang="en-US" dirty="0"/>
              <a:t>meeting to brief </a:t>
            </a:r>
            <a:r>
              <a:rPr lang="en-CA" altLang="en-US" dirty="0" smtClean="0"/>
              <a:t>the Client Contact Centre.</a:t>
            </a:r>
            <a:endParaRPr lang="en-CA" altLang="en-US" dirty="0"/>
          </a:p>
          <a:p>
            <a:r>
              <a:rPr lang="en-CA" altLang="en-US" dirty="0" smtClean="0"/>
              <a:t>February </a:t>
            </a:r>
            <a:r>
              <a:rPr lang="en-CA" altLang="en-US" dirty="0"/>
              <a:t>2016: </a:t>
            </a:r>
            <a:endParaRPr lang="en-CA" altLang="en-US" dirty="0" smtClean="0"/>
          </a:p>
          <a:p>
            <a:pPr lvl="1"/>
            <a:r>
              <a:rPr lang="en-CA" altLang="en-US" dirty="0" smtClean="0"/>
              <a:t>Will hold a Backstage tour.</a:t>
            </a:r>
            <a:endParaRPr lang="en-CA" altLang="en-US" dirty="0"/>
          </a:p>
          <a:p>
            <a:r>
              <a:rPr lang="en-CA" altLang="en-US" dirty="0" smtClean="0"/>
              <a:t>March </a:t>
            </a:r>
            <a:r>
              <a:rPr lang="en-CA" altLang="en-US" dirty="0"/>
              <a:t>2016: </a:t>
            </a:r>
            <a:endParaRPr lang="en-CA" altLang="en-US" dirty="0" smtClean="0"/>
          </a:p>
          <a:p>
            <a:pPr lvl="1"/>
            <a:r>
              <a:rPr lang="en-CA" altLang="en-US" dirty="0" smtClean="0"/>
              <a:t>Send Publication Notices once the material is ready to share.</a:t>
            </a:r>
          </a:p>
          <a:p>
            <a:pPr lvl="1"/>
            <a:r>
              <a:rPr lang="en-CA" altLang="en-US" dirty="0" smtClean="0"/>
              <a:t>Have already discussed with Comms about having a feature blurb on the Intranet page.</a:t>
            </a:r>
          </a:p>
          <a:p>
            <a:pPr lvl="1"/>
            <a:r>
              <a:rPr lang="en-CA" altLang="en-US" dirty="0" smtClean="0"/>
              <a:t>Additional </a:t>
            </a:r>
            <a:r>
              <a:rPr lang="en-CA" altLang="en-US" dirty="0"/>
              <a:t>presentations as </a:t>
            </a:r>
            <a:r>
              <a:rPr lang="en-CA" altLang="en-US" dirty="0" smtClean="0"/>
              <a:t>required.</a:t>
            </a:r>
            <a:endParaRPr lang="fr-CA" altLang="en-US" dirty="0"/>
          </a:p>
        </p:txBody>
      </p:sp>
      <p:sp>
        <p:nvSpPr>
          <p:cNvPr id="5" name="Slide Number Placeholder 4"/>
          <p:cNvSpPr>
            <a:spLocks noGrp="1"/>
          </p:cNvSpPr>
          <p:nvPr>
            <p:ph type="sldNum" sz="quarter" idx="10"/>
            <p:custDataLst>
              <p:tags r:id="rId3"/>
            </p:custDataLst>
          </p:nvPr>
        </p:nvSpPr>
        <p:spPr/>
        <p:txBody>
          <a:bodyPr/>
          <a:lstStyle/>
          <a:p>
            <a:fld id="{40D60FBF-CF49-485B-BB16-F855C147A83E}" type="slidenum">
              <a:rPr lang="en-CA" altLang="en-US" noProof="0" smtClean="0"/>
              <a:pPr/>
              <a:t>8</a:t>
            </a:fld>
            <a:endParaRPr lang="en-CA" altLang="en-US" noProof="0" dirty="0"/>
          </a:p>
        </p:txBody>
      </p:sp>
      <p:sp>
        <p:nvSpPr>
          <p:cNvPr id="6" name="Footer Placeholder 5"/>
          <p:cNvSpPr>
            <a:spLocks noGrp="1"/>
          </p:cNvSpPr>
          <p:nvPr>
            <p:ph type="ftr" sz="quarter" idx="11"/>
            <p:custDataLst>
              <p:tags r:id="rId4"/>
            </p:custDataLst>
          </p:nvPr>
        </p:nvSpPr>
        <p:spPr/>
        <p:txBody>
          <a:bodyPr/>
          <a:lstStyle/>
          <a:p>
            <a:r>
              <a:rPr lang="en-CA" dirty="0"/>
              <a:t>monecole-myschool.gc.ca</a:t>
            </a:r>
          </a:p>
        </p:txBody>
      </p:sp>
    </p:spTree>
    <p:extLst>
      <p:ext uri="{BB962C8B-B14F-4D97-AF65-F5344CB8AC3E}">
        <p14:creationId xmlns:p14="http://schemas.microsoft.com/office/powerpoint/2010/main" val="2928776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213360" y="182880"/>
            <a:ext cx="8686800" cy="914400"/>
          </a:xfrm>
        </p:spPr>
        <p:txBody>
          <a:bodyPr>
            <a:normAutofit/>
          </a:bodyPr>
          <a:lstStyle/>
          <a:p>
            <a:r>
              <a:rPr lang="en-CA" dirty="0" smtClean="0"/>
              <a:t>External Communications - Cara</a:t>
            </a:r>
            <a:endParaRPr lang="en-CA" dirty="0"/>
          </a:p>
        </p:txBody>
      </p:sp>
      <p:sp>
        <p:nvSpPr>
          <p:cNvPr id="3" name="Content Placeholder 2"/>
          <p:cNvSpPr>
            <a:spLocks noGrp="1"/>
          </p:cNvSpPr>
          <p:nvPr>
            <p:ph idx="1"/>
            <p:custDataLst>
              <p:tags r:id="rId2"/>
            </p:custDataLst>
          </p:nvPr>
        </p:nvSpPr>
        <p:spPr>
          <a:xfrm>
            <a:off x="209008" y="764704"/>
            <a:ext cx="8686800" cy="5832648"/>
          </a:xfrm>
        </p:spPr>
        <p:txBody>
          <a:bodyPr>
            <a:normAutofit fontScale="92500" lnSpcReduction="10000"/>
          </a:bodyPr>
          <a:lstStyle/>
          <a:p>
            <a:r>
              <a:rPr lang="en-CA" altLang="en-US" dirty="0"/>
              <a:t>Fall 2015: </a:t>
            </a:r>
            <a:endParaRPr lang="en-CA" altLang="en-US" dirty="0" smtClean="0"/>
          </a:p>
          <a:p>
            <a:pPr lvl="1"/>
            <a:r>
              <a:rPr lang="en-CA" altLang="en-US" dirty="0" smtClean="0"/>
              <a:t>Presentations </a:t>
            </a:r>
            <a:r>
              <a:rPr lang="en-CA" altLang="en-US" dirty="0"/>
              <a:t>about the </a:t>
            </a:r>
            <a:r>
              <a:rPr lang="en-CA" altLang="en-US" dirty="0" smtClean="0"/>
              <a:t>products to </a:t>
            </a:r>
            <a:r>
              <a:rPr lang="en-CA" altLang="en-US" dirty="0"/>
              <a:t>EEB, </a:t>
            </a:r>
            <a:r>
              <a:rPr lang="en-CA" altLang="en-US" dirty="0" smtClean="0"/>
              <a:t>National Managers’ Community, OCHRO</a:t>
            </a:r>
            <a:r>
              <a:rPr lang="en-CA" altLang="en-US" dirty="0"/>
              <a:t>, HRC, POCs, RTCs, &amp; various other departments. </a:t>
            </a:r>
            <a:endParaRPr lang="en-CA" altLang="en-US" dirty="0" smtClean="0"/>
          </a:p>
          <a:p>
            <a:pPr lvl="1"/>
            <a:r>
              <a:rPr lang="en-CA" altLang="en-US" dirty="0" smtClean="0"/>
              <a:t>Set </a:t>
            </a:r>
            <a:r>
              <a:rPr lang="en-CA" altLang="en-US" dirty="0"/>
              <a:t>up an interdepartmental consultation group (11 POCs) to review course material during design process. </a:t>
            </a:r>
          </a:p>
          <a:p>
            <a:r>
              <a:rPr lang="en-CA" altLang="en-US" dirty="0" smtClean="0"/>
              <a:t>January </a:t>
            </a:r>
            <a:r>
              <a:rPr lang="en-CA" altLang="en-US" dirty="0"/>
              <a:t>2016: </a:t>
            </a:r>
            <a:endParaRPr lang="en-CA" altLang="en-US" dirty="0" smtClean="0"/>
          </a:p>
          <a:p>
            <a:pPr lvl="1"/>
            <a:r>
              <a:rPr lang="en-CA" altLang="en-US" dirty="0" smtClean="0"/>
              <a:t>Drupal </a:t>
            </a:r>
            <a:r>
              <a:rPr lang="en-CA" altLang="en-US" dirty="0"/>
              <a:t>description available in new eSchool </a:t>
            </a:r>
            <a:r>
              <a:rPr lang="en-CA" altLang="en-US" dirty="0" smtClean="0"/>
              <a:t>release as of this past Monday. </a:t>
            </a:r>
          </a:p>
          <a:p>
            <a:pPr lvl="1"/>
            <a:r>
              <a:rPr lang="en-CA" altLang="en-US" dirty="0" smtClean="0"/>
              <a:t>Finalizing a Comms </a:t>
            </a:r>
            <a:r>
              <a:rPr lang="en-CA" altLang="en-US" dirty="0"/>
              <a:t>package to share with POCs and RTCs (description of program, instructions for RTCs, FAQs). </a:t>
            </a:r>
            <a:endParaRPr lang="en-CA" altLang="en-US" dirty="0" smtClean="0"/>
          </a:p>
          <a:p>
            <a:r>
              <a:rPr lang="en-CA" altLang="en-US" dirty="0"/>
              <a:t>F</a:t>
            </a:r>
            <a:r>
              <a:rPr lang="en-CA" altLang="en-US" dirty="0" smtClean="0"/>
              <a:t>ebruary </a:t>
            </a:r>
            <a:r>
              <a:rPr lang="en-CA" altLang="en-US" dirty="0"/>
              <a:t>2016: </a:t>
            </a:r>
            <a:endParaRPr lang="en-CA" altLang="en-US" dirty="0" smtClean="0"/>
          </a:p>
          <a:p>
            <a:pPr lvl="1"/>
            <a:r>
              <a:rPr lang="en-CA" altLang="en-US" dirty="0" smtClean="0"/>
              <a:t>Will include a Strategic Update in the </a:t>
            </a:r>
            <a:r>
              <a:rPr lang="en-CA" altLang="en-US" dirty="0"/>
              <a:t>HRC bulletin. </a:t>
            </a:r>
            <a:endParaRPr lang="en-CA" altLang="en-US" dirty="0" smtClean="0"/>
          </a:p>
          <a:p>
            <a:pPr lvl="1"/>
            <a:r>
              <a:rPr lang="en-CA" altLang="en-US" dirty="0" smtClean="0"/>
              <a:t>Likely </a:t>
            </a:r>
            <a:r>
              <a:rPr lang="en-CA" altLang="en-US" dirty="0"/>
              <a:t>to be presentation at </a:t>
            </a:r>
            <a:r>
              <a:rPr lang="en-CA" altLang="en-US" dirty="0" smtClean="0"/>
              <a:t>further meetings </a:t>
            </a:r>
            <a:r>
              <a:rPr lang="en-CA" altLang="en-US" dirty="0"/>
              <a:t>for POCs and RTCs. </a:t>
            </a:r>
          </a:p>
          <a:p>
            <a:r>
              <a:rPr lang="en-CA" altLang="en-US" dirty="0" smtClean="0"/>
              <a:t>March </a:t>
            </a:r>
            <a:r>
              <a:rPr lang="en-CA" altLang="en-US" dirty="0"/>
              <a:t>2016: </a:t>
            </a:r>
            <a:endParaRPr lang="en-CA" altLang="en-US" dirty="0" smtClean="0"/>
          </a:p>
          <a:p>
            <a:pPr lvl="1"/>
            <a:r>
              <a:rPr lang="en-CA" altLang="en-US" dirty="0" smtClean="0"/>
              <a:t>Comms </a:t>
            </a:r>
            <a:r>
              <a:rPr lang="en-CA" altLang="en-US" dirty="0"/>
              <a:t>through the MySchoolNews bulletin. </a:t>
            </a:r>
            <a:endParaRPr lang="en-CA" altLang="en-US" dirty="0" smtClean="0"/>
          </a:p>
          <a:p>
            <a:pPr lvl="1"/>
            <a:r>
              <a:rPr lang="en-CA" altLang="en-US" dirty="0" smtClean="0"/>
              <a:t>Additional </a:t>
            </a:r>
            <a:r>
              <a:rPr lang="en-CA" altLang="en-US" dirty="0"/>
              <a:t>presentations as required in March and beyond. </a:t>
            </a:r>
            <a:endParaRPr lang="fr-CA" altLang="en-US" dirty="0"/>
          </a:p>
        </p:txBody>
      </p:sp>
      <p:sp>
        <p:nvSpPr>
          <p:cNvPr id="5" name="Slide Number Placeholder 4"/>
          <p:cNvSpPr>
            <a:spLocks noGrp="1"/>
          </p:cNvSpPr>
          <p:nvPr>
            <p:ph type="sldNum" sz="quarter" idx="10"/>
            <p:custDataLst>
              <p:tags r:id="rId3"/>
            </p:custDataLst>
          </p:nvPr>
        </p:nvSpPr>
        <p:spPr/>
        <p:txBody>
          <a:bodyPr/>
          <a:lstStyle/>
          <a:p>
            <a:fld id="{40D60FBF-CF49-485B-BB16-F855C147A83E}" type="slidenum">
              <a:rPr lang="en-CA" altLang="en-US" noProof="0" smtClean="0"/>
              <a:pPr/>
              <a:t>9</a:t>
            </a:fld>
            <a:endParaRPr lang="en-CA" altLang="en-US" noProof="0" dirty="0"/>
          </a:p>
        </p:txBody>
      </p:sp>
      <p:sp>
        <p:nvSpPr>
          <p:cNvPr id="6" name="Footer Placeholder 5"/>
          <p:cNvSpPr>
            <a:spLocks noGrp="1"/>
          </p:cNvSpPr>
          <p:nvPr>
            <p:ph type="ftr" sz="quarter" idx="11"/>
            <p:custDataLst>
              <p:tags r:id="rId4"/>
            </p:custDataLst>
          </p:nvPr>
        </p:nvSpPr>
        <p:spPr/>
        <p:txBody>
          <a:bodyPr/>
          <a:lstStyle/>
          <a:p>
            <a:r>
              <a:rPr lang="en-CA" dirty="0"/>
              <a:t>monecole-myschool.gc.ca</a:t>
            </a:r>
          </a:p>
        </p:txBody>
      </p:sp>
    </p:spTree>
    <p:extLst>
      <p:ext uri="{BB962C8B-B14F-4D97-AF65-F5344CB8AC3E}">
        <p14:creationId xmlns:p14="http://schemas.microsoft.com/office/powerpoint/2010/main" val="151372337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5"/>
</p:tagLst>
</file>

<file path=ppt/tags/tag10.xml><?xml version="1.0" encoding="utf-8"?>
<p:tagLst xmlns:a="http://schemas.openxmlformats.org/drawingml/2006/main" xmlns:r="http://schemas.openxmlformats.org/officeDocument/2006/relationships" xmlns:p="http://schemas.openxmlformats.org/presentationml/2006/main">
  <p:tag name="NUM" val="6"/>
</p:tagLst>
</file>

<file path=ppt/tags/tag11.xml><?xml version="1.0" encoding="utf-8"?>
<p:tagLst xmlns:a="http://schemas.openxmlformats.org/drawingml/2006/main" xmlns:r="http://schemas.openxmlformats.org/officeDocument/2006/relationships" xmlns:p="http://schemas.openxmlformats.org/presentationml/2006/main">
  <p:tag name="NUM" val="7"/>
</p:tagLst>
</file>

<file path=ppt/tags/tag12.xml><?xml version="1.0" encoding="utf-8"?>
<p:tagLst xmlns:a="http://schemas.openxmlformats.org/drawingml/2006/main" xmlns:r="http://schemas.openxmlformats.org/officeDocument/2006/relationships" xmlns:p="http://schemas.openxmlformats.org/presentationml/2006/main">
  <p:tag name="NUM" val="8"/>
</p:tagLst>
</file>

<file path=ppt/tags/tag13.xml><?xml version="1.0" encoding="utf-8"?>
<p:tagLst xmlns:a="http://schemas.openxmlformats.org/drawingml/2006/main" xmlns:r="http://schemas.openxmlformats.org/officeDocument/2006/relationships" xmlns:p="http://schemas.openxmlformats.org/presentationml/2006/main">
  <p:tag name="NUM" val="5"/>
</p:tagLst>
</file>

<file path=ppt/tags/tag14.xml><?xml version="1.0" encoding="utf-8"?>
<p:tagLst xmlns:a="http://schemas.openxmlformats.org/drawingml/2006/main" xmlns:r="http://schemas.openxmlformats.org/officeDocument/2006/relationships" xmlns:p="http://schemas.openxmlformats.org/presentationml/2006/main">
  <p:tag name="NUM" val="6"/>
</p:tagLst>
</file>

<file path=ppt/tags/tag15.xml><?xml version="1.0" encoding="utf-8"?>
<p:tagLst xmlns:a="http://schemas.openxmlformats.org/drawingml/2006/main" xmlns:r="http://schemas.openxmlformats.org/officeDocument/2006/relationships" xmlns:p="http://schemas.openxmlformats.org/presentationml/2006/main">
  <p:tag name="NUM" val="7"/>
</p:tagLst>
</file>

<file path=ppt/tags/tag16.xml><?xml version="1.0" encoding="utf-8"?>
<p:tagLst xmlns:a="http://schemas.openxmlformats.org/drawingml/2006/main" xmlns:r="http://schemas.openxmlformats.org/officeDocument/2006/relationships" xmlns:p="http://schemas.openxmlformats.org/presentationml/2006/main">
  <p:tag name="NUM" val="8"/>
</p:tagLst>
</file>

<file path=ppt/tags/tag17.xml><?xml version="1.0" encoding="utf-8"?>
<p:tagLst xmlns:a="http://schemas.openxmlformats.org/drawingml/2006/main" xmlns:r="http://schemas.openxmlformats.org/officeDocument/2006/relationships" xmlns:p="http://schemas.openxmlformats.org/presentationml/2006/main">
  <p:tag name="NUM" val="5"/>
</p:tagLst>
</file>

<file path=ppt/tags/tag18.xml><?xml version="1.0" encoding="utf-8"?>
<p:tagLst xmlns:a="http://schemas.openxmlformats.org/drawingml/2006/main" xmlns:r="http://schemas.openxmlformats.org/officeDocument/2006/relationships" xmlns:p="http://schemas.openxmlformats.org/presentationml/2006/main">
  <p:tag name="NUM" val="6"/>
</p:tagLst>
</file>

<file path=ppt/tags/tag19.xml><?xml version="1.0" encoding="utf-8"?>
<p:tagLst xmlns:a="http://schemas.openxmlformats.org/drawingml/2006/main" xmlns:r="http://schemas.openxmlformats.org/officeDocument/2006/relationships" xmlns:p="http://schemas.openxmlformats.org/presentationml/2006/main">
  <p:tag name="NUM" val="7"/>
</p:tagLst>
</file>

<file path=ppt/tags/tag2.xml><?xml version="1.0" encoding="utf-8"?>
<p:tagLst xmlns:a="http://schemas.openxmlformats.org/drawingml/2006/main" xmlns:r="http://schemas.openxmlformats.org/officeDocument/2006/relationships" xmlns:p="http://schemas.openxmlformats.org/presentationml/2006/main">
  <p:tag name="NUM" val="6"/>
</p:tagLst>
</file>

<file path=ppt/tags/tag20.xml><?xml version="1.0" encoding="utf-8"?>
<p:tagLst xmlns:a="http://schemas.openxmlformats.org/drawingml/2006/main" xmlns:r="http://schemas.openxmlformats.org/officeDocument/2006/relationships" xmlns:p="http://schemas.openxmlformats.org/presentationml/2006/main">
  <p:tag name="NUM" val="8"/>
</p:tagLst>
</file>

<file path=ppt/tags/tag21.xml><?xml version="1.0" encoding="utf-8"?>
<p:tagLst xmlns:a="http://schemas.openxmlformats.org/drawingml/2006/main" xmlns:r="http://schemas.openxmlformats.org/officeDocument/2006/relationships" xmlns:p="http://schemas.openxmlformats.org/presentationml/2006/main">
  <p:tag name="NUM" val="5"/>
</p:tagLst>
</file>

<file path=ppt/tags/tag22.xml><?xml version="1.0" encoding="utf-8"?>
<p:tagLst xmlns:a="http://schemas.openxmlformats.org/drawingml/2006/main" xmlns:r="http://schemas.openxmlformats.org/officeDocument/2006/relationships" xmlns:p="http://schemas.openxmlformats.org/presentationml/2006/main">
  <p:tag name="NUM" val="6"/>
</p:tagLst>
</file>

<file path=ppt/tags/tag23.xml><?xml version="1.0" encoding="utf-8"?>
<p:tagLst xmlns:a="http://schemas.openxmlformats.org/drawingml/2006/main" xmlns:r="http://schemas.openxmlformats.org/officeDocument/2006/relationships" xmlns:p="http://schemas.openxmlformats.org/presentationml/2006/main">
  <p:tag name="NUM" val="7"/>
</p:tagLst>
</file>

<file path=ppt/tags/tag24.xml><?xml version="1.0" encoding="utf-8"?>
<p:tagLst xmlns:a="http://schemas.openxmlformats.org/drawingml/2006/main" xmlns:r="http://schemas.openxmlformats.org/officeDocument/2006/relationships" xmlns:p="http://schemas.openxmlformats.org/presentationml/2006/main">
  <p:tag name="NUM" val="8"/>
</p:tagLst>
</file>

<file path=ppt/tags/tag25.xml><?xml version="1.0" encoding="utf-8"?>
<p:tagLst xmlns:a="http://schemas.openxmlformats.org/drawingml/2006/main" xmlns:r="http://schemas.openxmlformats.org/officeDocument/2006/relationships" xmlns:p="http://schemas.openxmlformats.org/presentationml/2006/main">
  <p:tag name="NUM" val="5"/>
</p:tagLst>
</file>

<file path=ppt/tags/tag26.xml><?xml version="1.0" encoding="utf-8"?>
<p:tagLst xmlns:a="http://schemas.openxmlformats.org/drawingml/2006/main" xmlns:r="http://schemas.openxmlformats.org/officeDocument/2006/relationships" xmlns:p="http://schemas.openxmlformats.org/presentationml/2006/main">
  <p:tag name="NUM" val="6"/>
</p:tagLst>
</file>

<file path=ppt/tags/tag27.xml><?xml version="1.0" encoding="utf-8"?>
<p:tagLst xmlns:a="http://schemas.openxmlformats.org/drawingml/2006/main" xmlns:r="http://schemas.openxmlformats.org/officeDocument/2006/relationships" xmlns:p="http://schemas.openxmlformats.org/presentationml/2006/main">
  <p:tag name="NUM" val="7"/>
</p:tagLst>
</file>

<file path=ppt/tags/tag28.xml><?xml version="1.0" encoding="utf-8"?>
<p:tagLst xmlns:a="http://schemas.openxmlformats.org/drawingml/2006/main" xmlns:r="http://schemas.openxmlformats.org/officeDocument/2006/relationships" xmlns:p="http://schemas.openxmlformats.org/presentationml/2006/main">
  <p:tag name="NUM" val="8"/>
</p:tagLst>
</file>

<file path=ppt/tags/tag29.xml><?xml version="1.0" encoding="utf-8"?>
<p:tagLst xmlns:a="http://schemas.openxmlformats.org/drawingml/2006/main" xmlns:r="http://schemas.openxmlformats.org/officeDocument/2006/relationships" xmlns:p="http://schemas.openxmlformats.org/presentationml/2006/main">
  <p:tag name="NUM" val="5"/>
</p:tagLst>
</file>

<file path=ppt/tags/tag3.xml><?xml version="1.0" encoding="utf-8"?>
<p:tagLst xmlns:a="http://schemas.openxmlformats.org/drawingml/2006/main" xmlns:r="http://schemas.openxmlformats.org/officeDocument/2006/relationships" xmlns:p="http://schemas.openxmlformats.org/presentationml/2006/main">
  <p:tag name="NUM" val="7"/>
</p:tagLst>
</file>

<file path=ppt/tags/tag30.xml><?xml version="1.0" encoding="utf-8"?>
<p:tagLst xmlns:a="http://schemas.openxmlformats.org/drawingml/2006/main" xmlns:r="http://schemas.openxmlformats.org/officeDocument/2006/relationships" xmlns:p="http://schemas.openxmlformats.org/presentationml/2006/main">
  <p:tag name="NUM" val="6"/>
</p:tagLst>
</file>

<file path=ppt/tags/tag31.xml><?xml version="1.0" encoding="utf-8"?>
<p:tagLst xmlns:a="http://schemas.openxmlformats.org/drawingml/2006/main" xmlns:r="http://schemas.openxmlformats.org/officeDocument/2006/relationships" xmlns:p="http://schemas.openxmlformats.org/presentationml/2006/main">
  <p:tag name="NUM" val="7"/>
</p:tagLst>
</file>

<file path=ppt/tags/tag32.xml><?xml version="1.0" encoding="utf-8"?>
<p:tagLst xmlns:a="http://schemas.openxmlformats.org/drawingml/2006/main" xmlns:r="http://schemas.openxmlformats.org/officeDocument/2006/relationships" xmlns:p="http://schemas.openxmlformats.org/presentationml/2006/main">
  <p:tag name="NUM" val="8"/>
</p:tagLst>
</file>

<file path=ppt/tags/tag4.xml><?xml version="1.0" encoding="utf-8"?>
<p:tagLst xmlns:a="http://schemas.openxmlformats.org/drawingml/2006/main" xmlns:r="http://schemas.openxmlformats.org/officeDocument/2006/relationships" xmlns:p="http://schemas.openxmlformats.org/presentationml/2006/main">
  <p:tag name="NUM" val="8"/>
</p:tagLst>
</file>

<file path=ppt/tags/tag5.xml><?xml version="1.0" encoding="utf-8"?>
<p:tagLst xmlns:a="http://schemas.openxmlformats.org/drawingml/2006/main" xmlns:r="http://schemas.openxmlformats.org/officeDocument/2006/relationships" xmlns:p="http://schemas.openxmlformats.org/presentationml/2006/main">
  <p:tag name="NUM" val="5"/>
</p:tagLst>
</file>

<file path=ppt/tags/tag6.xml><?xml version="1.0" encoding="utf-8"?>
<p:tagLst xmlns:a="http://schemas.openxmlformats.org/drawingml/2006/main" xmlns:r="http://schemas.openxmlformats.org/officeDocument/2006/relationships" xmlns:p="http://schemas.openxmlformats.org/presentationml/2006/main">
  <p:tag name="NUM" val="6"/>
</p:tagLst>
</file>

<file path=ppt/tags/tag7.xml><?xml version="1.0" encoding="utf-8"?>
<p:tagLst xmlns:a="http://schemas.openxmlformats.org/drawingml/2006/main" xmlns:r="http://schemas.openxmlformats.org/officeDocument/2006/relationships" xmlns:p="http://schemas.openxmlformats.org/presentationml/2006/main">
  <p:tag name="NUM" val="7"/>
</p:tagLst>
</file>

<file path=ppt/tags/tag8.xml><?xml version="1.0" encoding="utf-8"?>
<p:tagLst xmlns:a="http://schemas.openxmlformats.org/drawingml/2006/main" xmlns:r="http://schemas.openxmlformats.org/officeDocument/2006/relationships" xmlns:p="http://schemas.openxmlformats.org/presentationml/2006/main">
  <p:tag name="NUM" val="8"/>
</p:tagLst>
</file>

<file path=ppt/tags/tag9.xml><?xml version="1.0" encoding="utf-8"?>
<p:tagLst xmlns:a="http://schemas.openxmlformats.org/drawingml/2006/main" xmlns:r="http://schemas.openxmlformats.org/officeDocument/2006/relationships" xmlns:p="http://schemas.openxmlformats.org/presentationml/2006/main">
  <p:tag name="NUM" val="5"/>
</p:tagLst>
</file>

<file path=ppt/theme/theme1.xml><?xml version="1.0" encoding="utf-8"?>
<a:theme xmlns:a="http://schemas.openxmlformats.org/drawingml/2006/main" name="nMDP slides template">
  <a:themeElements>
    <a:clrScheme name="NMDP">
      <a:dk1>
        <a:srgbClr val="000000"/>
      </a:dk1>
      <a:lt1>
        <a:srgbClr val="FFFFFF"/>
      </a:lt1>
      <a:dk2>
        <a:srgbClr val="000000"/>
      </a:dk2>
      <a:lt2>
        <a:srgbClr val="808080"/>
      </a:lt2>
      <a:accent1>
        <a:srgbClr val="005261"/>
      </a:accent1>
      <a:accent2>
        <a:srgbClr val="AAB537"/>
      </a:accent2>
      <a:accent3>
        <a:srgbClr val="E37D25"/>
      </a:accent3>
      <a:accent4>
        <a:srgbClr val="4D514A"/>
      </a:accent4>
      <a:accent5>
        <a:srgbClr val="A6AFA5"/>
      </a:accent5>
      <a:accent6>
        <a:srgbClr val="0000FF"/>
      </a:accent6>
      <a:hlink>
        <a:srgbClr val="0000FF"/>
      </a:hlink>
      <a:folHlink>
        <a:srgbClr val="800080"/>
      </a:folHlink>
    </a:clrScheme>
    <a:fontScheme name="NMDP">
      <a:majorFont>
        <a:latin typeface="Verdan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nMDP slides template</Template>
  <TotalTime>4034</TotalTime>
  <Words>1105</Words>
  <Application>Microsoft Office PowerPoint</Application>
  <PresentationFormat>On-screen Show (4:3)</PresentationFormat>
  <Paragraphs>143</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nMDP slides template</vt:lpstr>
      <vt:lpstr>PowerPoint Presentation</vt:lpstr>
      <vt:lpstr>Introduction &amp; Background  </vt:lpstr>
      <vt:lpstr>Survol des 2 produits  </vt:lpstr>
      <vt:lpstr>Clientèle principalement visée  </vt:lpstr>
      <vt:lpstr>Projets pilotes  </vt:lpstr>
      <vt:lpstr>Requirements  </vt:lpstr>
      <vt:lpstr>Exigences (cont.)  </vt:lpstr>
      <vt:lpstr>Internal Communications  </vt:lpstr>
      <vt:lpstr>External Communications - Cara</vt:lpstr>
      <vt:lpstr>Current Status  </vt:lpstr>
    </vt:vector>
  </TitlesOfParts>
  <Company>Government of Canada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Manager Development Program</dc:title>
  <dc:creator>Marie-Claude Villeneuve</dc:creator>
  <cp:lastModifiedBy>Isa David</cp:lastModifiedBy>
  <cp:revision>286</cp:revision>
  <cp:lastPrinted>2016-01-13T21:09:09Z</cp:lastPrinted>
  <dcterms:created xsi:type="dcterms:W3CDTF">2015-01-05T16:41:58Z</dcterms:created>
  <dcterms:modified xsi:type="dcterms:W3CDTF">2016-02-25T15:24:47Z</dcterms:modified>
</cp:coreProperties>
</file>