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1" r:id="rId3"/>
    <p:sldId id="262" r:id="rId4"/>
    <p:sldId id="263" r:id="rId5"/>
    <p:sldId id="264" r:id="rId6"/>
    <p:sldId id="265" r:id="rId7"/>
    <p:sldId id="266" r:id="rId8"/>
    <p:sldId id="267" r:id="rId9"/>
    <p:sldId id="268" r:id="rId10"/>
    <p:sldId id="269" r:id="rId11"/>
    <p:sldId id="270" r:id="rId12"/>
  </p:sldIdLst>
  <p:sldSz cx="9144000" cy="6858000" type="screen4x3"/>
  <p:notesSz cx="7010400" cy="92964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dine Lacelle" initials="N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14" autoAdjust="0"/>
    <p:restoredTop sz="76584" autoAdjust="0"/>
  </p:normalViewPr>
  <p:slideViewPr>
    <p:cSldViewPr>
      <p:cViewPr varScale="1">
        <p:scale>
          <a:sx n="109" d="100"/>
          <a:sy n="109" d="100"/>
        </p:scale>
        <p:origin x="-1212"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FCCF0AE-FCB1-430A-A2D5-099D69143706}" type="datetimeFigureOut">
              <a:rPr lang="en-US" smtClean="0"/>
              <a:t>11/25/2014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0A7F0F2-30A9-4173-BD52-74EBEAC12242}" type="slidenum">
              <a:rPr lang="en-US" smtClean="0"/>
              <a:t>‹#›</a:t>
            </a:fld>
            <a:endParaRPr lang="en-US"/>
          </a:p>
        </p:txBody>
      </p:sp>
    </p:spTree>
    <p:extLst>
      <p:ext uri="{BB962C8B-B14F-4D97-AF65-F5344CB8AC3E}">
        <p14:creationId xmlns:p14="http://schemas.microsoft.com/office/powerpoint/2010/main" val="217648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sz="1400" b="1" dirty="0">
                <a:latin typeface="Trebuchet MS" panose="020B0603020202020204" pitchFamily="34" charset="0"/>
              </a:rPr>
              <a:t>Welcome to Storyboarding for self-pace online learning</a:t>
            </a:r>
          </a:p>
          <a:p>
            <a:endParaRPr lang="en-CA" dirty="0"/>
          </a:p>
        </p:txBody>
      </p:sp>
      <p:sp>
        <p:nvSpPr>
          <p:cNvPr id="4" name="Slide Number Placeholder 3"/>
          <p:cNvSpPr>
            <a:spLocks noGrp="1"/>
          </p:cNvSpPr>
          <p:nvPr>
            <p:ph type="sldNum" sz="quarter" idx="10"/>
          </p:nvPr>
        </p:nvSpPr>
        <p:spPr/>
        <p:txBody>
          <a:bodyPr/>
          <a:lstStyle/>
          <a:p>
            <a:fld id="{00A7F0F2-30A9-4173-BD52-74EBEAC12242}" type="slidenum">
              <a:rPr lang="en-US" smtClean="0"/>
              <a:t>1</a:t>
            </a:fld>
            <a:endParaRPr lang="en-US"/>
          </a:p>
        </p:txBody>
      </p:sp>
    </p:spTree>
    <p:extLst>
      <p:ext uri="{BB962C8B-B14F-4D97-AF65-F5344CB8AC3E}">
        <p14:creationId xmlns:p14="http://schemas.microsoft.com/office/powerpoint/2010/main" val="755157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400" b="1" dirty="0"/>
              <a:t>Open the word document – “Storyboard ID Demo_v2.docx”  for demo of using LTS storyboard template</a:t>
            </a:r>
          </a:p>
        </p:txBody>
      </p:sp>
      <p:sp>
        <p:nvSpPr>
          <p:cNvPr id="4" name="Slide Number Placeholder 3"/>
          <p:cNvSpPr>
            <a:spLocks noGrp="1"/>
          </p:cNvSpPr>
          <p:nvPr>
            <p:ph type="sldNum" sz="quarter" idx="10"/>
          </p:nvPr>
        </p:nvSpPr>
        <p:spPr/>
        <p:txBody>
          <a:bodyPr/>
          <a:lstStyle/>
          <a:p>
            <a:fld id="{00A7F0F2-30A9-4173-BD52-74EBEAC12242}" type="slidenum">
              <a:rPr lang="en-US" smtClean="0"/>
              <a:t>10</a:t>
            </a:fld>
            <a:endParaRPr lang="en-US"/>
          </a:p>
        </p:txBody>
      </p:sp>
    </p:spTree>
    <p:extLst>
      <p:ext uri="{BB962C8B-B14F-4D97-AF65-F5344CB8AC3E}">
        <p14:creationId xmlns:p14="http://schemas.microsoft.com/office/powerpoint/2010/main" val="2091937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400" b="1" dirty="0"/>
              <a:t>Any Questions???</a:t>
            </a:r>
          </a:p>
        </p:txBody>
      </p:sp>
      <p:sp>
        <p:nvSpPr>
          <p:cNvPr id="4" name="Slide Number Placeholder 3"/>
          <p:cNvSpPr>
            <a:spLocks noGrp="1"/>
          </p:cNvSpPr>
          <p:nvPr>
            <p:ph type="sldNum" sz="quarter" idx="10"/>
          </p:nvPr>
        </p:nvSpPr>
        <p:spPr/>
        <p:txBody>
          <a:bodyPr/>
          <a:lstStyle/>
          <a:p>
            <a:fld id="{00A7F0F2-30A9-4173-BD52-74EBEAC12242}" type="slidenum">
              <a:rPr lang="en-US" smtClean="0"/>
              <a:t>11</a:t>
            </a:fld>
            <a:endParaRPr lang="en-US"/>
          </a:p>
        </p:txBody>
      </p:sp>
    </p:spTree>
    <p:extLst>
      <p:ext uri="{BB962C8B-B14F-4D97-AF65-F5344CB8AC3E}">
        <p14:creationId xmlns:p14="http://schemas.microsoft.com/office/powerpoint/2010/main" val="3452847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sz="1400" b="1" dirty="0"/>
              <a:t>Overview of </a:t>
            </a:r>
            <a:r>
              <a:rPr lang="en-CA" sz="1400" b="1" dirty="0"/>
              <a:t>the topics we will be discussing today</a:t>
            </a:r>
            <a:endParaRPr lang="en-US" sz="1400" b="1" dirty="0"/>
          </a:p>
          <a:p>
            <a:endParaRPr lang="en-CA" dirty="0"/>
          </a:p>
        </p:txBody>
      </p:sp>
      <p:sp>
        <p:nvSpPr>
          <p:cNvPr id="4" name="Slide Number Placeholder 3"/>
          <p:cNvSpPr>
            <a:spLocks noGrp="1"/>
          </p:cNvSpPr>
          <p:nvPr>
            <p:ph type="sldNum" sz="quarter" idx="10"/>
          </p:nvPr>
        </p:nvSpPr>
        <p:spPr/>
        <p:txBody>
          <a:bodyPr/>
          <a:lstStyle/>
          <a:p>
            <a:fld id="{00A7F0F2-30A9-4173-BD52-74EBEAC12242}" type="slidenum">
              <a:rPr lang="en-US" smtClean="0"/>
              <a:t>2</a:t>
            </a:fld>
            <a:endParaRPr lang="en-US"/>
          </a:p>
        </p:txBody>
      </p:sp>
    </p:spTree>
    <p:extLst>
      <p:ext uri="{BB962C8B-B14F-4D97-AF65-F5344CB8AC3E}">
        <p14:creationId xmlns:p14="http://schemas.microsoft.com/office/powerpoint/2010/main" val="2442773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600" b="1" dirty="0">
                <a:latin typeface="Trebuchet MS" panose="020B0603020202020204" pitchFamily="34" charset="0"/>
              </a:rPr>
              <a:t>An e-learning storyboard is a simple visual layout document that indicates all the necessary elements of a course, such as on-screen text, multimedia elements (graphics, audio, video), and any interactive features for every screen of the course.  It also helps programmers understand the structure and the sequencing of your course. </a:t>
            </a:r>
          </a:p>
        </p:txBody>
      </p:sp>
      <p:sp>
        <p:nvSpPr>
          <p:cNvPr id="4" name="Slide Number Placeholder 3"/>
          <p:cNvSpPr>
            <a:spLocks noGrp="1"/>
          </p:cNvSpPr>
          <p:nvPr>
            <p:ph type="sldNum" sz="quarter" idx="10"/>
          </p:nvPr>
        </p:nvSpPr>
        <p:spPr/>
        <p:txBody>
          <a:bodyPr/>
          <a:lstStyle/>
          <a:p>
            <a:fld id="{00A7F0F2-30A9-4173-BD52-74EBEAC12242}" type="slidenum">
              <a:rPr lang="en-US" smtClean="0"/>
              <a:t>3</a:t>
            </a:fld>
            <a:endParaRPr lang="en-US"/>
          </a:p>
        </p:txBody>
      </p:sp>
    </p:spTree>
    <p:extLst>
      <p:ext uri="{BB962C8B-B14F-4D97-AF65-F5344CB8AC3E}">
        <p14:creationId xmlns:p14="http://schemas.microsoft.com/office/powerpoint/2010/main" val="2503498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400" b="1" dirty="0"/>
              <a:t>A storyboard allows designers, programmers, SME’s, clients and any other stakeholders the opportunity to see the content, media elements and interactive features prior to the HTML programming. Basically it illustrates what you’re thinking with your design, flow and structure of the course, and ensures everyone is on the same page.</a:t>
            </a:r>
          </a:p>
          <a:p>
            <a:endParaRPr lang="en-CA" sz="1400" b="1" dirty="0"/>
          </a:p>
          <a:p>
            <a:r>
              <a:rPr lang="en-CA" sz="1400" b="1" dirty="0"/>
              <a:t>Storyboarding is important because the development of a product can be extremely time consuming, and any mistakes made during the development phase can be extremely costly. </a:t>
            </a:r>
          </a:p>
          <a:p>
            <a:endParaRPr lang="en-CA" sz="1400" b="1" dirty="0"/>
          </a:p>
          <a:p>
            <a:r>
              <a:rPr lang="en-CA" sz="1400" b="1" dirty="0"/>
              <a:t>For example, re-shooting a video, re-producing voice-over or motion graphics, re-editing images or reprogramming interactivity could easily cost a great deal of time and money. </a:t>
            </a:r>
          </a:p>
          <a:p>
            <a:endParaRPr lang="en-CA" sz="1400" b="1" dirty="0"/>
          </a:p>
          <a:p>
            <a:r>
              <a:rPr lang="en-CA" sz="1400" b="1" dirty="0"/>
              <a:t>By getting approvals before anything gets developed, you can reduce the amount of rework needed later on in the process.</a:t>
            </a:r>
          </a:p>
          <a:p>
            <a:endParaRPr lang="en-CA" sz="1400" b="1" dirty="0"/>
          </a:p>
          <a:p>
            <a:pPr defTabSz="931774">
              <a:defRPr/>
            </a:pPr>
            <a:r>
              <a:rPr lang="en-CA" sz="1400" b="1" dirty="0"/>
              <a:t>Finally a storyboard is used during the FQA and IQA process to ensure the course was programmed and functioning the way the client requested.</a:t>
            </a:r>
          </a:p>
          <a:p>
            <a:endParaRPr lang="en-CA" dirty="0"/>
          </a:p>
        </p:txBody>
      </p:sp>
      <p:sp>
        <p:nvSpPr>
          <p:cNvPr id="4" name="Slide Number Placeholder 3"/>
          <p:cNvSpPr>
            <a:spLocks noGrp="1"/>
          </p:cNvSpPr>
          <p:nvPr>
            <p:ph type="sldNum" sz="quarter" idx="10"/>
          </p:nvPr>
        </p:nvSpPr>
        <p:spPr/>
        <p:txBody>
          <a:bodyPr/>
          <a:lstStyle/>
          <a:p>
            <a:fld id="{00A7F0F2-30A9-4173-BD52-74EBEAC12242}" type="slidenum">
              <a:rPr lang="en-US" smtClean="0"/>
              <a:t>4</a:t>
            </a:fld>
            <a:endParaRPr lang="en-US"/>
          </a:p>
        </p:txBody>
      </p:sp>
    </p:spTree>
    <p:extLst>
      <p:ext uri="{BB962C8B-B14F-4D97-AF65-F5344CB8AC3E}">
        <p14:creationId xmlns:p14="http://schemas.microsoft.com/office/powerpoint/2010/main" val="4073935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400" b="1" dirty="0"/>
              <a:t>Program Areas:</a:t>
            </a:r>
          </a:p>
          <a:p>
            <a:pPr marL="291179" indent="-291179">
              <a:buFont typeface="Arial" panose="020B0604020202020204" pitchFamily="34" charset="0"/>
              <a:buChar char="•"/>
            </a:pPr>
            <a:r>
              <a:rPr lang="en-CA" sz="1400" b="1" dirty="0"/>
              <a:t>It is the responsibility of all Instructional Designers to create their own storyboards.  </a:t>
            </a:r>
          </a:p>
          <a:p>
            <a:pPr marL="291179" indent="-291179">
              <a:buFont typeface="Arial" panose="020B0604020202020204" pitchFamily="34" charset="0"/>
              <a:buChar char="•"/>
            </a:pPr>
            <a:r>
              <a:rPr lang="en-CA" sz="1400" b="1" dirty="0">
                <a:latin typeface="Trebuchet MS" panose="020B0603020202020204" pitchFamily="34" charset="0"/>
              </a:rPr>
              <a:t>You will also be responsible for obtaining final signoff on all storyboards before programming begins;</a:t>
            </a:r>
            <a:r>
              <a:rPr lang="en-CA" sz="1400" b="1" dirty="0"/>
              <a:t> </a:t>
            </a:r>
          </a:p>
          <a:p>
            <a:endParaRPr lang="en-CA" sz="1400" b="1" dirty="0"/>
          </a:p>
          <a:p>
            <a:r>
              <a:rPr lang="en-CA" sz="1400" b="1" dirty="0"/>
              <a:t>Learning Technologies and Services (LTS) offers several services to help you with this process:</a:t>
            </a:r>
          </a:p>
          <a:p>
            <a:pPr marL="291179" indent="-291179">
              <a:buFont typeface="Arial" panose="020B0604020202020204" pitchFamily="34" charset="0"/>
              <a:buChar char="•"/>
            </a:pPr>
            <a:r>
              <a:rPr lang="en-CA" sz="1400" b="1" dirty="0">
                <a:latin typeface="Trebuchet MS" panose="020B0603020202020204" pitchFamily="34" charset="0"/>
              </a:rPr>
              <a:t>Consultation on concepts of storyboarding;</a:t>
            </a:r>
          </a:p>
          <a:p>
            <a:pPr marL="291179" indent="-291179">
              <a:buFont typeface="Arial" panose="020B0604020202020204" pitchFamily="34" charset="0"/>
              <a:buChar char="•"/>
            </a:pPr>
            <a:r>
              <a:rPr lang="en-CA" sz="1400" b="1" dirty="0">
                <a:latin typeface="Trebuchet MS" panose="020B0603020202020204" pitchFamily="34" charset="0"/>
              </a:rPr>
              <a:t>Consultation on WCAG compliance in storyboards;</a:t>
            </a:r>
          </a:p>
          <a:p>
            <a:pPr marL="291179" indent="-291179">
              <a:buFont typeface="Arial" panose="020B0604020202020204" pitchFamily="34" charset="0"/>
              <a:buChar char="•"/>
            </a:pPr>
            <a:r>
              <a:rPr lang="en-CA" sz="1400" b="1" dirty="0">
                <a:latin typeface="Trebuchet MS" panose="020B0603020202020204" pitchFamily="34" charset="0"/>
              </a:rPr>
              <a:t>Review of design and scripting of storyboards;</a:t>
            </a:r>
          </a:p>
          <a:p>
            <a:pPr marL="291179" indent="-291179">
              <a:buFont typeface="Arial" panose="020B0604020202020204" pitchFamily="34" charset="0"/>
              <a:buChar char="•"/>
            </a:pPr>
            <a:r>
              <a:rPr lang="en-CA" sz="1400" b="1" dirty="0">
                <a:latin typeface="Trebuchet MS" panose="020B0603020202020204" pitchFamily="34" charset="0"/>
              </a:rPr>
              <a:t>Procuring external resources for instructional design and storyboarding (under review).</a:t>
            </a:r>
          </a:p>
        </p:txBody>
      </p:sp>
      <p:sp>
        <p:nvSpPr>
          <p:cNvPr id="4" name="Slide Number Placeholder 3"/>
          <p:cNvSpPr>
            <a:spLocks noGrp="1"/>
          </p:cNvSpPr>
          <p:nvPr>
            <p:ph type="sldNum" sz="quarter" idx="10"/>
          </p:nvPr>
        </p:nvSpPr>
        <p:spPr/>
        <p:txBody>
          <a:bodyPr/>
          <a:lstStyle/>
          <a:p>
            <a:fld id="{00A7F0F2-30A9-4173-BD52-74EBEAC12242}" type="slidenum">
              <a:rPr lang="en-US" smtClean="0"/>
              <a:t>5</a:t>
            </a:fld>
            <a:endParaRPr lang="en-US"/>
          </a:p>
        </p:txBody>
      </p:sp>
    </p:spTree>
    <p:extLst>
      <p:ext uri="{BB962C8B-B14F-4D97-AF65-F5344CB8AC3E}">
        <p14:creationId xmlns:p14="http://schemas.microsoft.com/office/powerpoint/2010/main" val="890230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CA" sz="1400" b="1" dirty="0"/>
              <a:t>Once you have an approved Learning Design Plan as well as a detailed course outline/map plus some quality content, you can begin Storyboarding.</a:t>
            </a:r>
          </a:p>
          <a:p>
            <a:pPr lvl="0"/>
            <a:endParaRPr lang="en-CA" sz="1400" b="1" dirty="0"/>
          </a:p>
          <a:p>
            <a:r>
              <a:rPr lang="en-CA" sz="1400" b="1" dirty="0"/>
              <a:t>If you storyboard too early, you may create a course that doesn't respond to the needs.</a:t>
            </a:r>
          </a:p>
          <a:p>
            <a:endParaRPr lang="en-CA" sz="1400" b="1" dirty="0"/>
          </a:p>
          <a:p>
            <a:r>
              <a:rPr lang="en-CA" sz="1400" b="1" dirty="0"/>
              <a:t>If you storyboard too late or not at all, you might not have enough time for proper reviews and validation before programming needs to start.</a:t>
            </a:r>
          </a:p>
          <a:p>
            <a:endParaRPr lang="en-CA" sz="1400" b="1" dirty="0"/>
          </a:p>
          <a:p>
            <a:pPr lvl="0"/>
            <a:r>
              <a:rPr lang="en-CA" sz="1400" b="1" dirty="0"/>
              <a:t>You may ask - How long does it take to storyboard?</a:t>
            </a:r>
          </a:p>
          <a:p>
            <a:pPr lvl="0"/>
            <a:endParaRPr lang="en-CA" sz="1400" b="1" dirty="0"/>
          </a:p>
          <a:p>
            <a:pPr lvl="0"/>
            <a:r>
              <a:rPr lang="en-CA" sz="1400" b="1" dirty="0"/>
              <a:t>This all depends on the complexity of the project, the amount of SME’s or stakeholders reviewing the content,  any conflicting priorities as well as your experience level in creating storyboards.</a:t>
            </a:r>
          </a:p>
          <a:p>
            <a:pPr lvl="0"/>
            <a:endParaRPr lang="en-CA" sz="1400" b="1" dirty="0"/>
          </a:p>
          <a:p>
            <a:pPr lvl="0"/>
            <a:r>
              <a:rPr lang="en-CA" sz="1400" b="1" dirty="0"/>
              <a:t>One thing that should be considered during the storyboard review process is keeping it to approximately 2 review cycles.</a:t>
            </a:r>
          </a:p>
          <a:p>
            <a:endParaRPr lang="en-CA" dirty="0"/>
          </a:p>
        </p:txBody>
      </p:sp>
      <p:sp>
        <p:nvSpPr>
          <p:cNvPr id="4" name="Slide Number Placeholder 3"/>
          <p:cNvSpPr>
            <a:spLocks noGrp="1"/>
          </p:cNvSpPr>
          <p:nvPr>
            <p:ph type="sldNum" sz="quarter" idx="10"/>
          </p:nvPr>
        </p:nvSpPr>
        <p:spPr/>
        <p:txBody>
          <a:bodyPr/>
          <a:lstStyle/>
          <a:p>
            <a:fld id="{00A7F0F2-30A9-4173-BD52-74EBEAC12242}" type="slidenum">
              <a:rPr lang="en-US" smtClean="0"/>
              <a:t>6</a:t>
            </a:fld>
            <a:endParaRPr lang="en-US"/>
          </a:p>
        </p:txBody>
      </p:sp>
    </p:spTree>
    <p:extLst>
      <p:ext uri="{BB962C8B-B14F-4D97-AF65-F5344CB8AC3E}">
        <p14:creationId xmlns:p14="http://schemas.microsoft.com/office/powerpoint/2010/main" val="4060823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400" b="1" dirty="0"/>
              <a:t>Items to include:</a:t>
            </a:r>
          </a:p>
          <a:p>
            <a:pPr marL="291179" indent="-291179">
              <a:buFont typeface="Arial" panose="020B0604020202020204" pitchFamily="34" charset="0"/>
              <a:buChar char="•"/>
            </a:pPr>
            <a:r>
              <a:rPr lang="en-CA" sz="1400" b="1" dirty="0"/>
              <a:t>Course title and Module number and lesson title;</a:t>
            </a:r>
          </a:p>
          <a:p>
            <a:pPr marL="291179" indent="-291179">
              <a:buFont typeface="Arial" panose="020B0604020202020204" pitchFamily="34" charset="0"/>
              <a:buChar char="•"/>
            </a:pPr>
            <a:r>
              <a:rPr lang="en-CA" sz="1400" b="1" dirty="0"/>
              <a:t>On-screen title;</a:t>
            </a:r>
          </a:p>
          <a:p>
            <a:pPr marL="291179" indent="-291179">
              <a:buFont typeface="Arial" panose="020B0604020202020204" pitchFamily="34" charset="0"/>
              <a:buChar char="•"/>
            </a:pPr>
            <a:r>
              <a:rPr lang="en-CA" sz="1400" b="1" dirty="0"/>
              <a:t>Page numbering – screen numbering;</a:t>
            </a:r>
          </a:p>
          <a:p>
            <a:pPr marL="291179" indent="-291179">
              <a:buFont typeface="Arial" panose="020B0604020202020204" pitchFamily="34" charset="0"/>
              <a:buChar char="•"/>
            </a:pPr>
            <a:r>
              <a:rPr lang="en-CA" sz="1400" b="1" dirty="0"/>
              <a:t>Screen type;</a:t>
            </a:r>
          </a:p>
          <a:p>
            <a:pPr marL="291179" indent="-291179">
              <a:buFont typeface="Arial" panose="020B0604020202020204" pitchFamily="34" charset="0"/>
              <a:buChar char="•"/>
            </a:pPr>
            <a:r>
              <a:rPr lang="en-CA" sz="1400" b="1" dirty="0"/>
              <a:t>Activity type (only when there is an activity);</a:t>
            </a:r>
          </a:p>
          <a:p>
            <a:pPr marL="291179" indent="-291179">
              <a:buFont typeface="Arial" panose="020B0604020202020204" pitchFamily="34" charset="0"/>
              <a:buChar char="•"/>
            </a:pPr>
            <a:r>
              <a:rPr lang="en-CA" sz="1400" b="1" dirty="0"/>
              <a:t>Proposed on-screen images;</a:t>
            </a:r>
          </a:p>
          <a:p>
            <a:pPr marL="291179" indent="-291179">
              <a:buFont typeface="Arial" panose="020B0604020202020204" pitchFamily="34" charset="0"/>
              <a:buChar char="•"/>
            </a:pPr>
            <a:r>
              <a:rPr lang="en-CA" sz="1400" b="1" dirty="0"/>
              <a:t>Alt text for image;</a:t>
            </a:r>
          </a:p>
          <a:p>
            <a:pPr marL="291179" indent="-291179">
              <a:buFont typeface="Arial" panose="020B0604020202020204" pitchFamily="34" charset="0"/>
              <a:buChar char="•"/>
            </a:pPr>
            <a:r>
              <a:rPr lang="en-CA" sz="1400" b="1" dirty="0"/>
              <a:t>On screen text;</a:t>
            </a:r>
          </a:p>
          <a:p>
            <a:pPr marL="291179" indent="-291179">
              <a:buFont typeface="Arial" panose="020B0604020202020204" pitchFamily="34" charset="0"/>
              <a:buChar char="•"/>
            </a:pPr>
            <a:r>
              <a:rPr lang="en-CA" sz="1400" b="1" dirty="0"/>
              <a:t>Audio information, such as the voice-over narration, video scripts or sound effects;</a:t>
            </a:r>
          </a:p>
          <a:p>
            <a:pPr marL="291179" indent="-291179">
              <a:buFont typeface="Arial" panose="020B0604020202020204" pitchFamily="34" charset="0"/>
              <a:buChar char="•"/>
            </a:pPr>
            <a:r>
              <a:rPr lang="en-CA" sz="1400" b="1" dirty="0"/>
              <a:t>Include navigation/branching and interactivity instructions to programmers; </a:t>
            </a:r>
          </a:p>
          <a:p>
            <a:pPr marL="291179" indent="-291179">
              <a:buFont typeface="Arial" panose="020B0604020202020204" pitchFamily="34" charset="0"/>
              <a:buChar char="•"/>
            </a:pPr>
            <a:r>
              <a:rPr lang="en-CA" sz="1400" b="1" dirty="0"/>
              <a:t>Feedback for all exercises, quizzes and interactions;</a:t>
            </a:r>
          </a:p>
          <a:p>
            <a:endParaRPr lang="en-CA" sz="1400" b="1" dirty="0"/>
          </a:p>
          <a:p>
            <a:r>
              <a:rPr lang="en-CA" sz="1400" b="1" dirty="0"/>
              <a:t>LTS has a storyboard readiness checklist available for you.</a:t>
            </a:r>
          </a:p>
          <a:p>
            <a:endParaRPr lang="en-CA" sz="1400" b="1" dirty="0"/>
          </a:p>
          <a:p>
            <a:r>
              <a:rPr lang="en-CA" sz="1400" b="1" dirty="0"/>
              <a:t>The on-screen graphics and text. Basically, what the learner is going to see on-screen. Audio information, such as the voice-over narration, or sound effects. </a:t>
            </a:r>
          </a:p>
          <a:p>
            <a:r>
              <a:rPr lang="en-CA" sz="1400" b="1" dirty="0"/>
              <a:t>Navigation indications that show how the slide advances, and where the learner is going after this slide.</a:t>
            </a:r>
          </a:p>
          <a:p>
            <a:endParaRPr lang="en-CA" sz="1400" b="1" dirty="0"/>
          </a:p>
          <a:p>
            <a:r>
              <a:rPr lang="en-CA" sz="1400" b="1" dirty="0"/>
              <a:t>M2 - </a:t>
            </a:r>
            <a:r>
              <a:rPr lang="en-CA" sz="1400" b="1" dirty="0" err="1"/>
              <a:t>Scr</a:t>
            </a:r>
            <a:r>
              <a:rPr lang="en-CA" sz="1400" b="1" dirty="0"/>
              <a:t> 1 of 12 etc..</a:t>
            </a:r>
          </a:p>
          <a:p>
            <a:endParaRPr lang="en-CA" sz="1400" b="1" dirty="0"/>
          </a:p>
          <a:p>
            <a:r>
              <a:rPr lang="en-CA" sz="1400" b="1" dirty="0"/>
              <a:t>Title Area: This area usually contains the name of a unit, topic or module.</a:t>
            </a:r>
          </a:p>
          <a:p>
            <a:r>
              <a:rPr lang="en-CA" sz="1400" b="1" dirty="0"/>
              <a:t>Screen Number Area: Every screen has a unique identifier. For example m1l2s1 stands for module1 lesson2 screen1.</a:t>
            </a:r>
          </a:p>
          <a:p>
            <a:r>
              <a:rPr lang="en-CA" sz="1400" b="1" dirty="0"/>
              <a:t>Visual Area: Visuals, graphics, video clips etc. are shown in this area. Text can also be included here.</a:t>
            </a:r>
          </a:p>
          <a:p>
            <a:r>
              <a:rPr lang="en-CA" sz="1400" b="1" dirty="0"/>
              <a:t>Audio Area: Scripts, name of a music file, sound effects, etc. are included in this area.</a:t>
            </a:r>
          </a:p>
          <a:p>
            <a:r>
              <a:rPr lang="en-CA" sz="1400" b="1" dirty="0"/>
              <a:t>Interaction Area: This area describes the interactions on each screen. A wide variety of activities can be provided.</a:t>
            </a:r>
          </a:p>
          <a:p>
            <a:endParaRPr lang="en-CA" sz="1400" b="1" dirty="0"/>
          </a:p>
        </p:txBody>
      </p:sp>
      <p:sp>
        <p:nvSpPr>
          <p:cNvPr id="4" name="Slide Number Placeholder 3"/>
          <p:cNvSpPr>
            <a:spLocks noGrp="1"/>
          </p:cNvSpPr>
          <p:nvPr>
            <p:ph type="sldNum" sz="quarter" idx="10"/>
          </p:nvPr>
        </p:nvSpPr>
        <p:spPr/>
        <p:txBody>
          <a:bodyPr/>
          <a:lstStyle/>
          <a:p>
            <a:fld id="{00A7F0F2-30A9-4173-BD52-74EBEAC12242}" type="slidenum">
              <a:rPr lang="en-US" smtClean="0"/>
              <a:t>7</a:t>
            </a:fld>
            <a:endParaRPr lang="en-US"/>
          </a:p>
        </p:txBody>
      </p:sp>
    </p:spTree>
    <p:extLst>
      <p:ext uri="{BB962C8B-B14F-4D97-AF65-F5344CB8AC3E}">
        <p14:creationId xmlns:p14="http://schemas.microsoft.com/office/powerpoint/2010/main" val="3466303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400" b="1" dirty="0"/>
              <a:t>It is very beneficial for the HTML programmers to attend project kickoff meetings, and other important meetings between the designer and the client so they can understand the overall scope of the project. </a:t>
            </a:r>
          </a:p>
          <a:p>
            <a:endParaRPr lang="en-CA" sz="1400" b="1" dirty="0"/>
          </a:p>
          <a:p>
            <a:pPr lvl="0"/>
            <a:r>
              <a:rPr lang="en-CA" sz="1400" b="1" dirty="0"/>
              <a:t>Programmers need to review storyboards prior to development for the following reasons:</a:t>
            </a:r>
          </a:p>
          <a:p>
            <a:pPr marL="757066" lvl="1" indent="-291179">
              <a:buFont typeface="Arial" panose="020B0604020202020204" pitchFamily="34" charset="0"/>
              <a:buChar char="•"/>
            </a:pPr>
            <a:r>
              <a:rPr lang="en-CA" sz="1600" b="1" dirty="0">
                <a:latin typeface="Trebuchet MS" panose="020B0603020202020204" pitchFamily="34" charset="0"/>
              </a:rPr>
              <a:t>Accessibility concerns on exercises and interactions;</a:t>
            </a:r>
          </a:p>
          <a:p>
            <a:pPr marL="757066" lvl="1" indent="-291179">
              <a:buFont typeface="Arial" panose="020B0604020202020204" pitchFamily="34" charset="0"/>
              <a:buChar char="•"/>
            </a:pPr>
            <a:r>
              <a:rPr lang="en-CA" sz="1600" b="1" dirty="0">
                <a:latin typeface="Trebuchet MS" panose="020B0603020202020204" pitchFamily="34" charset="0"/>
              </a:rPr>
              <a:t>Understand designer’s overall vision;</a:t>
            </a:r>
          </a:p>
          <a:p>
            <a:pPr marL="757066" lvl="1" indent="-291179">
              <a:buFont typeface="Arial" panose="020B0604020202020204" pitchFamily="34" charset="0"/>
              <a:buChar char="•"/>
            </a:pPr>
            <a:r>
              <a:rPr lang="en-CA" sz="1600" b="1" dirty="0">
                <a:latin typeface="Trebuchet MS" panose="020B0603020202020204" pitchFamily="34" charset="0"/>
              </a:rPr>
              <a:t>Gather assessment criteria;</a:t>
            </a:r>
          </a:p>
          <a:p>
            <a:pPr marL="757066" lvl="1" indent="-291179">
              <a:buFont typeface="Arial" panose="020B0604020202020204" pitchFamily="34" charset="0"/>
              <a:buChar char="•"/>
            </a:pPr>
            <a:r>
              <a:rPr lang="en-CA" sz="1600" b="1" dirty="0">
                <a:latin typeface="Trebuchet MS" panose="020B0603020202020204" pitchFamily="34" charset="0"/>
              </a:rPr>
              <a:t>Understand global elements such as landing page, splash page, home, help, glossary, and resource pages.</a:t>
            </a:r>
          </a:p>
          <a:p>
            <a:endParaRPr lang="en-CA" sz="1400" b="1" dirty="0"/>
          </a:p>
          <a:p>
            <a:r>
              <a:rPr lang="en-CA" sz="1400" b="1" dirty="0"/>
              <a:t>In order for them to start working on the prototype they will need the following documents:</a:t>
            </a:r>
          </a:p>
          <a:p>
            <a:pPr marL="757066" lvl="1" indent="-291179">
              <a:buFont typeface="Arial" panose="020B0604020202020204" pitchFamily="34" charset="0"/>
              <a:buChar char="•"/>
            </a:pPr>
            <a:r>
              <a:rPr lang="en-CA" sz="1600" b="1" dirty="0">
                <a:latin typeface="Trebuchet MS" panose="020B0603020202020204" pitchFamily="34" charset="0"/>
              </a:rPr>
              <a:t>Detailed Course Outline/Map;</a:t>
            </a:r>
          </a:p>
          <a:p>
            <a:pPr marL="757066" lvl="1" indent="-291179">
              <a:buFont typeface="Arial" panose="020B0604020202020204" pitchFamily="34" charset="0"/>
              <a:buChar char="•"/>
            </a:pPr>
            <a:r>
              <a:rPr lang="en-CA" sz="1600" b="1" dirty="0">
                <a:latin typeface="Trebuchet MS" panose="020B0603020202020204" pitchFamily="34" charset="0"/>
              </a:rPr>
              <a:t>Project Scope;</a:t>
            </a:r>
          </a:p>
          <a:p>
            <a:pPr marL="757066" lvl="1" indent="-291179">
              <a:buFont typeface="Arial" panose="020B0604020202020204" pitchFamily="34" charset="0"/>
              <a:buChar char="•"/>
            </a:pPr>
            <a:r>
              <a:rPr lang="en-CA" sz="1600" b="1" dirty="0">
                <a:latin typeface="Trebuchet MS" panose="020B0603020202020204" pitchFamily="34" charset="0"/>
              </a:rPr>
              <a:t>Learning Design Plan;</a:t>
            </a:r>
          </a:p>
        </p:txBody>
      </p:sp>
      <p:sp>
        <p:nvSpPr>
          <p:cNvPr id="4" name="Slide Number Placeholder 3"/>
          <p:cNvSpPr>
            <a:spLocks noGrp="1"/>
          </p:cNvSpPr>
          <p:nvPr>
            <p:ph type="sldNum" sz="quarter" idx="10"/>
          </p:nvPr>
        </p:nvSpPr>
        <p:spPr/>
        <p:txBody>
          <a:bodyPr/>
          <a:lstStyle/>
          <a:p>
            <a:fld id="{00A7F0F2-30A9-4173-BD52-74EBEAC12242}" type="slidenum">
              <a:rPr lang="en-US" smtClean="0"/>
              <a:t>8</a:t>
            </a:fld>
            <a:endParaRPr lang="en-US"/>
          </a:p>
        </p:txBody>
      </p:sp>
    </p:spTree>
    <p:extLst>
      <p:ext uri="{BB962C8B-B14F-4D97-AF65-F5344CB8AC3E}">
        <p14:creationId xmlns:p14="http://schemas.microsoft.com/office/powerpoint/2010/main" val="4096859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400" b="1" dirty="0"/>
              <a:t>Instructional Designers can browse and download ‘composites’ and insert them into the storyboards as proposed graphics.</a:t>
            </a:r>
          </a:p>
          <a:p>
            <a:endParaRPr lang="en-CA" sz="1400" b="1" dirty="0"/>
          </a:p>
          <a:p>
            <a:r>
              <a:rPr lang="en-CA" sz="1400" b="1" dirty="0"/>
              <a:t>If you do not have time to browse the iStock site, write detailed information, about what you are envisioning in the storyboard proposed graphics/visuals section (include an URL link or the iStock#).</a:t>
            </a:r>
          </a:p>
          <a:p>
            <a:endParaRPr lang="en-CA" sz="1400" b="1" dirty="0"/>
          </a:p>
          <a:p>
            <a:r>
              <a:rPr lang="en-CA" sz="1400" b="1" dirty="0"/>
              <a:t>LTS can assist you in purchasing and downloading of all multimedia elements (graphics, video, audio). </a:t>
            </a:r>
          </a:p>
          <a:p>
            <a:pPr lvl="1"/>
            <a:endParaRPr lang="en-CA" sz="1600" b="1" dirty="0">
              <a:latin typeface="Trebuchet MS" panose="020B0603020202020204" pitchFamily="34" charset="0"/>
            </a:endParaRPr>
          </a:p>
          <a:p>
            <a:pPr lvl="1"/>
            <a:r>
              <a:rPr lang="en-CA" sz="1600" b="1" dirty="0">
                <a:latin typeface="Trebuchet MS" panose="020B0603020202020204" pitchFamily="34" charset="0"/>
              </a:rPr>
              <a:t>Reasons for this:</a:t>
            </a:r>
          </a:p>
          <a:p>
            <a:pPr marL="757066" lvl="1" indent="-291179">
              <a:buFont typeface="Arial" panose="020B0604020202020204" pitchFamily="34" charset="0"/>
              <a:buChar char="•"/>
            </a:pPr>
            <a:r>
              <a:rPr lang="en-CA" sz="1600" b="1" dirty="0">
                <a:latin typeface="Trebuchet MS" panose="020B0603020202020204" pitchFamily="34" charset="0"/>
              </a:rPr>
              <a:t>One-stop tracking of all e-learning resources;</a:t>
            </a:r>
          </a:p>
          <a:p>
            <a:pPr marL="757066" lvl="1" indent="-291179">
              <a:buFont typeface="Arial" panose="020B0604020202020204" pitchFamily="34" charset="0"/>
              <a:buChar char="•"/>
            </a:pPr>
            <a:r>
              <a:rPr lang="en-CA" sz="1600" b="1" dirty="0">
                <a:latin typeface="Trebuchet MS" panose="020B0603020202020204" pitchFamily="34" charset="0"/>
              </a:rPr>
              <a:t>Verifying the bank of already acquired graphics;</a:t>
            </a:r>
          </a:p>
          <a:p>
            <a:pPr marL="757066" lvl="1" indent="-291179">
              <a:buFont typeface="Arial" panose="020B0604020202020204" pitchFamily="34" charset="0"/>
              <a:buChar char="•"/>
            </a:pPr>
            <a:r>
              <a:rPr lang="en-CA" sz="1600" b="1" dirty="0">
                <a:latin typeface="Trebuchet MS" panose="020B0603020202020204" pitchFamily="34" charset="0"/>
              </a:rPr>
              <a:t>Complying with Copyright issues;</a:t>
            </a:r>
          </a:p>
          <a:p>
            <a:pPr marL="757066" lvl="1" indent="-291179">
              <a:buFont typeface="Arial" panose="020B0604020202020204" pitchFamily="34" charset="0"/>
              <a:buChar char="•"/>
            </a:pPr>
            <a:r>
              <a:rPr lang="en-CA" sz="1600" b="1" dirty="0">
                <a:latin typeface="Trebuchet MS" panose="020B0603020202020204" pitchFamily="34" charset="0"/>
              </a:rPr>
              <a:t>Verification of WCAG compliancy;</a:t>
            </a:r>
          </a:p>
        </p:txBody>
      </p:sp>
      <p:sp>
        <p:nvSpPr>
          <p:cNvPr id="4" name="Slide Number Placeholder 3"/>
          <p:cNvSpPr>
            <a:spLocks noGrp="1"/>
          </p:cNvSpPr>
          <p:nvPr>
            <p:ph type="sldNum" sz="quarter" idx="10"/>
          </p:nvPr>
        </p:nvSpPr>
        <p:spPr/>
        <p:txBody>
          <a:bodyPr/>
          <a:lstStyle/>
          <a:p>
            <a:fld id="{00A7F0F2-30A9-4173-BD52-74EBEAC12242}" type="slidenum">
              <a:rPr lang="en-US" smtClean="0"/>
              <a:t>9</a:t>
            </a:fld>
            <a:endParaRPr lang="en-US"/>
          </a:p>
        </p:txBody>
      </p:sp>
    </p:spTree>
    <p:extLst>
      <p:ext uri="{BB962C8B-B14F-4D97-AF65-F5344CB8AC3E}">
        <p14:creationId xmlns:p14="http://schemas.microsoft.com/office/powerpoint/2010/main" val="3627654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7BD200-5FC2-4B8F-A9A4-D5BE366A02F7}" type="datetimeFigureOut">
              <a:rPr lang="en-US" smtClean="0"/>
              <a:t>11/25/2014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BBB47-E1D4-4A1A-AC58-EBD5CF355780}" type="slidenum">
              <a:rPr lang="en-US" smtClean="0"/>
              <a:t>‹#›</a:t>
            </a:fld>
            <a:endParaRPr lang="en-US"/>
          </a:p>
        </p:txBody>
      </p:sp>
    </p:spTree>
    <p:extLst>
      <p:ext uri="{BB962C8B-B14F-4D97-AF65-F5344CB8AC3E}">
        <p14:creationId xmlns:p14="http://schemas.microsoft.com/office/powerpoint/2010/main" val="182121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7BD200-5FC2-4B8F-A9A4-D5BE366A02F7}" type="datetimeFigureOut">
              <a:rPr lang="en-US" smtClean="0"/>
              <a:t>11/25/2014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BBB47-E1D4-4A1A-AC58-EBD5CF355780}" type="slidenum">
              <a:rPr lang="en-US" smtClean="0"/>
              <a:t>‹#›</a:t>
            </a:fld>
            <a:endParaRPr lang="en-US"/>
          </a:p>
        </p:txBody>
      </p:sp>
    </p:spTree>
    <p:extLst>
      <p:ext uri="{BB962C8B-B14F-4D97-AF65-F5344CB8AC3E}">
        <p14:creationId xmlns:p14="http://schemas.microsoft.com/office/powerpoint/2010/main" val="5637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7BD200-5FC2-4B8F-A9A4-D5BE366A02F7}" type="datetimeFigureOut">
              <a:rPr lang="en-US" smtClean="0"/>
              <a:t>11/25/2014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BBB47-E1D4-4A1A-AC58-EBD5CF355780}" type="slidenum">
              <a:rPr lang="en-US" smtClean="0"/>
              <a:t>‹#›</a:t>
            </a:fld>
            <a:endParaRPr lang="en-US"/>
          </a:p>
        </p:txBody>
      </p:sp>
    </p:spTree>
    <p:extLst>
      <p:ext uri="{BB962C8B-B14F-4D97-AF65-F5344CB8AC3E}">
        <p14:creationId xmlns:p14="http://schemas.microsoft.com/office/powerpoint/2010/main" val="3470020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7BD200-5FC2-4B8F-A9A4-D5BE366A02F7}" type="datetimeFigureOut">
              <a:rPr lang="en-US" smtClean="0"/>
              <a:t>11/25/2014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BBB47-E1D4-4A1A-AC58-EBD5CF355780}" type="slidenum">
              <a:rPr lang="en-US" smtClean="0"/>
              <a:t>‹#›</a:t>
            </a:fld>
            <a:endParaRPr lang="en-US"/>
          </a:p>
        </p:txBody>
      </p:sp>
    </p:spTree>
    <p:extLst>
      <p:ext uri="{BB962C8B-B14F-4D97-AF65-F5344CB8AC3E}">
        <p14:creationId xmlns:p14="http://schemas.microsoft.com/office/powerpoint/2010/main" val="653086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7BD200-5FC2-4B8F-A9A4-D5BE366A02F7}" type="datetimeFigureOut">
              <a:rPr lang="en-US" smtClean="0"/>
              <a:t>11/25/2014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BBB47-E1D4-4A1A-AC58-EBD5CF355780}" type="slidenum">
              <a:rPr lang="en-US" smtClean="0"/>
              <a:t>‹#›</a:t>
            </a:fld>
            <a:endParaRPr lang="en-US"/>
          </a:p>
        </p:txBody>
      </p:sp>
    </p:spTree>
    <p:extLst>
      <p:ext uri="{BB962C8B-B14F-4D97-AF65-F5344CB8AC3E}">
        <p14:creationId xmlns:p14="http://schemas.microsoft.com/office/powerpoint/2010/main" val="3514835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7BD200-5FC2-4B8F-A9A4-D5BE366A02F7}" type="datetimeFigureOut">
              <a:rPr lang="en-US" smtClean="0"/>
              <a:t>11/25/2014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BBB47-E1D4-4A1A-AC58-EBD5CF355780}" type="slidenum">
              <a:rPr lang="en-US" smtClean="0"/>
              <a:t>‹#›</a:t>
            </a:fld>
            <a:endParaRPr lang="en-US"/>
          </a:p>
        </p:txBody>
      </p:sp>
    </p:spTree>
    <p:extLst>
      <p:ext uri="{BB962C8B-B14F-4D97-AF65-F5344CB8AC3E}">
        <p14:creationId xmlns:p14="http://schemas.microsoft.com/office/powerpoint/2010/main" val="1484438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7BD200-5FC2-4B8F-A9A4-D5BE366A02F7}" type="datetimeFigureOut">
              <a:rPr lang="en-US" smtClean="0"/>
              <a:t>11/25/2014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BBB47-E1D4-4A1A-AC58-EBD5CF355780}" type="slidenum">
              <a:rPr lang="en-US" smtClean="0"/>
              <a:t>‹#›</a:t>
            </a:fld>
            <a:endParaRPr lang="en-US"/>
          </a:p>
        </p:txBody>
      </p:sp>
    </p:spTree>
    <p:extLst>
      <p:ext uri="{BB962C8B-B14F-4D97-AF65-F5344CB8AC3E}">
        <p14:creationId xmlns:p14="http://schemas.microsoft.com/office/powerpoint/2010/main" val="877532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7BD200-5FC2-4B8F-A9A4-D5BE366A02F7}" type="datetimeFigureOut">
              <a:rPr lang="en-US" smtClean="0"/>
              <a:t>11/25/2014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BBB47-E1D4-4A1A-AC58-EBD5CF355780}" type="slidenum">
              <a:rPr lang="en-US" smtClean="0"/>
              <a:t>‹#›</a:t>
            </a:fld>
            <a:endParaRPr lang="en-US"/>
          </a:p>
        </p:txBody>
      </p:sp>
    </p:spTree>
    <p:extLst>
      <p:ext uri="{BB962C8B-B14F-4D97-AF65-F5344CB8AC3E}">
        <p14:creationId xmlns:p14="http://schemas.microsoft.com/office/powerpoint/2010/main" val="3163778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7BD200-5FC2-4B8F-A9A4-D5BE366A02F7}" type="datetimeFigureOut">
              <a:rPr lang="en-US" smtClean="0"/>
              <a:t>11/25/2014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BBB47-E1D4-4A1A-AC58-EBD5CF355780}" type="slidenum">
              <a:rPr lang="en-US" smtClean="0"/>
              <a:t>‹#›</a:t>
            </a:fld>
            <a:endParaRPr lang="en-US"/>
          </a:p>
        </p:txBody>
      </p:sp>
    </p:spTree>
    <p:extLst>
      <p:ext uri="{BB962C8B-B14F-4D97-AF65-F5344CB8AC3E}">
        <p14:creationId xmlns:p14="http://schemas.microsoft.com/office/powerpoint/2010/main" val="3121098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7BD200-5FC2-4B8F-A9A4-D5BE366A02F7}" type="datetimeFigureOut">
              <a:rPr lang="en-US" smtClean="0"/>
              <a:t>11/25/2014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BBB47-E1D4-4A1A-AC58-EBD5CF355780}" type="slidenum">
              <a:rPr lang="en-US" smtClean="0"/>
              <a:t>‹#›</a:t>
            </a:fld>
            <a:endParaRPr lang="en-US"/>
          </a:p>
        </p:txBody>
      </p:sp>
    </p:spTree>
    <p:extLst>
      <p:ext uri="{BB962C8B-B14F-4D97-AF65-F5344CB8AC3E}">
        <p14:creationId xmlns:p14="http://schemas.microsoft.com/office/powerpoint/2010/main" val="724628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7BD200-5FC2-4B8F-A9A4-D5BE366A02F7}" type="datetimeFigureOut">
              <a:rPr lang="en-US" smtClean="0"/>
              <a:t>11/25/2014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BBB47-E1D4-4A1A-AC58-EBD5CF355780}" type="slidenum">
              <a:rPr lang="en-US" smtClean="0"/>
              <a:t>‹#›</a:t>
            </a:fld>
            <a:endParaRPr lang="en-US"/>
          </a:p>
        </p:txBody>
      </p:sp>
    </p:spTree>
    <p:extLst>
      <p:ext uri="{BB962C8B-B14F-4D97-AF65-F5344CB8AC3E}">
        <p14:creationId xmlns:p14="http://schemas.microsoft.com/office/powerpoint/2010/main" val="3754994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7BD200-5FC2-4B8F-A9A4-D5BE366A02F7}" type="datetimeFigureOut">
              <a:rPr lang="en-US" smtClean="0"/>
              <a:t>11/25/2014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4BBB47-E1D4-4A1A-AC58-EBD5CF355780}" type="slidenum">
              <a:rPr lang="en-US" smtClean="0"/>
              <a:t>‹#›</a:t>
            </a:fld>
            <a:endParaRPr lang="en-US"/>
          </a:p>
        </p:txBody>
      </p:sp>
    </p:spTree>
    <p:extLst>
      <p:ext uri="{BB962C8B-B14F-4D97-AF65-F5344CB8AC3E}">
        <p14:creationId xmlns:p14="http://schemas.microsoft.com/office/powerpoint/2010/main" val="3494386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slide" Target="slide7.xml"/><Relationship Id="rId3" Type="http://schemas.openxmlformats.org/officeDocument/2006/relationships/notesSlide" Target="../notesSlides/notesSlide10.xml"/><Relationship Id="rId7" Type="http://schemas.openxmlformats.org/officeDocument/2006/relationships/slide" Target="slide11.xml"/><Relationship Id="rId12" Type="http://schemas.openxmlformats.org/officeDocument/2006/relationships/slide" Target="slide6.xml"/><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slide" Target="slide9.xml"/><Relationship Id="rId11" Type="http://schemas.openxmlformats.org/officeDocument/2006/relationships/slide" Target="slide5.xml"/><Relationship Id="rId5" Type="http://schemas.microsoft.com/office/2007/relationships/hdphoto" Target="../media/hdphoto1.wdp"/><Relationship Id="rId10" Type="http://schemas.openxmlformats.org/officeDocument/2006/relationships/slide" Target="slide4.xml"/><Relationship Id="rId4" Type="http://schemas.openxmlformats.org/officeDocument/2006/relationships/image" Target="../media/image1.png"/><Relationship Id="rId9" Type="http://schemas.openxmlformats.org/officeDocument/2006/relationships/slide" Target="slide8.xml"/><Relationship Id="rId14" Type="http://schemas.openxmlformats.org/officeDocument/2006/relationships/image" Target="../media/image3.jpg"/></Relationships>
</file>

<file path=ppt/slides/_rels/slide11.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7.xml"/><Relationship Id="rId3" Type="http://schemas.openxmlformats.org/officeDocument/2006/relationships/notesSlide" Target="../notesSlides/notesSlide11.xml"/><Relationship Id="rId7" Type="http://schemas.openxmlformats.org/officeDocument/2006/relationships/slide" Target="slide3.xml"/><Relationship Id="rId12" Type="http://schemas.openxmlformats.org/officeDocument/2006/relationships/slide" Target="slide6.xml"/><Relationship Id="rId2" Type="http://schemas.openxmlformats.org/officeDocument/2006/relationships/slideLayout" Target="../slideLayouts/slideLayout1.xml"/><Relationship Id="rId1" Type="http://schemas.openxmlformats.org/officeDocument/2006/relationships/tags" Target="../tags/tag12.xml"/><Relationship Id="rId6" Type="http://schemas.openxmlformats.org/officeDocument/2006/relationships/slide" Target="slide10.xml"/><Relationship Id="rId11" Type="http://schemas.openxmlformats.org/officeDocument/2006/relationships/slide" Target="slide5.xml"/><Relationship Id="rId5" Type="http://schemas.microsoft.com/office/2007/relationships/hdphoto" Target="../media/hdphoto1.wdp"/><Relationship Id="rId10" Type="http://schemas.openxmlformats.org/officeDocument/2006/relationships/slide" Target="slide4.xml"/><Relationship Id="rId4" Type="http://schemas.openxmlformats.org/officeDocument/2006/relationships/image" Target="../media/image1.png"/><Relationship Id="rId9" Type="http://schemas.openxmlformats.org/officeDocument/2006/relationships/slide" Target="slide8.xml"/><Relationship Id="rId14" Type="http://schemas.openxmlformats.org/officeDocument/2006/relationships/image" Target="../media/image4.gif"/></Relationships>
</file>

<file path=ppt/slides/_rels/slide2.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slide" Target="slide10.xml"/><Relationship Id="rId3" Type="http://schemas.openxmlformats.org/officeDocument/2006/relationships/notesSlide" Target="../notesSlides/notesSlide2.xml"/><Relationship Id="rId7" Type="http://schemas.openxmlformats.org/officeDocument/2006/relationships/slide" Target="slide4.xml"/><Relationship Id="rId12" Type="http://schemas.openxmlformats.org/officeDocument/2006/relationships/slide" Target="slide9.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slide" Target="slide3.xml"/><Relationship Id="rId11" Type="http://schemas.openxmlformats.org/officeDocument/2006/relationships/slide" Target="slide8.xml"/><Relationship Id="rId5" Type="http://schemas.microsoft.com/office/2007/relationships/hdphoto" Target="../media/hdphoto1.wdp"/><Relationship Id="rId10" Type="http://schemas.openxmlformats.org/officeDocument/2006/relationships/slide" Target="slide7.xml"/><Relationship Id="rId4" Type="http://schemas.openxmlformats.org/officeDocument/2006/relationships/image" Target="../media/image1.png"/><Relationship Id="rId9" Type="http://schemas.openxmlformats.org/officeDocument/2006/relationships/slide" Target="slide6.xml"/><Relationship Id="rId14" Type="http://schemas.openxmlformats.org/officeDocument/2006/relationships/slide" Target="slide11.xml"/></Relationships>
</file>

<file path=ppt/slides/_rels/slide3.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slide" Target="slide10.xml"/><Relationship Id="rId3" Type="http://schemas.openxmlformats.org/officeDocument/2006/relationships/notesSlide" Target="../notesSlides/notesSlide3.xml"/><Relationship Id="rId7" Type="http://schemas.openxmlformats.org/officeDocument/2006/relationships/slide" Target="slide5.xml"/><Relationship Id="rId12" Type="http://schemas.openxmlformats.org/officeDocument/2006/relationships/slide" Target="slide9.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4.xml"/><Relationship Id="rId11" Type="http://schemas.openxmlformats.org/officeDocument/2006/relationships/slide" Target="slide8.xml"/><Relationship Id="rId5" Type="http://schemas.microsoft.com/office/2007/relationships/hdphoto" Target="../media/hdphoto1.wdp"/><Relationship Id="rId10" Type="http://schemas.openxmlformats.org/officeDocument/2006/relationships/slide" Target="slide7.xml"/><Relationship Id="rId4" Type="http://schemas.openxmlformats.org/officeDocument/2006/relationships/image" Target="../media/image1.png"/><Relationship Id="rId9" Type="http://schemas.openxmlformats.org/officeDocument/2006/relationships/slide" Target="slide6.xml"/><Relationship Id="rId14" Type="http://schemas.openxmlformats.org/officeDocument/2006/relationships/slide" Target="slide11.xml"/></Relationships>
</file>

<file path=ppt/slides/_rels/slide4.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1.xml"/><Relationship Id="rId3" Type="http://schemas.openxmlformats.org/officeDocument/2006/relationships/notesSlide" Target="../notesSlides/notesSlide4.xml"/><Relationship Id="rId7" Type="http://schemas.openxmlformats.org/officeDocument/2006/relationships/slide" Target="slide5.xml"/><Relationship Id="rId12" Type="http://schemas.openxmlformats.org/officeDocument/2006/relationships/slide" Target="slide10.xm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3.xml"/><Relationship Id="rId11" Type="http://schemas.openxmlformats.org/officeDocument/2006/relationships/slide" Target="slide9.xml"/><Relationship Id="rId5" Type="http://schemas.microsoft.com/office/2007/relationships/hdphoto" Target="../media/hdphoto1.wdp"/><Relationship Id="rId10" Type="http://schemas.openxmlformats.org/officeDocument/2006/relationships/slide" Target="slide8.xml"/><Relationship Id="rId4" Type="http://schemas.openxmlformats.org/officeDocument/2006/relationships/image" Target="../media/image1.png"/><Relationship Id="rId9" Type="http://schemas.openxmlformats.org/officeDocument/2006/relationships/slide" Target="slide7.xml"/></Relationships>
</file>

<file path=ppt/slides/_rels/slide5.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1.xml"/><Relationship Id="rId3" Type="http://schemas.openxmlformats.org/officeDocument/2006/relationships/notesSlide" Target="../notesSlides/notesSlide5.xml"/><Relationship Id="rId7" Type="http://schemas.openxmlformats.org/officeDocument/2006/relationships/slide" Target="slide4.xml"/><Relationship Id="rId12" Type="http://schemas.openxmlformats.org/officeDocument/2006/relationships/slide" Target="slide10.xm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slide" Target="slide3.xml"/><Relationship Id="rId11" Type="http://schemas.openxmlformats.org/officeDocument/2006/relationships/slide" Target="slide9.xml"/><Relationship Id="rId5" Type="http://schemas.microsoft.com/office/2007/relationships/hdphoto" Target="../media/hdphoto1.wdp"/><Relationship Id="rId10" Type="http://schemas.openxmlformats.org/officeDocument/2006/relationships/slide" Target="slide8.xml"/><Relationship Id="rId4" Type="http://schemas.openxmlformats.org/officeDocument/2006/relationships/image" Target="../media/image1.png"/><Relationship Id="rId9" Type="http://schemas.openxmlformats.org/officeDocument/2006/relationships/slide" Target="slide7.xml"/></Relationships>
</file>

<file path=ppt/slides/_rels/slide6.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slide" Target="slide11.xml"/><Relationship Id="rId3" Type="http://schemas.openxmlformats.org/officeDocument/2006/relationships/notesSlide" Target="../notesSlides/notesSlide6.xml"/><Relationship Id="rId7" Type="http://schemas.openxmlformats.org/officeDocument/2006/relationships/slide" Target="slide4.xml"/><Relationship Id="rId12" Type="http://schemas.openxmlformats.org/officeDocument/2006/relationships/slide" Target="slide10.xml"/><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slide" Target="slide3.xml"/><Relationship Id="rId11" Type="http://schemas.openxmlformats.org/officeDocument/2006/relationships/slide" Target="slide9.xml"/><Relationship Id="rId5" Type="http://schemas.microsoft.com/office/2007/relationships/hdphoto" Target="../media/hdphoto1.wdp"/><Relationship Id="rId10" Type="http://schemas.openxmlformats.org/officeDocument/2006/relationships/slide" Target="slide8.xml"/><Relationship Id="rId4" Type="http://schemas.openxmlformats.org/officeDocument/2006/relationships/image" Target="../media/image1.png"/><Relationship Id="rId9" Type="http://schemas.openxmlformats.org/officeDocument/2006/relationships/slide" Target="slide7.xml"/></Relationships>
</file>

<file path=ppt/slides/_rels/slide7.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slide" Target="slide11.xml"/><Relationship Id="rId3" Type="http://schemas.openxmlformats.org/officeDocument/2006/relationships/notesSlide" Target="../notesSlides/notesSlide7.xml"/><Relationship Id="rId7" Type="http://schemas.openxmlformats.org/officeDocument/2006/relationships/slide" Target="slide4.xml"/><Relationship Id="rId12" Type="http://schemas.openxmlformats.org/officeDocument/2006/relationships/slide" Target="slide10.xml"/><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slide" Target="slide3.xml"/><Relationship Id="rId11" Type="http://schemas.openxmlformats.org/officeDocument/2006/relationships/slide" Target="slide9.xml"/><Relationship Id="rId5" Type="http://schemas.microsoft.com/office/2007/relationships/hdphoto" Target="../media/hdphoto1.wdp"/><Relationship Id="rId10" Type="http://schemas.openxmlformats.org/officeDocument/2006/relationships/slide" Target="slide8.xml"/><Relationship Id="rId4" Type="http://schemas.openxmlformats.org/officeDocument/2006/relationships/image" Target="../media/image1.png"/><Relationship Id="rId9" Type="http://schemas.openxmlformats.org/officeDocument/2006/relationships/slide" Target="slide6.xml"/></Relationships>
</file>

<file path=ppt/slides/_rels/slide8.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slide" Target="slide11.xml"/><Relationship Id="rId3" Type="http://schemas.openxmlformats.org/officeDocument/2006/relationships/notesSlide" Target="../notesSlides/notesSlide8.xml"/><Relationship Id="rId7" Type="http://schemas.openxmlformats.org/officeDocument/2006/relationships/slide" Target="slide4.xml"/><Relationship Id="rId12" Type="http://schemas.openxmlformats.org/officeDocument/2006/relationships/slide" Target="slide10.xml"/><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slide" Target="slide3.xml"/><Relationship Id="rId11" Type="http://schemas.openxmlformats.org/officeDocument/2006/relationships/slide" Target="slide9.xml"/><Relationship Id="rId5" Type="http://schemas.microsoft.com/office/2007/relationships/hdphoto" Target="../media/hdphoto1.wdp"/><Relationship Id="rId10" Type="http://schemas.openxmlformats.org/officeDocument/2006/relationships/slide" Target="slide7.xml"/><Relationship Id="rId4" Type="http://schemas.openxmlformats.org/officeDocument/2006/relationships/image" Target="../media/image1.png"/><Relationship Id="rId9" Type="http://schemas.openxmlformats.org/officeDocument/2006/relationships/slide" Target="slide6.xml"/></Relationships>
</file>

<file path=ppt/slides/_rels/slide9.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7.xml"/><Relationship Id="rId3" Type="http://schemas.openxmlformats.org/officeDocument/2006/relationships/notesSlide" Target="../notesSlides/notesSlide9.xml"/><Relationship Id="rId7" Type="http://schemas.openxmlformats.org/officeDocument/2006/relationships/slide" Target="slide3.xml"/><Relationship Id="rId12" Type="http://schemas.openxmlformats.org/officeDocument/2006/relationships/slide" Target="slide6.xml"/><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slide" Target="slide8.xml"/><Relationship Id="rId11" Type="http://schemas.openxmlformats.org/officeDocument/2006/relationships/slide" Target="slide5.xml"/><Relationship Id="rId5" Type="http://schemas.microsoft.com/office/2007/relationships/hdphoto" Target="../media/hdphoto1.wdp"/><Relationship Id="rId10" Type="http://schemas.openxmlformats.org/officeDocument/2006/relationships/slide" Target="slide4.xml"/><Relationship Id="rId4" Type="http://schemas.openxmlformats.org/officeDocument/2006/relationships/image" Target="../media/image1.png"/><Relationship Id="rId9"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000">
              <a:schemeClr val="bg1">
                <a:lumMod val="50000"/>
              </a:schemeClr>
            </a:gs>
            <a:gs pos="77000">
              <a:schemeClr val="bg1">
                <a:lumMod val="95000"/>
              </a:schemeClr>
            </a:gs>
            <a:gs pos="100000">
              <a:schemeClr val="bg1">
                <a:lumMod val="95000"/>
              </a:schemeClr>
            </a:gs>
          </a:gsLst>
          <a:lin ang="5400000" scaled="0"/>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8793" y="4885592"/>
            <a:ext cx="9158400" cy="1984753"/>
          </a:xfrm>
          <a:prstGeom prst="rect">
            <a:avLst/>
          </a:prstGeom>
          <a:noFill/>
          <a:ln>
            <a:noFill/>
          </a:ln>
        </p:spPr>
      </p:pic>
      <p:sp>
        <p:nvSpPr>
          <p:cNvPr id="6" name="Rectangle 5"/>
          <p:cNvSpPr/>
          <p:nvPr/>
        </p:nvSpPr>
        <p:spPr>
          <a:xfrm>
            <a:off x="-8793" y="0"/>
            <a:ext cx="9163149" cy="6858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rPr>
              <a:t>Storyboard Design</a:t>
            </a:r>
            <a:endParaRPr lang="en-US" sz="2000" b="1" dirty="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endParaRPr>
          </a:p>
        </p:txBody>
      </p:sp>
      <p:sp>
        <p:nvSpPr>
          <p:cNvPr id="5" name="Rounded Rectangle 4"/>
          <p:cNvSpPr/>
          <p:nvPr/>
        </p:nvSpPr>
        <p:spPr>
          <a:xfrm>
            <a:off x="2677357" y="957309"/>
            <a:ext cx="6103532" cy="5579724"/>
          </a:xfrm>
          <a:prstGeom prst="roundRect">
            <a:avLst>
              <a:gd name="adj" fmla="val 2348"/>
            </a:avLst>
          </a:prstGeom>
          <a:solidFill>
            <a:schemeClr val="bg1"/>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533400" y="1192512"/>
            <a:ext cx="8243481" cy="5513088"/>
            <a:chOff x="533400" y="1192512"/>
            <a:chExt cx="8243481" cy="5513088"/>
          </a:xfrm>
        </p:grpSpPr>
        <p:sp>
          <p:nvSpPr>
            <p:cNvPr id="23" name="TextBox 22"/>
            <p:cNvSpPr txBox="1"/>
            <p:nvPr/>
          </p:nvSpPr>
          <p:spPr>
            <a:xfrm>
              <a:off x="2677356" y="3216616"/>
              <a:ext cx="6099525" cy="1077218"/>
            </a:xfrm>
            <a:prstGeom prst="rect">
              <a:avLst/>
            </a:prstGeom>
            <a:solidFill>
              <a:schemeClr val="bg1">
                <a:lumMod val="95000"/>
              </a:schemeClr>
            </a:solidFill>
          </p:spPr>
          <p:txBody>
            <a:bodyPr wrap="square" rtlCol="0">
              <a:spAutoFit/>
            </a:bodyPr>
            <a:lstStyle/>
            <a:p>
              <a:pPr algn="ctr"/>
              <a:r>
                <a:rPr lang="en-US" sz="3200" dirty="0" smtClean="0">
                  <a:latin typeface="Trebuchet MS" panose="020B0603020202020204" pitchFamily="34" charset="0"/>
                </a:rPr>
                <a:t>Welcome to Storyboarding </a:t>
              </a:r>
              <a:r>
                <a:rPr lang="en-US" sz="3200" dirty="0">
                  <a:latin typeface="Trebuchet MS" panose="020B0603020202020204" pitchFamily="34" charset="0"/>
                </a:rPr>
                <a:t>for </a:t>
              </a:r>
              <a:r>
                <a:rPr lang="en-US" sz="3200" dirty="0" smtClean="0">
                  <a:latin typeface="Trebuchet MS" panose="020B0603020202020204" pitchFamily="34" charset="0"/>
                </a:rPr>
                <a:t>self-paced online learning</a:t>
              </a:r>
              <a:endParaRPr lang="en-US" sz="3200" dirty="0">
                <a:latin typeface="Trebuchet MS" panose="020B0603020202020204" pitchFamily="34" charset="0"/>
              </a:endParaRPr>
            </a:p>
          </p:txBody>
        </p:sp>
        <p:pic>
          <p:nvPicPr>
            <p:cNvPr id="1026" name="Picture 2" descr="F:\Stock Folders\eLearningArt.com_FREE_images_Articulate\eLearningArt.com_FREE_images_Articulate\eLearningArt.com_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33400" y="1192512"/>
              <a:ext cx="1702833" cy="5513088"/>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4265348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5000">
              <a:schemeClr val="bg1">
                <a:lumMod val="50000"/>
              </a:schemeClr>
            </a:gs>
            <a:gs pos="77000">
              <a:schemeClr val="bg1">
                <a:lumMod val="95000"/>
              </a:schemeClr>
            </a:gs>
            <a:gs pos="100000">
              <a:schemeClr val="bg1">
                <a:lumMod val="95000"/>
              </a:schemeClr>
            </a:gs>
          </a:gsLst>
          <a:lin ang="5400000" scaled="0"/>
        </a:gra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4">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8793" y="4885592"/>
            <a:ext cx="9158400" cy="1984753"/>
          </a:xfrm>
          <a:prstGeom prst="rect">
            <a:avLst/>
          </a:prstGeom>
          <a:noFill/>
          <a:ln>
            <a:noFill/>
          </a:ln>
        </p:spPr>
      </p:pic>
      <p:sp>
        <p:nvSpPr>
          <p:cNvPr id="6" name="Rectangle 5"/>
          <p:cNvSpPr/>
          <p:nvPr/>
        </p:nvSpPr>
        <p:spPr>
          <a:xfrm>
            <a:off x="-8711" y="0"/>
            <a:ext cx="9162000" cy="6858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rPr>
              <a:t> </a:t>
            </a:r>
            <a:r>
              <a:rPr lang="en-US" sz="2400" b="1" dirty="0">
                <a:solidFill>
                  <a:schemeClr val="bg1"/>
                </a:solidFill>
                <a:effectLst>
                  <a:outerShdw blurRad="38100" dist="38100" dir="2700000" algn="tl">
                    <a:srgbClr val="000000">
                      <a:alpha val="43137"/>
                    </a:srgbClr>
                  </a:outerShdw>
                </a:effectLst>
                <a:latin typeface="Trebuchet MS" panose="020B0603020202020204" pitchFamily="34" charset="0"/>
              </a:rPr>
              <a:t>DEMO</a:t>
            </a:r>
            <a:r>
              <a:rPr lang="en-US" sz="2400" b="1" dirty="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rPr>
              <a:t> - </a:t>
            </a:r>
            <a:r>
              <a:rPr lang="en-US" sz="2400" b="1" dirty="0" smtClean="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rPr>
              <a:t>How to use LTS’s storyboard template</a:t>
            </a:r>
            <a:endParaRPr lang="en-US" sz="2000" b="1" dirty="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endParaRPr>
          </a:p>
        </p:txBody>
      </p:sp>
      <p:sp>
        <p:nvSpPr>
          <p:cNvPr id="5" name="Rounded Rectangle 4"/>
          <p:cNvSpPr/>
          <p:nvPr/>
        </p:nvSpPr>
        <p:spPr>
          <a:xfrm>
            <a:off x="2677357" y="957309"/>
            <a:ext cx="6103532" cy="5579724"/>
          </a:xfrm>
          <a:prstGeom prst="roundRect">
            <a:avLst>
              <a:gd name="adj" fmla="val 2348"/>
            </a:avLst>
          </a:prstGeom>
          <a:solidFill>
            <a:schemeClr val="bg1"/>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hlinkClick r:id="rId6" action="ppaction://hlinksldjump"/>
          </p:cNvPr>
          <p:cNvSpPr/>
          <p:nvPr/>
        </p:nvSpPr>
        <p:spPr>
          <a:xfrm>
            <a:off x="309600" y="4724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Trebuchet MS" panose="020B0603020202020204" pitchFamily="34" charset="0"/>
              </a:rPr>
              <a:t>Incorporating </a:t>
            </a:r>
            <a:r>
              <a:rPr lang="en-US" sz="1400" b="1" dirty="0" smtClean="0">
                <a:latin typeface="Trebuchet MS" panose="020B0603020202020204" pitchFamily="34" charset="0"/>
              </a:rPr>
              <a:t>Images</a:t>
            </a:r>
            <a:endParaRPr lang="en-US" sz="1400" b="1" dirty="0">
              <a:latin typeface="Trebuchet MS" panose="020B0603020202020204" pitchFamily="34" charset="0"/>
            </a:endParaRPr>
          </a:p>
        </p:txBody>
      </p:sp>
      <p:sp>
        <p:nvSpPr>
          <p:cNvPr id="28" name="Rectangle 27">
            <a:hlinkClick r:id="rId7" action="ppaction://hlinksldjump"/>
          </p:cNvPr>
          <p:cNvSpPr/>
          <p:nvPr/>
        </p:nvSpPr>
        <p:spPr>
          <a:xfrm>
            <a:off x="309600" y="5943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Questions?</a:t>
            </a:r>
            <a:endParaRPr lang="en-US" sz="1400" b="1" dirty="0">
              <a:latin typeface="Trebuchet MS" panose="020B0603020202020204" pitchFamily="34" charset="0"/>
            </a:endParaRPr>
          </a:p>
        </p:txBody>
      </p:sp>
      <p:grpSp>
        <p:nvGrpSpPr>
          <p:cNvPr id="15" name="Group 14"/>
          <p:cNvGrpSpPr/>
          <p:nvPr/>
        </p:nvGrpSpPr>
        <p:grpSpPr>
          <a:xfrm>
            <a:off x="306280" y="5331000"/>
            <a:ext cx="2779316" cy="536400"/>
            <a:chOff x="303320" y="1064962"/>
            <a:chExt cx="2779316" cy="536400"/>
          </a:xfrm>
          <a:solidFill>
            <a:schemeClr val="accent6">
              <a:lumMod val="60000"/>
              <a:lumOff val="40000"/>
            </a:schemeClr>
          </a:solidFill>
          <a:effectLst>
            <a:outerShdw blurRad="50800" dist="38100" dir="13500000" algn="br" rotWithShape="0">
              <a:prstClr val="black">
                <a:alpha val="40000"/>
              </a:prstClr>
            </a:outerShdw>
          </a:effectLst>
        </p:grpSpPr>
        <p:sp>
          <p:nvSpPr>
            <p:cNvPr id="16" name="Rectangle 15">
              <a:hlinkClick r:id="rId8" action="ppaction://hlinksldjump"/>
            </p:cNvPr>
            <p:cNvSpPr/>
            <p:nvPr/>
          </p:nvSpPr>
          <p:spPr>
            <a:xfrm>
              <a:off x="303320" y="1067962"/>
              <a:ext cx="2362200" cy="533400"/>
            </a:xfrm>
            <a:prstGeom prst="rect">
              <a:avLst/>
            </a:prstGeom>
            <a:grp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Trebuchet MS" panose="020B0603020202020204" pitchFamily="34" charset="0"/>
                </a:rPr>
                <a:t>Using LTS’s Template</a:t>
              </a:r>
              <a:endParaRPr lang="en-US" sz="1400" b="1" dirty="0">
                <a:solidFill>
                  <a:schemeClr val="tx1"/>
                </a:solidFill>
                <a:latin typeface="Trebuchet MS" panose="020B0603020202020204" pitchFamily="34" charset="0"/>
              </a:endParaRPr>
            </a:p>
          </p:txBody>
        </p:sp>
        <p:sp>
          <p:nvSpPr>
            <p:cNvPr id="17" name="Isosceles Triangle 16"/>
            <p:cNvSpPr/>
            <p:nvPr/>
          </p:nvSpPr>
          <p:spPr>
            <a:xfrm rot="5400000">
              <a:off x="2606618" y="1125344"/>
              <a:ext cx="536400" cy="41563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hlinkClick r:id="rId9" action="ppaction://hlinksldjump"/>
          </p:cNvPr>
          <p:cNvSpPr/>
          <p:nvPr/>
        </p:nvSpPr>
        <p:spPr>
          <a:xfrm>
            <a:off x="309600" y="4114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HTML Programming</a:t>
            </a:r>
            <a:endParaRPr lang="en-US" sz="1400" b="1" dirty="0">
              <a:latin typeface="Trebuchet MS" panose="020B0603020202020204" pitchFamily="34" charset="0"/>
            </a:endParaRPr>
          </a:p>
        </p:txBody>
      </p:sp>
      <p:sp>
        <p:nvSpPr>
          <p:cNvPr id="29" name="Rectangle 28">
            <a:hlinkClick r:id="rId8" action="ppaction://hlinksldjump"/>
          </p:cNvPr>
          <p:cNvSpPr/>
          <p:nvPr/>
        </p:nvSpPr>
        <p:spPr>
          <a:xfrm>
            <a:off x="309600" y="1066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What </a:t>
            </a:r>
            <a:r>
              <a:rPr lang="en-US" sz="1400" b="1" dirty="0">
                <a:latin typeface="Trebuchet MS" panose="020B0603020202020204" pitchFamily="34" charset="0"/>
              </a:rPr>
              <a:t>is a Storyboard?</a:t>
            </a:r>
          </a:p>
        </p:txBody>
      </p:sp>
      <p:sp>
        <p:nvSpPr>
          <p:cNvPr id="30" name="Rectangle 29">
            <a:hlinkClick r:id="rId10" action="ppaction://hlinksldjump"/>
          </p:cNvPr>
          <p:cNvSpPr/>
          <p:nvPr/>
        </p:nvSpPr>
        <p:spPr>
          <a:xfrm>
            <a:off x="309600" y="1676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Why </a:t>
            </a:r>
            <a:r>
              <a:rPr lang="en-US" sz="1400" b="1" dirty="0">
                <a:latin typeface="Trebuchet MS" panose="020B0603020202020204" pitchFamily="34" charset="0"/>
              </a:rPr>
              <a:t>is it Important?</a:t>
            </a:r>
          </a:p>
        </p:txBody>
      </p:sp>
      <p:sp>
        <p:nvSpPr>
          <p:cNvPr id="31" name="Rectangle 30">
            <a:hlinkClick r:id="rId11" action="ppaction://hlinksldjump"/>
          </p:cNvPr>
          <p:cNvSpPr/>
          <p:nvPr/>
        </p:nvSpPr>
        <p:spPr>
          <a:xfrm>
            <a:off x="309600" y="2286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Roles and Responsibilities</a:t>
            </a:r>
            <a:endParaRPr lang="en-US" sz="1400" b="1" dirty="0">
              <a:latin typeface="Trebuchet MS" panose="020B0603020202020204" pitchFamily="34" charset="0"/>
            </a:endParaRPr>
          </a:p>
        </p:txBody>
      </p:sp>
      <p:sp>
        <p:nvSpPr>
          <p:cNvPr id="32" name="Rectangle 31">
            <a:hlinkClick r:id="rId12" action="ppaction://hlinksldjump"/>
          </p:cNvPr>
          <p:cNvSpPr/>
          <p:nvPr/>
        </p:nvSpPr>
        <p:spPr>
          <a:xfrm>
            <a:off x="309600" y="2895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When Should </a:t>
            </a:r>
            <a:r>
              <a:rPr lang="en-US" sz="1400" b="1" dirty="0">
                <a:latin typeface="Trebuchet MS" panose="020B0603020202020204" pitchFamily="34" charset="0"/>
              </a:rPr>
              <a:t>Y</a:t>
            </a:r>
            <a:r>
              <a:rPr lang="en-US" sz="1400" b="1" dirty="0" smtClean="0">
                <a:latin typeface="Trebuchet MS" panose="020B0603020202020204" pitchFamily="34" charset="0"/>
              </a:rPr>
              <a:t>ou Start?</a:t>
            </a:r>
            <a:endParaRPr lang="en-US" sz="1400" b="1" dirty="0">
              <a:latin typeface="Trebuchet MS" panose="020B0603020202020204" pitchFamily="34" charset="0"/>
            </a:endParaRPr>
          </a:p>
        </p:txBody>
      </p:sp>
      <p:sp>
        <p:nvSpPr>
          <p:cNvPr id="33" name="Rectangle 32">
            <a:hlinkClick r:id="rId13" action="ppaction://hlinksldjump"/>
          </p:cNvPr>
          <p:cNvSpPr/>
          <p:nvPr/>
        </p:nvSpPr>
        <p:spPr>
          <a:xfrm>
            <a:off x="309600" y="35052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Key Elements Required</a:t>
            </a:r>
            <a:endParaRPr lang="en-US" sz="1400" b="1" dirty="0">
              <a:latin typeface="Trebuchet MS" panose="020B0603020202020204" pitchFamily="34" charset="0"/>
            </a:endParaRPr>
          </a:p>
        </p:txBody>
      </p:sp>
      <p:pic>
        <p:nvPicPr>
          <p:cNvPr id="4" name="Picture 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795423" y="2142392"/>
            <a:ext cx="5867400" cy="3203122"/>
          </a:xfrm>
          <a:prstGeom prst="rect">
            <a:avLst/>
          </a:prstGeom>
        </p:spPr>
      </p:pic>
    </p:spTree>
    <p:custDataLst>
      <p:tags r:id="rId1"/>
    </p:custDataLst>
    <p:extLst>
      <p:ext uri="{BB962C8B-B14F-4D97-AF65-F5344CB8AC3E}">
        <p14:creationId xmlns:p14="http://schemas.microsoft.com/office/powerpoint/2010/main" val="1534451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5000">
              <a:schemeClr val="bg1">
                <a:lumMod val="50000"/>
              </a:schemeClr>
            </a:gs>
            <a:gs pos="77000">
              <a:schemeClr val="bg1">
                <a:lumMod val="95000"/>
              </a:schemeClr>
            </a:gs>
            <a:gs pos="100000">
              <a:schemeClr val="bg1">
                <a:lumMod val="95000"/>
              </a:schemeClr>
            </a:gs>
          </a:gsLst>
          <a:lin ang="5400000" scaled="0"/>
        </a:gra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4">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8793" y="4885592"/>
            <a:ext cx="9158400" cy="1984753"/>
          </a:xfrm>
          <a:prstGeom prst="rect">
            <a:avLst/>
          </a:prstGeom>
          <a:noFill/>
          <a:ln>
            <a:noFill/>
          </a:ln>
        </p:spPr>
      </p:pic>
      <p:sp>
        <p:nvSpPr>
          <p:cNvPr id="6" name="Rectangle 5"/>
          <p:cNvSpPr/>
          <p:nvPr/>
        </p:nvSpPr>
        <p:spPr>
          <a:xfrm>
            <a:off x="-8711" y="0"/>
            <a:ext cx="9162000" cy="6858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Trebuchet MS" panose="020B0603020202020204" pitchFamily="34" charset="0"/>
              </a:rPr>
              <a:t> </a:t>
            </a:r>
            <a:r>
              <a:rPr lang="en-US" sz="2400" b="1" dirty="0" smtClean="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rPr>
              <a:t>Questions?</a:t>
            </a:r>
            <a:endParaRPr lang="en-US" sz="2000" b="1" dirty="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endParaRPr>
          </a:p>
        </p:txBody>
      </p:sp>
      <p:sp>
        <p:nvSpPr>
          <p:cNvPr id="5" name="Rounded Rectangle 4"/>
          <p:cNvSpPr/>
          <p:nvPr/>
        </p:nvSpPr>
        <p:spPr>
          <a:xfrm>
            <a:off x="2677357" y="957309"/>
            <a:ext cx="6103532" cy="5579724"/>
          </a:xfrm>
          <a:prstGeom prst="roundRect">
            <a:avLst>
              <a:gd name="adj" fmla="val 2348"/>
            </a:avLst>
          </a:prstGeom>
          <a:solidFill>
            <a:schemeClr val="bg1"/>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hlinkClick r:id="rId6" action="ppaction://hlinksldjump"/>
          </p:cNvPr>
          <p:cNvSpPr/>
          <p:nvPr/>
        </p:nvSpPr>
        <p:spPr>
          <a:xfrm>
            <a:off x="309600" y="5334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Using LTS’s Template</a:t>
            </a:r>
            <a:endParaRPr lang="en-US" sz="1400" b="1" dirty="0">
              <a:latin typeface="Trebuchet MS" panose="020B0603020202020204" pitchFamily="34" charset="0"/>
            </a:endParaRPr>
          </a:p>
        </p:txBody>
      </p:sp>
      <p:grpSp>
        <p:nvGrpSpPr>
          <p:cNvPr id="15" name="Group 14"/>
          <p:cNvGrpSpPr/>
          <p:nvPr/>
        </p:nvGrpSpPr>
        <p:grpSpPr>
          <a:xfrm>
            <a:off x="306280" y="5940600"/>
            <a:ext cx="2779316" cy="536400"/>
            <a:chOff x="303320" y="1064962"/>
            <a:chExt cx="2779316" cy="536400"/>
          </a:xfrm>
          <a:solidFill>
            <a:schemeClr val="accent6">
              <a:lumMod val="60000"/>
              <a:lumOff val="40000"/>
            </a:schemeClr>
          </a:solidFill>
          <a:effectLst>
            <a:outerShdw blurRad="50800" dist="38100" dir="13500000" algn="br" rotWithShape="0">
              <a:prstClr val="black">
                <a:alpha val="40000"/>
              </a:prstClr>
            </a:outerShdw>
          </a:effectLst>
        </p:grpSpPr>
        <p:sp>
          <p:nvSpPr>
            <p:cNvPr id="16" name="Rectangle 15">
              <a:hlinkClick r:id="rId7" action="ppaction://hlinksldjump"/>
            </p:cNvPr>
            <p:cNvSpPr/>
            <p:nvPr/>
          </p:nvSpPr>
          <p:spPr>
            <a:xfrm>
              <a:off x="303320" y="1067962"/>
              <a:ext cx="2362200" cy="533400"/>
            </a:xfrm>
            <a:prstGeom prst="rect">
              <a:avLst/>
            </a:prstGeom>
            <a:grp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Trebuchet MS" panose="020B0603020202020204" pitchFamily="34" charset="0"/>
                </a:rPr>
                <a:t>Questions?</a:t>
              </a:r>
              <a:endParaRPr lang="en-US" sz="1400" b="1" dirty="0">
                <a:solidFill>
                  <a:schemeClr val="tx1"/>
                </a:solidFill>
                <a:latin typeface="Trebuchet MS" panose="020B0603020202020204" pitchFamily="34" charset="0"/>
              </a:endParaRPr>
            </a:p>
          </p:txBody>
        </p:sp>
        <p:sp>
          <p:nvSpPr>
            <p:cNvPr id="17" name="Isosceles Triangle 16"/>
            <p:cNvSpPr/>
            <p:nvPr/>
          </p:nvSpPr>
          <p:spPr>
            <a:xfrm rot="5400000">
              <a:off x="2606618" y="1125344"/>
              <a:ext cx="536400" cy="41563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hlinkClick r:id="rId8" action="ppaction://hlinksldjump"/>
          </p:cNvPr>
          <p:cNvSpPr/>
          <p:nvPr/>
        </p:nvSpPr>
        <p:spPr>
          <a:xfrm>
            <a:off x="309600" y="4724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Incorporating Images</a:t>
            </a:r>
            <a:endParaRPr lang="en-US" sz="1400" b="1" dirty="0">
              <a:latin typeface="Trebuchet MS" panose="020B0603020202020204" pitchFamily="34" charset="0"/>
            </a:endParaRPr>
          </a:p>
        </p:txBody>
      </p:sp>
      <p:sp>
        <p:nvSpPr>
          <p:cNvPr id="29" name="Rectangle 28">
            <a:hlinkClick r:id="rId9" action="ppaction://hlinksldjump"/>
          </p:cNvPr>
          <p:cNvSpPr/>
          <p:nvPr/>
        </p:nvSpPr>
        <p:spPr>
          <a:xfrm>
            <a:off x="309600" y="4114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HTML Programming</a:t>
            </a:r>
            <a:endParaRPr lang="en-US" sz="1400" b="1" dirty="0">
              <a:latin typeface="Trebuchet MS" panose="020B0603020202020204" pitchFamily="34" charset="0"/>
            </a:endParaRPr>
          </a:p>
        </p:txBody>
      </p:sp>
      <p:sp>
        <p:nvSpPr>
          <p:cNvPr id="30" name="Rectangle 29">
            <a:hlinkClick r:id="rId7" action="ppaction://hlinksldjump"/>
          </p:cNvPr>
          <p:cNvSpPr/>
          <p:nvPr/>
        </p:nvSpPr>
        <p:spPr>
          <a:xfrm>
            <a:off x="309600" y="1066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What </a:t>
            </a:r>
            <a:r>
              <a:rPr lang="en-US" sz="1400" b="1" dirty="0">
                <a:latin typeface="Trebuchet MS" panose="020B0603020202020204" pitchFamily="34" charset="0"/>
              </a:rPr>
              <a:t>is a Storyboard?</a:t>
            </a:r>
          </a:p>
        </p:txBody>
      </p:sp>
      <p:sp>
        <p:nvSpPr>
          <p:cNvPr id="31" name="Rectangle 30">
            <a:hlinkClick r:id="rId10" action="ppaction://hlinksldjump"/>
          </p:cNvPr>
          <p:cNvSpPr/>
          <p:nvPr/>
        </p:nvSpPr>
        <p:spPr>
          <a:xfrm>
            <a:off x="309600" y="1676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Why </a:t>
            </a:r>
            <a:r>
              <a:rPr lang="en-US" sz="1400" b="1" dirty="0">
                <a:latin typeface="Trebuchet MS" panose="020B0603020202020204" pitchFamily="34" charset="0"/>
              </a:rPr>
              <a:t>is it Important?</a:t>
            </a:r>
          </a:p>
        </p:txBody>
      </p:sp>
      <p:sp>
        <p:nvSpPr>
          <p:cNvPr id="32" name="Rectangle 31">
            <a:hlinkClick r:id="rId11" action="ppaction://hlinksldjump"/>
          </p:cNvPr>
          <p:cNvSpPr/>
          <p:nvPr/>
        </p:nvSpPr>
        <p:spPr>
          <a:xfrm>
            <a:off x="309600" y="2286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Roles and Responsibilities</a:t>
            </a:r>
            <a:endParaRPr lang="en-US" sz="1400" b="1" dirty="0">
              <a:latin typeface="Trebuchet MS" panose="020B0603020202020204" pitchFamily="34" charset="0"/>
            </a:endParaRPr>
          </a:p>
        </p:txBody>
      </p:sp>
      <p:sp>
        <p:nvSpPr>
          <p:cNvPr id="33" name="Rectangle 32">
            <a:hlinkClick r:id="rId12" action="ppaction://hlinksldjump"/>
          </p:cNvPr>
          <p:cNvSpPr/>
          <p:nvPr/>
        </p:nvSpPr>
        <p:spPr>
          <a:xfrm>
            <a:off x="309600" y="2895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When Should You Start?</a:t>
            </a:r>
            <a:endParaRPr lang="en-US" sz="1400" b="1" dirty="0">
              <a:latin typeface="Trebuchet MS" panose="020B0603020202020204" pitchFamily="34" charset="0"/>
            </a:endParaRPr>
          </a:p>
        </p:txBody>
      </p:sp>
      <p:sp>
        <p:nvSpPr>
          <p:cNvPr id="34" name="Rectangle 33">
            <a:hlinkClick r:id="rId13" action="ppaction://hlinksldjump"/>
          </p:cNvPr>
          <p:cNvSpPr/>
          <p:nvPr/>
        </p:nvSpPr>
        <p:spPr>
          <a:xfrm>
            <a:off x="309600" y="35052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Key Elements Required</a:t>
            </a:r>
            <a:endParaRPr lang="en-US" sz="1400" b="1" dirty="0">
              <a:latin typeface="Trebuchet MS" panose="020B0603020202020204" pitchFamily="34" charset="0"/>
            </a:endParaRPr>
          </a:p>
        </p:txBody>
      </p:sp>
      <p:pic>
        <p:nvPicPr>
          <p:cNvPr id="2057" name="Picture 9" descr="F:\Stock Folders\Stress\thinking_man.gif"/>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71925" y="1724025"/>
            <a:ext cx="3267075" cy="40671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custDataLst>
      <p:tags r:id="rId1"/>
    </p:custDataLst>
    <p:extLst>
      <p:ext uri="{BB962C8B-B14F-4D97-AF65-F5344CB8AC3E}">
        <p14:creationId xmlns:p14="http://schemas.microsoft.com/office/powerpoint/2010/main" val="3048111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000">
              <a:schemeClr val="bg1">
                <a:lumMod val="50000"/>
              </a:schemeClr>
            </a:gs>
            <a:gs pos="77000">
              <a:schemeClr val="bg1">
                <a:lumMod val="95000"/>
              </a:schemeClr>
            </a:gs>
            <a:gs pos="100000">
              <a:schemeClr val="bg1">
                <a:lumMod val="95000"/>
              </a:schemeClr>
            </a:gs>
          </a:gsLst>
          <a:lin ang="5400000" scaled="0"/>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8793" y="4885592"/>
            <a:ext cx="9158400" cy="1984753"/>
          </a:xfrm>
          <a:prstGeom prst="rect">
            <a:avLst/>
          </a:prstGeom>
          <a:noFill/>
          <a:ln>
            <a:noFill/>
          </a:ln>
        </p:spPr>
      </p:pic>
      <p:sp>
        <p:nvSpPr>
          <p:cNvPr id="6" name="Rectangle 5"/>
          <p:cNvSpPr/>
          <p:nvPr/>
        </p:nvSpPr>
        <p:spPr>
          <a:xfrm>
            <a:off x="-8793" y="0"/>
            <a:ext cx="9163149" cy="6858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rPr>
              <a:t>Overview</a:t>
            </a:r>
            <a:endParaRPr lang="en-US" sz="2000" b="1" dirty="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endParaRPr>
          </a:p>
        </p:txBody>
      </p:sp>
      <p:sp>
        <p:nvSpPr>
          <p:cNvPr id="5" name="Rounded Rectangle 4"/>
          <p:cNvSpPr/>
          <p:nvPr/>
        </p:nvSpPr>
        <p:spPr>
          <a:xfrm>
            <a:off x="2677357" y="957309"/>
            <a:ext cx="6103532" cy="5579724"/>
          </a:xfrm>
          <a:prstGeom prst="roundRect">
            <a:avLst>
              <a:gd name="adj" fmla="val 2348"/>
            </a:avLst>
          </a:prstGeom>
          <a:solidFill>
            <a:schemeClr val="bg1"/>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hlinkClick r:id="rId6" action="ppaction://hlinksldjump"/>
          </p:cNvPr>
          <p:cNvSpPr/>
          <p:nvPr/>
        </p:nvSpPr>
        <p:spPr>
          <a:xfrm>
            <a:off x="309600" y="1066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What </a:t>
            </a:r>
            <a:r>
              <a:rPr lang="en-US" sz="1400" b="1" dirty="0">
                <a:latin typeface="Trebuchet MS" panose="020B0603020202020204" pitchFamily="34" charset="0"/>
              </a:rPr>
              <a:t>is a Storyboard?</a:t>
            </a:r>
          </a:p>
        </p:txBody>
      </p:sp>
      <p:sp>
        <p:nvSpPr>
          <p:cNvPr id="23" name="TextBox 22"/>
          <p:cNvSpPr txBox="1"/>
          <p:nvPr/>
        </p:nvSpPr>
        <p:spPr>
          <a:xfrm>
            <a:off x="2677357" y="3189982"/>
            <a:ext cx="6103531" cy="1077218"/>
          </a:xfrm>
          <a:prstGeom prst="rect">
            <a:avLst/>
          </a:prstGeom>
          <a:solidFill>
            <a:schemeClr val="bg1">
              <a:lumMod val="95000"/>
            </a:schemeClr>
          </a:solidFill>
        </p:spPr>
        <p:txBody>
          <a:bodyPr wrap="square" rtlCol="0">
            <a:spAutoFit/>
          </a:bodyPr>
          <a:lstStyle>
            <a:defPPr>
              <a:defRPr lang="en-US"/>
            </a:defPPr>
            <a:lvl1pPr algn="ctr">
              <a:defRPr sz="3200">
                <a:latin typeface="Trebuchet MS" panose="020B0603020202020204" pitchFamily="34" charset="0"/>
              </a:defRPr>
            </a:lvl1pPr>
          </a:lstStyle>
          <a:p>
            <a:r>
              <a:rPr lang="en-US" dirty="0"/>
              <a:t>Overview of </a:t>
            </a:r>
            <a:r>
              <a:rPr lang="en-CA" dirty="0"/>
              <a:t>the topics we will be discussing today</a:t>
            </a:r>
            <a:endParaRPr lang="en-US" dirty="0"/>
          </a:p>
        </p:txBody>
      </p:sp>
      <p:sp>
        <p:nvSpPr>
          <p:cNvPr id="20" name="Rectangle 19">
            <a:hlinkClick r:id="rId7" action="ppaction://hlinksldjump"/>
          </p:cNvPr>
          <p:cNvSpPr/>
          <p:nvPr/>
        </p:nvSpPr>
        <p:spPr>
          <a:xfrm>
            <a:off x="309600" y="1676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Why </a:t>
            </a:r>
            <a:r>
              <a:rPr lang="en-US" sz="1400" b="1" dirty="0">
                <a:latin typeface="Trebuchet MS" panose="020B0603020202020204" pitchFamily="34" charset="0"/>
              </a:rPr>
              <a:t>is it Important?</a:t>
            </a:r>
          </a:p>
        </p:txBody>
      </p:sp>
      <p:sp>
        <p:nvSpPr>
          <p:cNvPr id="21" name="Rectangle 20">
            <a:hlinkClick r:id="rId8" action="ppaction://hlinksldjump"/>
          </p:cNvPr>
          <p:cNvSpPr/>
          <p:nvPr/>
        </p:nvSpPr>
        <p:spPr>
          <a:xfrm>
            <a:off x="309600" y="2286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Roles and Responsibilities</a:t>
            </a:r>
            <a:endParaRPr lang="en-US" sz="1400" b="1" dirty="0">
              <a:latin typeface="Trebuchet MS" panose="020B0603020202020204" pitchFamily="34" charset="0"/>
            </a:endParaRPr>
          </a:p>
        </p:txBody>
      </p:sp>
      <p:sp>
        <p:nvSpPr>
          <p:cNvPr id="22" name="Rectangle 21">
            <a:hlinkClick r:id="rId9" action="ppaction://hlinksldjump"/>
          </p:cNvPr>
          <p:cNvSpPr/>
          <p:nvPr/>
        </p:nvSpPr>
        <p:spPr>
          <a:xfrm>
            <a:off x="309600" y="2895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When Should </a:t>
            </a:r>
            <a:r>
              <a:rPr lang="en-US" sz="1400" b="1" dirty="0">
                <a:latin typeface="Trebuchet MS" panose="020B0603020202020204" pitchFamily="34" charset="0"/>
              </a:rPr>
              <a:t>Y</a:t>
            </a:r>
            <a:r>
              <a:rPr lang="en-US" sz="1400" b="1" dirty="0" smtClean="0">
                <a:latin typeface="Trebuchet MS" panose="020B0603020202020204" pitchFamily="34" charset="0"/>
              </a:rPr>
              <a:t>ou </a:t>
            </a:r>
            <a:r>
              <a:rPr lang="en-US" sz="1400" b="1" dirty="0">
                <a:latin typeface="Trebuchet MS" panose="020B0603020202020204" pitchFamily="34" charset="0"/>
              </a:rPr>
              <a:t>S</a:t>
            </a:r>
            <a:r>
              <a:rPr lang="en-US" sz="1400" b="1" dirty="0" smtClean="0">
                <a:latin typeface="Trebuchet MS" panose="020B0603020202020204" pitchFamily="34" charset="0"/>
              </a:rPr>
              <a:t>tart?</a:t>
            </a:r>
            <a:endParaRPr lang="en-US" sz="1400" b="1" dirty="0">
              <a:latin typeface="Trebuchet MS" panose="020B0603020202020204" pitchFamily="34" charset="0"/>
            </a:endParaRPr>
          </a:p>
        </p:txBody>
      </p:sp>
      <p:sp>
        <p:nvSpPr>
          <p:cNvPr id="24" name="Rectangle 23">
            <a:hlinkClick r:id="rId10" action="ppaction://hlinksldjump"/>
          </p:cNvPr>
          <p:cNvSpPr/>
          <p:nvPr/>
        </p:nvSpPr>
        <p:spPr>
          <a:xfrm>
            <a:off x="309600" y="35052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Key Elements Required</a:t>
            </a:r>
            <a:endParaRPr lang="en-US" sz="1400" b="1" dirty="0">
              <a:latin typeface="Trebuchet MS" panose="020B0603020202020204" pitchFamily="34" charset="0"/>
            </a:endParaRPr>
          </a:p>
        </p:txBody>
      </p:sp>
      <p:sp>
        <p:nvSpPr>
          <p:cNvPr id="25" name="Rectangle 24">
            <a:hlinkClick r:id="rId11" action="ppaction://hlinksldjump"/>
          </p:cNvPr>
          <p:cNvSpPr/>
          <p:nvPr/>
        </p:nvSpPr>
        <p:spPr>
          <a:xfrm>
            <a:off x="309600" y="4114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HTML Programming</a:t>
            </a:r>
            <a:endParaRPr lang="en-US" sz="1400" b="1" dirty="0">
              <a:latin typeface="Trebuchet MS" panose="020B0603020202020204" pitchFamily="34" charset="0"/>
            </a:endParaRPr>
          </a:p>
        </p:txBody>
      </p:sp>
      <p:sp>
        <p:nvSpPr>
          <p:cNvPr id="26" name="Rectangle 25">
            <a:hlinkClick r:id="rId12" action="ppaction://hlinksldjump"/>
          </p:cNvPr>
          <p:cNvSpPr/>
          <p:nvPr/>
        </p:nvSpPr>
        <p:spPr>
          <a:xfrm>
            <a:off x="309600" y="4724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Incorporating Images</a:t>
            </a:r>
            <a:endParaRPr lang="en-US" sz="1400" b="1" dirty="0">
              <a:latin typeface="Trebuchet MS" panose="020B0603020202020204" pitchFamily="34" charset="0"/>
            </a:endParaRPr>
          </a:p>
        </p:txBody>
      </p:sp>
      <p:sp>
        <p:nvSpPr>
          <p:cNvPr id="27" name="Rectangle 26">
            <a:hlinkClick r:id="rId13" action="ppaction://hlinksldjump"/>
          </p:cNvPr>
          <p:cNvSpPr/>
          <p:nvPr/>
        </p:nvSpPr>
        <p:spPr>
          <a:xfrm>
            <a:off x="309600" y="5334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Using LTS’s Template</a:t>
            </a:r>
            <a:endParaRPr lang="en-US" sz="1400" b="1" dirty="0">
              <a:latin typeface="Trebuchet MS" panose="020B0603020202020204" pitchFamily="34" charset="0"/>
            </a:endParaRPr>
          </a:p>
        </p:txBody>
      </p:sp>
      <p:sp>
        <p:nvSpPr>
          <p:cNvPr id="28" name="Rectangle 27">
            <a:hlinkClick r:id="rId14" action="ppaction://hlinksldjump"/>
          </p:cNvPr>
          <p:cNvSpPr/>
          <p:nvPr/>
        </p:nvSpPr>
        <p:spPr>
          <a:xfrm>
            <a:off x="309600" y="5943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Questions?</a:t>
            </a:r>
            <a:endParaRPr lang="en-US" sz="1400" b="1" dirty="0">
              <a:latin typeface="Trebuchet MS" panose="020B0603020202020204" pitchFamily="34" charset="0"/>
            </a:endParaRPr>
          </a:p>
        </p:txBody>
      </p:sp>
    </p:spTree>
    <p:custDataLst>
      <p:tags r:id="rId1"/>
    </p:custDataLst>
    <p:extLst>
      <p:ext uri="{BB962C8B-B14F-4D97-AF65-F5344CB8AC3E}">
        <p14:creationId xmlns:p14="http://schemas.microsoft.com/office/powerpoint/2010/main" val="202040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1000" fill="hold"/>
                                        <p:tgtEl>
                                          <p:spTgt spid="20"/>
                                        </p:tgtEl>
                                        <p:attrNameLst>
                                          <p:attrName>ppt_x</p:attrName>
                                        </p:attrNameLst>
                                      </p:cBhvr>
                                      <p:tavLst>
                                        <p:tav tm="0">
                                          <p:val>
                                            <p:strVal val="0-#ppt_w/2"/>
                                          </p:val>
                                        </p:tav>
                                        <p:tav tm="100000">
                                          <p:val>
                                            <p:strVal val="#ppt_x"/>
                                          </p:val>
                                        </p:tav>
                                      </p:tavLst>
                                    </p:anim>
                                    <p:anim calcmode="lin" valueType="num">
                                      <p:cBhvr additive="base">
                                        <p:cTn id="12" dur="10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0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1000" fill="hold"/>
                                        <p:tgtEl>
                                          <p:spTgt spid="21"/>
                                        </p:tgtEl>
                                        <p:attrNameLst>
                                          <p:attrName>ppt_x</p:attrName>
                                        </p:attrNameLst>
                                      </p:cBhvr>
                                      <p:tavLst>
                                        <p:tav tm="0">
                                          <p:val>
                                            <p:strVal val="0-#ppt_w/2"/>
                                          </p:val>
                                        </p:tav>
                                        <p:tav tm="100000">
                                          <p:val>
                                            <p:strVal val="#ppt_x"/>
                                          </p:val>
                                        </p:tav>
                                      </p:tavLst>
                                    </p:anim>
                                    <p:anim calcmode="lin" valueType="num">
                                      <p:cBhvr additive="base">
                                        <p:cTn id="16" dur="1000" fill="hold"/>
                                        <p:tgtEl>
                                          <p:spTgt spid="21"/>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10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1000" fill="hold"/>
                                        <p:tgtEl>
                                          <p:spTgt spid="22"/>
                                        </p:tgtEl>
                                        <p:attrNameLst>
                                          <p:attrName>ppt_x</p:attrName>
                                        </p:attrNameLst>
                                      </p:cBhvr>
                                      <p:tavLst>
                                        <p:tav tm="0">
                                          <p:val>
                                            <p:strVal val="0-#ppt_w/2"/>
                                          </p:val>
                                        </p:tav>
                                        <p:tav tm="100000">
                                          <p:val>
                                            <p:strVal val="#ppt_x"/>
                                          </p:val>
                                        </p:tav>
                                      </p:tavLst>
                                    </p:anim>
                                    <p:anim calcmode="lin" valueType="num">
                                      <p:cBhvr additive="base">
                                        <p:cTn id="20" dur="100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1000" fill="hold"/>
                                        <p:tgtEl>
                                          <p:spTgt spid="24"/>
                                        </p:tgtEl>
                                        <p:attrNameLst>
                                          <p:attrName>ppt_x</p:attrName>
                                        </p:attrNameLst>
                                      </p:cBhvr>
                                      <p:tavLst>
                                        <p:tav tm="0">
                                          <p:val>
                                            <p:strVal val="0-#ppt_w/2"/>
                                          </p:val>
                                        </p:tav>
                                        <p:tav tm="100000">
                                          <p:val>
                                            <p:strVal val="#ppt_x"/>
                                          </p:val>
                                        </p:tav>
                                      </p:tavLst>
                                    </p:anim>
                                    <p:anim calcmode="lin" valueType="num">
                                      <p:cBhvr additive="base">
                                        <p:cTn id="24" dur="1000" fill="hold"/>
                                        <p:tgtEl>
                                          <p:spTgt spid="24"/>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00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1000" fill="hold"/>
                                        <p:tgtEl>
                                          <p:spTgt spid="25"/>
                                        </p:tgtEl>
                                        <p:attrNameLst>
                                          <p:attrName>ppt_x</p:attrName>
                                        </p:attrNameLst>
                                      </p:cBhvr>
                                      <p:tavLst>
                                        <p:tav tm="0">
                                          <p:val>
                                            <p:strVal val="0-#ppt_w/2"/>
                                          </p:val>
                                        </p:tav>
                                        <p:tav tm="100000">
                                          <p:val>
                                            <p:strVal val="#ppt_x"/>
                                          </p:val>
                                        </p:tav>
                                      </p:tavLst>
                                    </p:anim>
                                    <p:anim calcmode="lin" valueType="num">
                                      <p:cBhvr additive="base">
                                        <p:cTn id="28" dur="1000" fill="hold"/>
                                        <p:tgtEl>
                                          <p:spTgt spid="2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00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1000" fill="hold"/>
                                        <p:tgtEl>
                                          <p:spTgt spid="26"/>
                                        </p:tgtEl>
                                        <p:attrNameLst>
                                          <p:attrName>ppt_x</p:attrName>
                                        </p:attrNameLst>
                                      </p:cBhvr>
                                      <p:tavLst>
                                        <p:tav tm="0">
                                          <p:val>
                                            <p:strVal val="0-#ppt_w/2"/>
                                          </p:val>
                                        </p:tav>
                                        <p:tav tm="100000">
                                          <p:val>
                                            <p:strVal val="#ppt_x"/>
                                          </p:val>
                                        </p:tav>
                                      </p:tavLst>
                                    </p:anim>
                                    <p:anim calcmode="lin" valueType="num">
                                      <p:cBhvr additive="base">
                                        <p:cTn id="32" dur="1000" fill="hold"/>
                                        <p:tgtEl>
                                          <p:spTgt spid="26"/>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100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1000" fill="hold"/>
                                        <p:tgtEl>
                                          <p:spTgt spid="27"/>
                                        </p:tgtEl>
                                        <p:attrNameLst>
                                          <p:attrName>ppt_x</p:attrName>
                                        </p:attrNameLst>
                                      </p:cBhvr>
                                      <p:tavLst>
                                        <p:tav tm="0">
                                          <p:val>
                                            <p:strVal val="0-#ppt_w/2"/>
                                          </p:val>
                                        </p:tav>
                                        <p:tav tm="100000">
                                          <p:val>
                                            <p:strVal val="#ppt_x"/>
                                          </p:val>
                                        </p:tav>
                                      </p:tavLst>
                                    </p:anim>
                                    <p:anim calcmode="lin" valueType="num">
                                      <p:cBhvr additive="base">
                                        <p:cTn id="36" dur="1000" fill="hold"/>
                                        <p:tgtEl>
                                          <p:spTgt spid="27"/>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100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1000" fill="hold"/>
                                        <p:tgtEl>
                                          <p:spTgt spid="28"/>
                                        </p:tgtEl>
                                        <p:attrNameLst>
                                          <p:attrName>ppt_x</p:attrName>
                                        </p:attrNameLst>
                                      </p:cBhvr>
                                      <p:tavLst>
                                        <p:tav tm="0">
                                          <p:val>
                                            <p:strVal val="0-#ppt_w/2"/>
                                          </p:val>
                                        </p:tav>
                                        <p:tav tm="100000">
                                          <p:val>
                                            <p:strVal val="#ppt_x"/>
                                          </p:val>
                                        </p:tav>
                                      </p:tavLst>
                                    </p:anim>
                                    <p:anim calcmode="lin" valueType="num">
                                      <p:cBhvr additive="base">
                                        <p:cTn id="40" dur="1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0" grpId="0" animBg="1"/>
      <p:bldP spid="21" grpId="0" animBg="1"/>
      <p:bldP spid="22" grpId="0" animBg="1"/>
      <p:bldP spid="24" grpId="0" animBg="1"/>
      <p:bldP spid="25" grpId="0" animBg="1"/>
      <p:bldP spid="26" grpId="0" animBg="1"/>
      <p:bldP spid="27" grpId="0" animBg="1"/>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5000">
              <a:schemeClr val="bg1">
                <a:lumMod val="50000"/>
              </a:schemeClr>
            </a:gs>
            <a:gs pos="77000">
              <a:schemeClr val="bg1">
                <a:lumMod val="95000"/>
              </a:schemeClr>
            </a:gs>
            <a:gs pos="100000">
              <a:schemeClr val="bg1">
                <a:lumMod val="95000"/>
              </a:schemeClr>
            </a:gs>
          </a:gsLst>
          <a:lin ang="5400000" scaled="0"/>
        </a:gra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4">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8793" y="4885592"/>
            <a:ext cx="9158400" cy="1984753"/>
          </a:xfrm>
          <a:prstGeom prst="rect">
            <a:avLst/>
          </a:prstGeom>
          <a:noFill/>
          <a:ln>
            <a:noFill/>
          </a:ln>
        </p:spPr>
      </p:pic>
      <p:sp>
        <p:nvSpPr>
          <p:cNvPr id="6" name="Rectangle 5"/>
          <p:cNvSpPr/>
          <p:nvPr/>
        </p:nvSpPr>
        <p:spPr>
          <a:xfrm>
            <a:off x="-9291" y="0"/>
            <a:ext cx="9162000" cy="6858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Trebuchet MS" panose="020B0603020202020204" pitchFamily="34" charset="0"/>
              </a:rPr>
              <a:t> </a:t>
            </a:r>
            <a:r>
              <a:rPr lang="en-US" sz="2400" b="1" dirty="0" smtClean="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rPr>
              <a:t>What is a Storyboard?</a:t>
            </a:r>
            <a:endParaRPr lang="en-US" sz="2000" b="1" dirty="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endParaRPr>
          </a:p>
        </p:txBody>
      </p:sp>
      <p:sp>
        <p:nvSpPr>
          <p:cNvPr id="5" name="Rounded Rectangle 4"/>
          <p:cNvSpPr/>
          <p:nvPr/>
        </p:nvSpPr>
        <p:spPr>
          <a:xfrm>
            <a:off x="2677357" y="957309"/>
            <a:ext cx="6103532" cy="5579724"/>
          </a:xfrm>
          <a:prstGeom prst="roundRect">
            <a:avLst>
              <a:gd name="adj" fmla="val 2348"/>
            </a:avLst>
          </a:prstGeom>
          <a:solidFill>
            <a:schemeClr val="bg1"/>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hlinkClick r:id="rId6" action="ppaction://hlinksldjump"/>
          </p:cNvPr>
          <p:cNvSpPr/>
          <p:nvPr/>
        </p:nvSpPr>
        <p:spPr>
          <a:xfrm>
            <a:off x="304800" y="1676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Why </a:t>
            </a:r>
            <a:r>
              <a:rPr lang="en-US" sz="1400" b="1" dirty="0">
                <a:latin typeface="Trebuchet MS" panose="020B0603020202020204" pitchFamily="34" charset="0"/>
              </a:rPr>
              <a:t>is it Important?</a:t>
            </a:r>
          </a:p>
        </p:txBody>
      </p:sp>
      <p:sp>
        <p:nvSpPr>
          <p:cNvPr id="21" name="Rectangle 20">
            <a:hlinkClick r:id="rId7" action="ppaction://hlinksldjump"/>
          </p:cNvPr>
          <p:cNvSpPr/>
          <p:nvPr/>
        </p:nvSpPr>
        <p:spPr>
          <a:xfrm>
            <a:off x="309600" y="2286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Roles and Responsibilities</a:t>
            </a:r>
            <a:endParaRPr lang="en-US" sz="1400" b="1" dirty="0">
              <a:latin typeface="Trebuchet MS" panose="020B0603020202020204" pitchFamily="34" charset="0"/>
            </a:endParaRPr>
          </a:p>
        </p:txBody>
      </p:sp>
      <p:grpSp>
        <p:nvGrpSpPr>
          <p:cNvPr id="2" name="Group 1"/>
          <p:cNvGrpSpPr/>
          <p:nvPr/>
        </p:nvGrpSpPr>
        <p:grpSpPr>
          <a:xfrm>
            <a:off x="304800" y="1064962"/>
            <a:ext cx="2777836" cy="536400"/>
            <a:chOff x="304800" y="1064962"/>
            <a:chExt cx="2777836" cy="536400"/>
          </a:xfrm>
          <a:solidFill>
            <a:schemeClr val="accent6">
              <a:lumMod val="60000"/>
              <a:lumOff val="40000"/>
            </a:schemeClr>
          </a:solidFill>
          <a:effectLst>
            <a:outerShdw blurRad="50800" dist="38100" dir="13500000" algn="br" rotWithShape="0">
              <a:prstClr val="black">
                <a:alpha val="40000"/>
              </a:prstClr>
            </a:outerShdw>
          </a:effectLst>
        </p:grpSpPr>
        <p:sp>
          <p:nvSpPr>
            <p:cNvPr id="7" name="Rectangle 6">
              <a:hlinkClick r:id="rId8" action="ppaction://hlinksldjump"/>
            </p:cNvPr>
            <p:cNvSpPr/>
            <p:nvPr/>
          </p:nvSpPr>
          <p:spPr>
            <a:xfrm>
              <a:off x="304800" y="1066800"/>
              <a:ext cx="2362200" cy="533400"/>
            </a:xfrm>
            <a:prstGeom prst="rect">
              <a:avLst/>
            </a:prstGeom>
            <a:grp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Trebuchet MS" panose="020B0603020202020204" pitchFamily="34" charset="0"/>
                </a:rPr>
                <a:t>What </a:t>
              </a:r>
              <a:r>
                <a:rPr lang="en-US" sz="1400" b="1" dirty="0">
                  <a:solidFill>
                    <a:schemeClr val="tx1"/>
                  </a:solidFill>
                  <a:latin typeface="Trebuchet MS" panose="020B0603020202020204" pitchFamily="34" charset="0"/>
                </a:rPr>
                <a:t>is a Storyboard?</a:t>
              </a:r>
            </a:p>
          </p:txBody>
        </p:sp>
        <p:sp>
          <p:nvSpPr>
            <p:cNvPr id="15" name="Isosceles Triangle 14"/>
            <p:cNvSpPr/>
            <p:nvPr/>
          </p:nvSpPr>
          <p:spPr>
            <a:xfrm rot="5400000">
              <a:off x="2606618" y="1125344"/>
              <a:ext cx="536400" cy="41563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hlinkClick r:id="rId9" action="ppaction://hlinksldjump"/>
          </p:cNvPr>
          <p:cNvSpPr/>
          <p:nvPr/>
        </p:nvSpPr>
        <p:spPr>
          <a:xfrm>
            <a:off x="309600" y="2895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When Should </a:t>
            </a:r>
            <a:r>
              <a:rPr lang="en-US" sz="1400" b="1" dirty="0">
                <a:latin typeface="Trebuchet MS" panose="020B0603020202020204" pitchFamily="34" charset="0"/>
              </a:rPr>
              <a:t>Y</a:t>
            </a:r>
            <a:r>
              <a:rPr lang="en-US" sz="1400" b="1" dirty="0" smtClean="0">
                <a:latin typeface="Trebuchet MS" panose="020B0603020202020204" pitchFamily="34" charset="0"/>
              </a:rPr>
              <a:t>ou </a:t>
            </a:r>
            <a:r>
              <a:rPr lang="en-US" sz="1400" b="1" dirty="0">
                <a:latin typeface="Trebuchet MS" panose="020B0603020202020204" pitchFamily="34" charset="0"/>
              </a:rPr>
              <a:t>S</a:t>
            </a:r>
            <a:r>
              <a:rPr lang="en-US" sz="1400" b="1" dirty="0" smtClean="0">
                <a:latin typeface="Trebuchet MS" panose="020B0603020202020204" pitchFamily="34" charset="0"/>
              </a:rPr>
              <a:t>tart?</a:t>
            </a:r>
            <a:endParaRPr lang="en-US" sz="1400" b="1" dirty="0">
              <a:latin typeface="Trebuchet MS" panose="020B0603020202020204" pitchFamily="34" charset="0"/>
            </a:endParaRPr>
          </a:p>
        </p:txBody>
      </p:sp>
      <p:sp>
        <p:nvSpPr>
          <p:cNvPr id="29" name="Rectangle 28">
            <a:hlinkClick r:id="rId10" action="ppaction://hlinksldjump"/>
          </p:cNvPr>
          <p:cNvSpPr/>
          <p:nvPr/>
        </p:nvSpPr>
        <p:spPr>
          <a:xfrm>
            <a:off x="309600" y="35052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Key Elements </a:t>
            </a:r>
            <a:r>
              <a:rPr lang="en-US" sz="1400" b="1" dirty="0">
                <a:latin typeface="Trebuchet MS" panose="020B0603020202020204" pitchFamily="34" charset="0"/>
              </a:rPr>
              <a:t>R</a:t>
            </a:r>
            <a:r>
              <a:rPr lang="en-US" sz="1400" b="1" dirty="0" smtClean="0">
                <a:latin typeface="Trebuchet MS" panose="020B0603020202020204" pitchFamily="34" charset="0"/>
              </a:rPr>
              <a:t>equired</a:t>
            </a:r>
            <a:endParaRPr lang="en-US" sz="1400" b="1" dirty="0">
              <a:latin typeface="Trebuchet MS" panose="020B0603020202020204" pitchFamily="34" charset="0"/>
            </a:endParaRPr>
          </a:p>
        </p:txBody>
      </p:sp>
      <p:sp>
        <p:nvSpPr>
          <p:cNvPr id="30" name="Rectangle 29">
            <a:hlinkClick r:id="rId11" action="ppaction://hlinksldjump"/>
          </p:cNvPr>
          <p:cNvSpPr/>
          <p:nvPr/>
        </p:nvSpPr>
        <p:spPr>
          <a:xfrm>
            <a:off x="309600" y="4114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HTML Programming</a:t>
            </a:r>
            <a:endParaRPr lang="en-US" sz="1400" b="1" dirty="0">
              <a:latin typeface="Trebuchet MS" panose="020B0603020202020204" pitchFamily="34" charset="0"/>
            </a:endParaRPr>
          </a:p>
        </p:txBody>
      </p:sp>
      <p:sp>
        <p:nvSpPr>
          <p:cNvPr id="31" name="Rectangle 30">
            <a:hlinkClick r:id="rId12" action="ppaction://hlinksldjump"/>
          </p:cNvPr>
          <p:cNvSpPr/>
          <p:nvPr/>
        </p:nvSpPr>
        <p:spPr>
          <a:xfrm>
            <a:off x="309600" y="4724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Incorporating Images </a:t>
            </a:r>
            <a:endParaRPr lang="en-US" sz="1400" b="1" dirty="0">
              <a:latin typeface="Trebuchet MS" panose="020B0603020202020204" pitchFamily="34" charset="0"/>
            </a:endParaRPr>
          </a:p>
        </p:txBody>
      </p:sp>
      <p:sp>
        <p:nvSpPr>
          <p:cNvPr id="32" name="Rectangle 31">
            <a:hlinkClick r:id="rId13" action="ppaction://hlinksldjump"/>
          </p:cNvPr>
          <p:cNvSpPr/>
          <p:nvPr/>
        </p:nvSpPr>
        <p:spPr>
          <a:xfrm>
            <a:off x="309600" y="5334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Using LTS’s Template</a:t>
            </a:r>
            <a:endParaRPr lang="en-US" sz="1400" b="1" dirty="0">
              <a:latin typeface="Trebuchet MS" panose="020B0603020202020204" pitchFamily="34" charset="0"/>
            </a:endParaRPr>
          </a:p>
        </p:txBody>
      </p:sp>
      <p:sp>
        <p:nvSpPr>
          <p:cNvPr id="33" name="Rectangle 32">
            <a:hlinkClick r:id="rId14" action="ppaction://hlinksldjump"/>
          </p:cNvPr>
          <p:cNvSpPr/>
          <p:nvPr/>
        </p:nvSpPr>
        <p:spPr>
          <a:xfrm>
            <a:off x="309600" y="5943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Questions?</a:t>
            </a:r>
            <a:endParaRPr lang="en-US" sz="1400" b="1" dirty="0">
              <a:latin typeface="Trebuchet MS" panose="020B0603020202020204" pitchFamily="34" charset="0"/>
            </a:endParaRPr>
          </a:p>
        </p:txBody>
      </p:sp>
      <p:sp>
        <p:nvSpPr>
          <p:cNvPr id="3" name="TextBox 2"/>
          <p:cNvSpPr txBox="1"/>
          <p:nvPr/>
        </p:nvSpPr>
        <p:spPr>
          <a:xfrm>
            <a:off x="3420000" y="2895362"/>
            <a:ext cx="4680000" cy="1600438"/>
          </a:xfrm>
          <a:prstGeom prst="rect">
            <a:avLst/>
          </a:prstGeom>
          <a:solidFill>
            <a:schemeClr val="bg1">
              <a:lumMod val="95000"/>
            </a:schemeClr>
          </a:solidFill>
          <a:effectLst>
            <a:outerShdw blurRad="50800" dist="38100" dir="2700000" algn="tl" rotWithShape="0">
              <a:prstClr val="black">
                <a:alpha val="40000"/>
              </a:prstClr>
            </a:outerShdw>
            <a:softEdge rad="12700"/>
          </a:effectLst>
        </p:spPr>
        <p:txBody>
          <a:bodyPr wrap="square" rtlCol="0">
            <a:spAutoFit/>
          </a:bodyPr>
          <a:lstStyle/>
          <a:p>
            <a:r>
              <a:rPr lang="en-CA" sz="1400" dirty="0">
                <a:latin typeface="Trebuchet MS" panose="020B0603020202020204" pitchFamily="34" charset="0"/>
              </a:rPr>
              <a:t>An e-learning storyboard is a </a:t>
            </a:r>
            <a:r>
              <a:rPr lang="en-CA" sz="1400" dirty="0" smtClean="0">
                <a:latin typeface="Trebuchet MS" panose="020B0603020202020204" pitchFamily="34" charset="0"/>
              </a:rPr>
              <a:t>simple visual layout document that indicates all the necessary elements of a course, such as on-screen text,</a:t>
            </a:r>
            <a:r>
              <a:rPr lang="en-CA" sz="1400" dirty="0">
                <a:latin typeface="Trebuchet MS" panose="020B0603020202020204" pitchFamily="34" charset="0"/>
              </a:rPr>
              <a:t> </a:t>
            </a:r>
            <a:r>
              <a:rPr lang="en-CA" sz="1400" dirty="0" smtClean="0">
                <a:latin typeface="Trebuchet MS" panose="020B0603020202020204" pitchFamily="34" charset="0"/>
              </a:rPr>
              <a:t>multimedia elements (graphics, audio, video), and any interactive features </a:t>
            </a:r>
            <a:r>
              <a:rPr lang="en-CA" sz="1400" dirty="0">
                <a:latin typeface="Trebuchet MS" panose="020B0603020202020204" pitchFamily="34" charset="0"/>
              </a:rPr>
              <a:t>for every screen of the course</a:t>
            </a:r>
            <a:r>
              <a:rPr lang="en-CA" sz="1400" dirty="0" smtClean="0">
                <a:latin typeface="Trebuchet MS" panose="020B0603020202020204" pitchFamily="34" charset="0"/>
              </a:rPr>
              <a:t>.  It also helps programmers understand the structure and the sequencing of your course. </a:t>
            </a:r>
          </a:p>
        </p:txBody>
      </p:sp>
    </p:spTree>
    <p:custDataLst>
      <p:tags r:id="rId1"/>
    </p:custDataLst>
    <p:extLst>
      <p:ext uri="{BB962C8B-B14F-4D97-AF65-F5344CB8AC3E}">
        <p14:creationId xmlns:p14="http://schemas.microsoft.com/office/powerpoint/2010/main" val="3079107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5000">
              <a:schemeClr val="bg1">
                <a:lumMod val="50000"/>
              </a:schemeClr>
            </a:gs>
            <a:gs pos="77000">
              <a:schemeClr val="bg1">
                <a:lumMod val="95000"/>
              </a:schemeClr>
            </a:gs>
            <a:gs pos="100000">
              <a:schemeClr val="bg1">
                <a:lumMod val="95000"/>
              </a:schemeClr>
            </a:gs>
          </a:gsLst>
          <a:lin ang="5400000" scaled="0"/>
        </a:gra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4">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8793" y="4885592"/>
            <a:ext cx="9158400" cy="1984753"/>
          </a:xfrm>
          <a:prstGeom prst="rect">
            <a:avLst/>
          </a:prstGeom>
          <a:noFill/>
          <a:ln>
            <a:noFill/>
          </a:ln>
        </p:spPr>
      </p:pic>
      <p:sp>
        <p:nvSpPr>
          <p:cNvPr id="6" name="Rectangle 5"/>
          <p:cNvSpPr/>
          <p:nvPr/>
        </p:nvSpPr>
        <p:spPr>
          <a:xfrm>
            <a:off x="-8711" y="0"/>
            <a:ext cx="9162000" cy="6858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Trebuchet MS" panose="020B0603020202020204" pitchFamily="34" charset="0"/>
              </a:rPr>
              <a:t> </a:t>
            </a:r>
            <a:r>
              <a:rPr lang="en-US" sz="2400" b="1" dirty="0" smtClean="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rPr>
              <a:t>Why is it important?</a:t>
            </a:r>
            <a:endParaRPr lang="en-US" sz="2000" b="1" dirty="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endParaRPr>
          </a:p>
        </p:txBody>
      </p:sp>
      <p:sp>
        <p:nvSpPr>
          <p:cNvPr id="5" name="Rounded Rectangle 4"/>
          <p:cNvSpPr/>
          <p:nvPr/>
        </p:nvSpPr>
        <p:spPr>
          <a:xfrm>
            <a:off x="2677357" y="927756"/>
            <a:ext cx="6103532" cy="5579724"/>
          </a:xfrm>
          <a:prstGeom prst="roundRect">
            <a:avLst>
              <a:gd name="adj" fmla="val 2348"/>
            </a:avLst>
          </a:prstGeom>
          <a:solidFill>
            <a:schemeClr val="bg1"/>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hlinkClick r:id="rId6" action="ppaction://hlinksldjump"/>
          </p:cNvPr>
          <p:cNvSpPr/>
          <p:nvPr/>
        </p:nvSpPr>
        <p:spPr>
          <a:xfrm>
            <a:off x="309600" y="1066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What </a:t>
            </a:r>
            <a:r>
              <a:rPr lang="en-US" sz="1400" b="1" dirty="0">
                <a:latin typeface="Trebuchet MS" panose="020B0603020202020204" pitchFamily="34" charset="0"/>
              </a:rPr>
              <a:t>is a Storyboard?</a:t>
            </a:r>
          </a:p>
        </p:txBody>
      </p:sp>
      <p:grpSp>
        <p:nvGrpSpPr>
          <p:cNvPr id="15" name="Group 14"/>
          <p:cNvGrpSpPr/>
          <p:nvPr/>
        </p:nvGrpSpPr>
        <p:grpSpPr>
          <a:xfrm>
            <a:off x="315805" y="1674900"/>
            <a:ext cx="2777836" cy="536400"/>
            <a:chOff x="304800" y="1064962"/>
            <a:chExt cx="2777836" cy="536400"/>
          </a:xfrm>
          <a:solidFill>
            <a:schemeClr val="accent6">
              <a:lumMod val="60000"/>
              <a:lumOff val="40000"/>
            </a:schemeClr>
          </a:solidFill>
          <a:effectLst>
            <a:outerShdw blurRad="50800" dist="38100" dir="13500000" algn="br" rotWithShape="0">
              <a:prstClr val="black">
                <a:alpha val="40000"/>
              </a:prstClr>
            </a:outerShdw>
          </a:effectLst>
        </p:grpSpPr>
        <p:sp>
          <p:nvSpPr>
            <p:cNvPr id="16" name="Rectangle 15">
              <a:hlinkClick r:id="rId6" action="ppaction://hlinksldjump"/>
            </p:cNvPr>
            <p:cNvSpPr/>
            <p:nvPr/>
          </p:nvSpPr>
          <p:spPr>
            <a:xfrm>
              <a:off x="304800" y="1066800"/>
              <a:ext cx="2362200" cy="533400"/>
            </a:xfrm>
            <a:prstGeom prst="rect">
              <a:avLst/>
            </a:prstGeom>
            <a:grp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Trebuchet MS" panose="020B0603020202020204" pitchFamily="34" charset="0"/>
                </a:rPr>
                <a:t>Why is it Important?</a:t>
              </a:r>
              <a:endParaRPr lang="en-US" sz="1400" b="1" dirty="0">
                <a:solidFill>
                  <a:schemeClr val="tx1"/>
                </a:solidFill>
                <a:latin typeface="Trebuchet MS" panose="020B0603020202020204" pitchFamily="34" charset="0"/>
              </a:endParaRPr>
            </a:p>
          </p:txBody>
        </p:sp>
        <p:sp>
          <p:nvSpPr>
            <p:cNvPr id="17" name="Isosceles Triangle 16"/>
            <p:cNvSpPr/>
            <p:nvPr/>
          </p:nvSpPr>
          <p:spPr>
            <a:xfrm rot="5400000">
              <a:off x="2606618" y="1125344"/>
              <a:ext cx="536400" cy="41563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hlinkClick r:id="rId7" action="ppaction://hlinksldjump"/>
          </p:cNvPr>
          <p:cNvSpPr/>
          <p:nvPr/>
        </p:nvSpPr>
        <p:spPr>
          <a:xfrm>
            <a:off x="309600" y="2286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Roles and Responsibilities</a:t>
            </a:r>
            <a:endParaRPr lang="en-US" sz="1400" b="1" dirty="0">
              <a:latin typeface="Trebuchet MS" panose="020B0603020202020204" pitchFamily="34" charset="0"/>
            </a:endParaRPr>
          </a:p>
        </p:txBody>
      </p:sp>
      <p:sp>
        <p:nvSpPr>
          <p:cNvPr id="29" name="Rectangle 28">
            <a:hlinkClick r:id="rId8" action="ppaction://hlinksldjump"/>
          </p:cNvPr>
          <p:cNvSpPr/>
          <p:nvPr/>
        </p:nvSpPr>
        <p:spPr>
          <a:xfrm>
            <a:off x="309600" y="2895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When Should </a:t>
            </a:r>
            <a:r>
              <a:rPr lang="en-US" sz="1400" b="1" dirty="0">
                <a:latin typeface="Trebuchet MS" panose="020B0603020202020204" pitchFamily="34" charset="0"/>
              </a:rPr>
              <a:t>Y</a:t>
            </a:r>
            <a:r>
              <a:rPr lang="en-US" sz="1400" b="1" dirty="0" smtClean="0">
                <a:latin typeface="Trebuchet MS" panose="020B0603020202020204" pitchFamily="34" charset="0"/>
              </a:rPr>
              <a:t>ou Start?</a:t>
            </a:r>
            <a:endParaRPr lang="en-US" sz="1400" b="1" dirty="0">
              <a:latin typeface="Trebuchet MS" panose="020B0603020202020204" pitchFamily="34" charset="0"/>
            </a:endParaRPr>
          </a:p>
        </p:txBody>
      </p:sp>
      <p:sp>
        <p:nvSpPr>
          <p:cNvPr id="30" name="Rectangle 29">
            <a:hlinkClick r:id="rId9" action="ppaction://hlinksldjump"/>
          </p:cNvPr>
          <p:cNvSpPr/>
          <p:nvPr/>
        </p:nvSpPr>
        <p:spPr>
          <a:xfrm>
            <a:off x="309600" y="35052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Key Elements Required</a:t>
            </a:r>
            <a:endParaRPr lang="en-US" sz="1400" b="1" dirty="0">
              <a:latin typeface="Trebuchet MS" panose="020B0603020202020204" pitchFamily="34" charset="0"/>
            </a:endParaRPr>
          </a:p>
        </p:txBody>
      </p:sp>
      <p:sp>
        <p:nvSpPr>
          <p:cNvPr id="31" name="Rectangle 30">
            <a:hlinkClick r:id="rId10" action="ppaction://hlinksldjump"/>
          </p:cNvPr>
          <p:cNvSpPr/>
          <p:nvPr/>
        </p:nvSpPr>
        <p:spPr>
          <a:xfrm>
            <a:off x="309600" y="4114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HTML Programming</a:t>
            </a:r>
            <a:endParaRPr lang="en-US" sz="1400" b="1" dirty="0">
              <a:latin typeface="Trebuchet MS" panose="020B0603020202020204" pitchFamily="34" charset="0"/>
            </a:endParaRPr>
          </a:p>
        </p:txBody>
      </p:sp>
      <p:sp>
        <p:nvSpPr>
          <p:cNvPr id="32" name="Rectangle 31">
            <a:hlinkClick r:id="rId11" action="ppaction://hlinksldjump"/>
          </p:cNvPr>
          <p:cNvSpPr/>
          <p:nvPr/>
        </p:nvSpPr>
        <p:spPr>
          <a:xfrm>
            <a:off x="309600" y="4724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Incorporating Images</a:t>
            </a:r>
            <a:endParaRPr lang="en-US" sz="1400" b="1" dirty="0">
              <a:latin typeface="Trebuchet MS" panose="020B0603020202020204" pitchFamily="34" charset="0"/>
            </a:endParaRPr>
          </a:p>
        </p:txBody>
      </p:sp>
      <p:sp>
        <p:nvSpPr>
          <p:cNvPr id="33" name="Rectangle 32">
            <a:hlinkClick r:id="rId12" action="ppaction://hlinksldjump"/>
          </p:cNvPr>
          <p:cNvSpPr/>
          <p:nvPr/>
        </p:nvSpPr>
        <p:spPr>
          <a:xfrm>
            <a:off x="309600" y="5334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Using LTS’s Template</a:t>
            </a:r>
            <a:endParaRPr lang="en-US" sz="1400" b="1" dirty="0">
              <a:latin typeface="Trebuchet MS" panose="020B0603020202020204" pitchFamily="34" charset="0"/>
            </a:endParaRPr>
          </a:p>
        </p:txBody>
      </p:sp>
      <p:sp>
        <p:nvSpPr>
          <p:cNvPr id="34" name="Rectangle 33">
            <a:hlinkClick r:id="rId13" action="ppaction://hlinksldjump"/>
          </p:cNvPr>
          <p:cNvSpPr/>
          <p:nvPr/>
        </p:nvSpPr>
        <p:spPr>
          <a:xfrm>
            <a:off x="309600" y="5943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Questions?</a:t>
            </a:r>
            <a:endParaRPr lang="en-US" sz="1400" b="1" dirty="0">
              <a:latin typeface="Trebuchet MS" panose="020B0603020202020204" pitchFamily="34" charset="0"/>
            </a:endParaRPr>
          </a:p>
        </p:txBody>
      </p:sp>
      <p:sp>
        <p:nvSpPr>
          <p:cNvPr id="20" name="TextBox 19"/>
          <p:cNvSpPr txBox="1"/>
          <p:nvPr/>
        </p:nvSpPr>
        <p:spPr>
          <a:xfrm>
            <a:off x="3429000" y="1699498"/>
            <a:ext cx="4680000" cy="1600438"/>
          </a:xfrm>
          <a:prstGeom prst="rect">
            <a:avLst/>
          </a:prstGeom>
          <a:solidFill>
            <a:schemeClr val="bg1">
              <a:lumMod val="95000"/>
            </a:schemeClr>
          </a:solidFill>
          <a:effectLst>
            <a:outerShdw blurRad="50800" dist="38100" dir="2700000" algn="tl" rotWithShape="0">
              <a:prstClr val="black">
                <a:alpha val="40000"/>
              </a:prstClr>
            </a:outerShdw>
            <a:softEdge rad="12700"/>
          </a:effectLst>
        </p:spPr>
        <p:txBody>
          <a:bodyPr wrap="square" rtlCol="0">
            <a:spAutoFit/>
          </a:bodyPr>
          <a:lstStyle>
            <a:defPPr>
              <a:defRPr lang="en-US"/>
            </a:defPPr>
            <a:lvl1pPr>
              <a:defRPr sz="1400">
                <a:latin typeface="Trebuchet MS" panose="020B0603020202020204" pitchFamily="34" charset="0"/>
              </a:defRPr>
            </a:lvl1pPr>
          </a:lstStyle>
          <a:p>
            <a:r>
              <a:rPr lang="en-CA" dirty="0"/>
              <a:t>A storyboard </a:t>
            </a:r>
            <a:r>
              <a:rPr lang="en-CA" dirty="0" smtClean="0"/>
              <a:t>allows designers</a:t>
            </a:r>
            <a:r>
              <a:rPr lang="en-CA" dirty="0"/>
              <a:t>, </a:t>
            </a:r>
            <a:r>
              <a:rPr lang="en-CA" dirty="0" smtClean="0"/>
              <a:t>programmers, SME’s, clients </a:t>
            </a:r>
            <a:r>
              <a:rPr lang="en-CA" dirty="0"/>
              <a:t>and </a:t>
            </a:r>
            <a:r>
              <a:rPr lang="en-CA" dirty="0" smtClean="0"/>
              <a:t>any other stakeholders the opportunity to </a:t>
            </a:r>
            <a:r>
              <a:rPr lang="en-CA" dirty="0"/>
              <a:t>see the content, </a:t>
            </a:r>
            <a:r>
              <a:rPr lang="en-CA" dirty="0" smtClean="0"/>
              <a:t>media elements </a:t>
            </a:r>
            <a:r>
              <a:rPr lang="en-CA" dirty="0"/>
              <a:t>and </a:t>
            </a:r>
            <a:r>
              <a:rPr lang="en-CA" dirty="0" smtClean="0"/>
              <a:t>interactive features </a:t>
            </a:r>
            <a:r>
              <a:rPr lang="en-CA" dirty="0"/>
              <a:t>prior to </a:t>
            </a:r>
            <a:r>
              <a:rPr lang="en-CA" dirty="0" smtClean="0"/>
              <a:t>programming</a:t>
            </a:r>
            <a:r>
              <a:rPr lang="en-CA" dirty="0"/>
              <a:t>. </a:t>
            </a:r>
            <a:r>
              <a:rPr lang="en-CA" dirty="0" smtClean="0"/>
              <a:t>Basically it illustrates what </a:t>
            </a:r>
            <a:r>
              <a:rPr lang="en-CA" dirty="0"/>
              <a:t>you’re </a:t>
            </a:r>
            <a:r>
              <a:rPr lang="en-CA" dirty="0" smtClean="0"/>
              <a:t>thinking with your design, flow and structure of the course, and ensures everyone is on the same page.</a:t>
            </a:r>
          </a:p>
        </p:txBody>
      </p:sp>
      <p:sp>
        <p:nvSpPr>
          <p:cNvPr id="21" name="TextBox 20"/>
          <p:cNvSpPr txBox="1"/>
          <p:nvPr/>
        </p:nvSpPr>
        <p:spPr>
          <a:xfrm>
            <a:off x="3429000" y="3452336"/>
            <a:ext cx="4680000" cy="1384995"/>
          </a:xfrm>
          <a:prstGeom prst="rect">
            <a:avLst/>
          </a:prstGeom>
          <a:solidFill>
            <a:schemeClr val="bg1">
              <a:lumMod val="95000"/>
            </a:schemeClr>
          </a:solidFill>
          <a:effectLst>
            <a:outerShdw blurRad="50800" dist="38100" dir="2700000" algn="tl" rotWithShape="0">
              <a:prstClr val="black">
                <a:alpha val="40000"/>
              </a:prstClr>
            </a:outerShdw>
            <a:softEdge rad="12700"/>
          </a:effectLst>
        </p:spPr>
        <p:txBody>
          <a:bodyPr wrap="square" rtlCol="0">
            <a:spAutoFit/>
          </a:bodyPr>
          <a:lstStyle>
            <a:defPPr>
              <a:defRPr lang="en-US"/>
            </a:defPPr>
            <a:lvl1pPr>
              <a:defRPr sz="1400">
                <a:latin typeface="Trebuchet MS" panose="020B0603020202020204" pitchFamily="34" charset="0"/>
              </a:defRPr>
            </a:lvl1pPr>
          </a:lstStyle>
          <a:p>
            <a:r>
              <a:rPr lang="en-CA" dirty="0" smtClean="0"/>
              <a:t>Storyboarding </a:t>
            </a:r>
            <a:r>
              <a:rPr lang="en-CA" dirty="0"/>
              <a:t>is important because </a:t>
            </a:r>
            <a:r>
              <a:rPr lang="en-CA" dirty="0" smtClean="0"/>
              <a:t>the development of a product can </a:t>
            </a:r>
            <a:r>
              <a:rPr lang="en-CA" dirty="0"/>
              <a:t>be extremely time consuming, </a:t>
            </a:r>
            <a:r>
              <a:rPr lang="en-CA" dirty="0" smtClean="0"/>
              <a:t>and any  </a:t>
            </a:r>
            <a:r>
              <a:rPr lang="en-CA" dirty="0"/>
              <a:t>mistakes </a:t>
            </a:r>
            <a:r>
              <a:rPr lang="en-CA" dirty="0" smtClean="0"/>
              <a:t>made during the development phase can be </a:t>
            </a:r>
            <a:r>
              <a:rPr lang="en-CA" dirty="0"/>
              <a:t>extremely costly</a:t>
            </a:r>
            <a:r>
              <a:rPr lang="en-CA" dirty="0" smtClean="0"/>
              <a:t>.  By getting approvals </a:t>
            </a:r>
            <a:r>
              <a:rPr lang="en-CA" dirty="0"/>
              <a:t>before anything </a:t>
            </a:r>
            <a:r>
              <a:rPr lang="en-CA" dirty="0" smtClean="0"/>
              <a:t>gets developed</a:t>
            </a:r>
            <a:r>
              <a:rPr lang="en-CA" dirty="0"/>
              <a:t>, </a:t>
            </a:r>
            <a:r>
              <a:rPr lang="en-CA" dirty="0" smtClean="0"/>
              <a:t>you can</a:t>
            </a:r>
            <a:r>
              <a:rPr lang="en-CA" dirty="0"/>
              <a:t> reduce the amount of rework needed </a:t>
            </a:r>
            <a:r>
              <a:rPr lang="en-CA" dirty="0" smtClean="0"/>
              <a:t>later on in the process.</a:t>
            </a:r>
          </a:p>
        </p:txBody>
      </p:sp>
      <p:sp>
        <p:nvSpPr>
          <p:cNvPr id="22" name="TextBox 21"/>
          <p:cNvSpPr txBox="1"/>
          <p:nvPr/>
        </p:nvSpPr>
        <p:spPr>
          <a:xfrm>
            <a:off x="3429000" y="4994442"/>
            <a:ext cx="4680000" cy="738664"/>
          </a:xfrm>
          <a:prstGeom prst="rect">
            <a:avLst/>
          </a:prstGeom>
          <a:solidFill>
            <a:schemeClr val="bg1">
              <a:lumMod val="95000"/>
            </a:schemeClr>
          </a:solidFill>
          <a:effectLst>
            <a:outerShdw blurRad="50800" dist="38100" dir="2700000" algn="tl" rotWithShape="0">
              <a:prstClr val="black">
                <a:alpha val="40000"/>
              </a:prstClr>
            </a:outerShdw>
            <a:softEdge rad="12700"/>
          </a:effectLst>
        </p:spPr>
        <p:txBody>
          <a:bodyPr wrap="square" rtlCol="0">
            <a:spAutoFit/>
          </a:bodyPr>
          <a:lstStyle>
            <a:defPPr>
              <a:defRPr lang="en-US"/>
            </a:defPPr>
            <a:lvl1pPr>
              <a:defRPr sz="1400">
                <a:latin typeface="Trebuchet MS" panose="020B0603020202020204" pitchFamily="34" charset="0"/>
              </a:defRPr>
            </a:lvl1pPr>
          </a:lstStyle>
          <a:p>
            <a:r>
              <a:rPr lang="en-CA" dirty="0" smtClean="0"/>
              <a:t>Finally a storyboard is used during the FQA and IQA process to ensure the course was programmed and functioning the way the client requested.</a:t>
            </a:r>
            <a:endParaRPr lang="en-CA" dirty="0"/>
          </a:p>
        </p:txBody>
      </p:sp>
    </p:spTree>
    <p:custDataLst>
      <p:tags r:id="rId1"/>
    </p:custDataLst>
    <p:extLst>
      <p:ext uri="{BB962C8B-B14F-4D97-AF65-F5344CB8AC3E}">
        <p14:creationId xmlns:p14="http://schemas.microsoft.com/office/powerpoint/2010/main" val="411646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p:cTn id="14" dur="500" fill="hold"/>
                                        <p:tgtEl>
                                          <p:spTgt spid="22"/>
                                        </p:tgtEl>
                                        <p:attrNameLst>
                                          <p:attrName>ppt_w</p:attrName>
                                        </p:attrNameLst>
                                      </p:cBhvr>
                                      <p:tavLst>
                                        <p:tav tm="0">
                                          <p:val>
                                            <p:fltVal val="0"/>
                                          </p:val>
                                        </p:tav>
                                        <p:tav tm="100000">
                                          <p:val>
                                            <p:strVal val="#ppt_w"/>
                                          </p:val>
                                        </p:tav>
                                      </p:tavLst>
                                    </p:anim>
                                    <p:anim calcmode="lin" valueType="num">
                                      <p:cBhvr>
                                        <p:cTn id="15" dur="500" fill="hold"/>
                                        <p:tgtEl>
                                          <p:spTgt spid="22"/>
                                        </p:tgtEl>
                                        <p:attrNameLst>
                                          <p:attrName>ppt_h</p:attrName>
                                        </p:attrNameLst>
                                      </p:cBhvr>
                                      <p:tavLst>
                                        <p:tav tm="0">
                                          <p:val>
                                            <p:fltVal val="0"/>
                                          </p:val>
                                        </p:tav>
                                        <p:tav tm="100000">
                                          <p:val>
                                            <p:strVal val="#ppt_h"/>
                                          </p:val>
                                        </p:tav>
                                      </p:tavLst>
                                    </p:anim>
                                    <p:animEffect transition="in" filter="fade">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5000">
              <a:schemeClr val="bg1">
                <a:lumMod val="50000"/>
              </a:schemeClr>
            </a:gs>
            <a:gs pos="77000">
              <a:schemeClr val="bg1">
                <a:lumMod val="95000"/>
              </a:schemeClr>
            </a:gs>
            <a:gs pos="100000">
              <a:schemeClr val="bg1">
                <a:lumMod val="95000"/>
              </a:schemeClr>
            </a:gs>
          </a:gsLst>
          <a:lin ang="5400000" scaled="0"/>
        </a:gra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4">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8793" y="4885592"/>
            <a:ext cx="9158400" cy="1984753"/>
          </a:xfrm>
          <a:prstGeom prst="rect">
            <a:avLst/>
          </a:prstGeom>
          <a:noFill/>
          <a:ln>
            <a:noFill/>
          </a:ln>
        </p:spPr>
      </p:pic>
      <p:sp>
        <p:nvSpPr>
          <p:cNvPr id="6" name="Rectangle 5"/>
          <p:cNvSpPr/>
          <p:nvPr/>
        </p:nvSpPr>
        <p:spPr>
          <a:xfrm>
            <a:off x="-8711" y="0"/>
            <a:ext cx="9162000" cy="6858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Trebuchet MS" panose="020B0603020202020204" pitchFamily="34" charset="0"/>
              </a:rPr>
              <a:t> </a:t>
            </a:r>
            <a:r>
              <a:rPr lang="en-US" sz="2400" b="1" dirty="0" smtClean="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rPr>
              <a:t>Who is responsible in developing storyboards?</a:t>
            </a:r>
            <a:endParaRPr lang="en-US" sz="2000" b="1" dirty="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endParaRPr>
          </a:p>
        </p:txBody>
      </p:sp>
      <p:sp>
        <p:nvSpPr>
          <p:cNvPr id="5" name="Rounded Rectangle 4"/>
          <p:cNvSpPr/>
          <p:nvPr/>
        </p:nvSpPr>
        <p:spPr>
          <a:xfrm>
            <a:off x="2677357" y="954378"/>
            <a:ext cx="6103532" cy="5579724"/>
          </a:xfrm>
          <a:prstGeom prst="roundRect">
            <a:avLst>
              <a:gd name="adj" fmla="val 2348"/>
            </a:avLst>
          </a:prstGeom>
          <a:solidFill>
            <a:schemeClr val="bg1"/>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hlinkClick r:id="rId6" action="ppaction://hlinksldjump"/>
          </p:cNvPr>
          <p:cNvSpPr/>
          <p:nvPr/>
        </p:nvSpPr>
        <p:spPr>
          <a:xfrm>
            <a:off x="309600" y="1066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What </a:t>
            </a:r>
            <a:r>
              <a:rPr lang="en-US" sz="1400" b="1" dirty="0">
                <a:latin typeface="Trebuchet MS" panose="020B0603020202020204" pitchFamily="34" charset="0"/>
              </a:rPr>
              <a:t>is a Storyboard?</a:t>
            </a:r>
          </a:p>
        </p:txBody>
      </p:sp>
      <p:sp>
        <p:nvSpPr>
          <p:cNvPr id="20" name="Rectangle 19">
            <a:hlinkClick r:id="rId7" action="ppaction://hlinksldjump"/>
          </p:cNvPr>
          <p:cNvSpPr/>
          <p:nvPr/>
        </p:nvSpPr>
        <p:spPr>
          <a:xfrm>
            <a:off x="309600" y="1676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Why </a:t>
            </a:r>
            <a:r>
              <a:rPr lang="en-US" sz="1400" b="1" dirty="0">
                <a:latin typeface="Trebuchet MS" panose="020B0603020202020204" pitchFamily="34" charset="0"/>
              </a:rPr>
              <a:t>is it Important?</a:t>
            </a:r>
          </a:p>
        </p:txBody>
      </p:sp>
      <p:grpSp>
        <p:nvGrpSpPr>
          <p:cNvPr id="15" name="Group 14"/>
          <p:cNvGrpSpPr/>
          <p:nvPr/>
        </p:nvGrpSpPr>
        <p:grpSpPr>
          <a:xfrm>
            <a:off x="306280" y="2283000"/>
            <a:ext cx="2777836" cy="536400"/>
            <a:chOff x="304800" y="1064962"/>
            <a:chExt cx="2777836" cy="536400"/>
          </a:xfrm>
          <a:solidFill>
            <a:schemeClr val="accent6">
              <a:lumMod val="60000"/>
              <a:lumOff val="40000"/>
            </a:schemeClr>
          </a:solidFill>
          <a:effectLst>
            <a:outerShdw blurRad="50800" dist="38100" dir="13500000" algn="br" rotWithShape="0">
              <a:prstClr val="black">
                <a:alpha val="40000"/>
              </a:prstClr>
            </a:outerShdw>
          </a:effectLst>
        </p:grpSpPr>
        <p:sp>
          <p:nvSpPr>
            <p:cNvPr id="16" name="Rectangle 15">
              <a:hlinkClick r:id="rId6" action="ppaction://hlinksldjump"/>
            </p:cNvPr>
            <p:cNvSpPr/>
            <p:nvPr/>
          </p:nvSpPr>
          <p:spPr>
            <a:xfrm>
              <a:off x="304800" y="1066800"/>
              <a:ext cx="2362200" cy="533400"/>
            </a:xfrm>
            <a:prstGeom prst="rect">
              <a:avLst/>
            </a:prstGeom>
            <a:grp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Trebuchet MS" panose="020B0603020202020204" pitchFamily="34" charset="0"/>
                </a:rPr>
                <a:t>Roles and Responsibilities</a:t>
              </a:r>
              <a:endParaRPr lang="en-US" sz="1400" b="1" dirty="0">
                <a:solidFill>
                  <a:schemeClr val="tx1"/>
                </a:solidFill>
                <a:latin typeface="Trebuchet MS" panose="020B0603020202020204" pitchFamily="34" charset="0"/>
              </a:endParaRPr>
            </a:p>
          </p:txBody>
        </p:sp>
        <p:sp>
          <p:nvSpPr>
            <p:cNvPr id="17" name="Isosceles Triangle 16"/>
            <p:cNvSpPr/>
            <p:nvPr/>
          </p:nvSpPr>
          <p:spPr>
            <a:xfrm rot="5400000">
              <a:off x="2606618" y="1125344"/>
              <a:ext cx="536400" cy="41563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hlinkClick r:id="rId8" action="ppaction://hlinksldjump"/>
          </p:cNvPr>
          <p:cNvSpPr/>
          <p:nvPr/>
        </p:nvSpPr>
        <p:spPr>
          <a:xfrm>
            <a:off x="309600" y="2895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When Should You </a:t>
            </a:r>
            <a:r>
              <a:rPr lang="en-US" sz="1400" b="1" dirty="0">
                <a:latin typeface="Trebuchet MS" panose="020B0603020202020204" pitchFamily="34" charset="0"/>
              </a:rPr>
              <a:t>S</a:t>
            </a:r>
            <a:r>
              <a:rPr lang="en-US" sz="1400" b="1" dirty="0" smtClean="0">
                <a:latin typeface="Trebuchet MS" panose="020B0603020202020204" pitchFamily="34" charset="0"/>
              </a:rPr>
              <a:t>tart?</a:t>
            </a:r>
            <a:endParaRPr lang="en-US" sz="1400" b="1" dirty="0">
              <a:latin typeface="Trebuchet MS" panose="020B0603020202020204" pitchFamily="34" charset="0"/>
            </a:endParaRPr>
          </a:p>
        </p:txBody>
      </p:sp>
      <p:sp>
        <p:nvSpPr>
          <p:cNvPr id="29" name="Rectangle 28">
            <a:hlinkClick r:id="rId9" action="ppaction://hlinksldjump"/>
          </p:cNvPr>
          <p:cNvSpPr/>
          <p:nvPr/>
        </p:nvSpPr>
        <p:spPr>
          <a:xfrm>
            <a:off x="309600" y="35052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Key Elements Required</a:t>
            </a:r>
            <a:endParaRPr lang="en-US" sz="1400" b="1" dirty="0">
              <a:latin typeface="Trebuchet MS" panose="020B0603020202020204" pitchFamily="34" charset="0"/>
            </a:endParaRPr>
          </a:p>
        </p:txBody>
      </p:sp>
      <p:sp>
        <p:nvSpPr>
          <p:cNvPr id="30" name="Rectangle 29">
            <a:hlinkClick r:id="rId10" action="ppaction://hlinksldjump"/>
          </p:cNvPr>
          <p:cNvSpPr/>
          <p:nvPr/>
        </p:nvSpPr>
        <p:spPr>
          <a:xfrm>
            <a:off x="309600" y="4114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HTML Programming</a:t>
            </a:r>
            <a:endParaRPr lang="en-US" sz="1400" b="1" dirty="0">
              <a:latin typeface="Trebuchet MS" panose="020B0603020202020204" pitchFamily="34" charset="0"/>
            </a:endParaRPr>
          </a:p>
        </p:txBody>
      </p:sp>
      <p:sp>
        <p:nvSpPr>
          <p:cNvPr id="31" name="Rectangle 30">
            <a:hlinkClick r:id="rId11" action="ppaction://hlinksldjump"/>
          </p:cNvPr>
          <p:cNvSpPr/>
          <p:nvPr/>
        </p:nvSpPr>
        <p:spPr>
          <a:xfrm>
            <a:off x="309600" y="4724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Incorporating Images</a:t>
            </a:r>
            <a:endParaRPr lang="en-US" sz="1400" b="1" dirty="0">
              <a:latin typeface="Trebuchet MS" panose="020B0603020202020204" pitchFamily="34" charset="0"/>
            </a:endParaRPr>
          </a:p>
        </p:txBody>
      </p:sp>
      <p:sp>
        <p:nvSpPr>
          <p:cNvPr id="32" name="Rectangle 31">
            <a:hlinkClick r:id="rId12" action="ppaction://hlinksldjump"/>
          </p:cNvPr>
          <p:cNvSpPr/>
          <p:nvPr/>
        </p:nvSpPr>
        <p:spPr>
          <a:xfrm>
            <a:off x="309600" y="5334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Using LTS’s Template</a:t>
            </a:r>
            <a:endParaRPr lang="en-US" sz="1400" b="1" dirty="0">
              <a:latin typeface="Trebuchet MS" panose="020B0603020202020204" pitchFamily="34" charset="0"/>
            </a:endParaRPr>
          </a:p>
        </p:txBody>
      </p:sp>
      <p:sp>
        <p:nvSpPr>
          <p:cNvPr id="33" name="Rectangle 32">
            <a:hlinkClick r:id="rId13" action="ppaction://hlinksldjump"/>
          </p:cNvPr>
          <p:cNvSpPr/>
          <p:nvPr/>
        </p:nvSpPr>
        <p:spPr>
          <a:xfrm>
            <a:off x="309600" y="5943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Questions?</a:t>
            </a:r>
            <a:endParaRPr lang="en-US" sz="1400" b="1" dirty="0">
              <a:latin typeface="Trebuchet MS" panose="020B0603020202020204" pitchFamily="34" charset="0"/>
            </a:endParaRPr>
          </a:p>
        </p:txBody>
      </p:sp>
      <p:sp>
        <p:nvSpPr>
          <p:cNvPr id="21" name="TextBox 20"/>
          <p:cNvSpPr txBox="1"/>
          <p:nvPr/>
        </p:nvSpPr>
        <p:spPr>
          <a:xfrm>
            <a:off x="3420000" y="2225457"/>
            <a:ext cx="4680000" cy="3108543"/>
          </a:xfrm>
          <a:prstGeom prst="rect">
            <a:avLst/>
          </a:prstGeom>
          <a:solidFill>
            <a:schemeClr val="bg1">
              <a:lumMod val="95000"/>
            </a:schemeClr>
          </a:solidFill>
          <a:effectLst>
            <a:outerShdw blurRad="50800" dist="38100" dir="2700000" algn="tl" rotWithShape="0">
              <a:prstClr val="black">
                <a:alpha val="40000"/>
              </a:prstClr>
            </a:outerShdw>
            <a:softEdge rad="12700"/>
          </a:effectLst>
        </p:spPr>
        <p:txBody>
          <a:bodyPr wrap="square" rtlCol="0">
            <a:spAutoFit/>
          </a:bodyPr>
          <a:lstStyle>
            <a:defPPr>
              <a:defRPr lang="en-US"/>
            </a:defPPr>
            <a:lvl1pPr>
              <a:defRPr sz="1400">
                <a:latin typeface="Trebuchet MS" panose="020B0603020202020204" pitchFamily="34" charset="0"/>
              </a:defRPr>
            </a:lvl1pPr>
          </a:lstStyle>
          <a:p>
            <a:r>
              <a:rPr lang="en-CA" b="1" dirty="0" smtClean="0"/>
              <a:t>Program </a:t>
            </a:r>
            <a:r>
              <a:rPr lang="en-CA" b="1" dirty="0"/>
              <a:t>Areas</a:t>
            </a:r>
            <a:r>
              <a:rPr lang="en-CA" b="1" dirty="0" smtClean="0"/>
              <a:t>:</a:t>
            </a:r>
          </a:p>
          <a:p>
            <a:pPr marL="442913" lvl="1" indent="-261938">
              <a:buFont typeface="Arial" panose="020B0604020202020204" pitchFamily="34" charset="0"/>
              <a:buChar char="•"/>
            </a:pPr>
            <a:r>
              <a:rPr lang="en-CA" sz="1400" dirty="0">
                <a:latin typeface="Trebuchet MS" panose="020B0603020202020204" pitchFamily="34" charset="0"/>
              </a:rPr>
              <a:t>Instructional Designers  are responsible for creating their own storyboards.  </a:t>
            </a:r>
          </a:p>
          <a:p>
            <a:pPr marL="442913" lvl="1" indent="-261938">
              <a:buFont typeface="Arial" panose="020B0604020202020204" pitchFamily="34" charset="0"/>
              <a:buChar char="•"/>
            </a:pPr>
            <a:r>
              <a:rPr lang="en-CA" sz="1400" dirty="0">
                <a:latin typeface="Trebuchet MS" panose="020B0603020202020204" pitchFamily="34" charset="0"/>
              </a:rPr>
              <a:t>You will also be responsible for obtaining final signoff on all storyboards before programming begins; </a:t>
            </a:r>
          </a:p>
          <a:p>
            <a:endParaRPr lang="en-CA" dirty="0"/>
          </a:p>
          <a:p>
            <a:r>
              <a:rPr lang="en-CA" b="1" dirty="0" smtClean="0"/>
              <a:t>Learning </a:t>
            </a:r>
            <a:r>
              <a:rPr lang="en-CA" b="1" dirty="0"/>
              <a:t>Technologies and Services</a:t>
            </a:r>
            <a:r>
              <a:rPr lang="en-CA" dirty="0"/>
              <a:t> (LTS) offers several services to help </a:t>
            </a:r>
            <a:r>
              <a:rPr lang="en-CA" dirty="0" smtClean="0"/>
              <a:t>you with this process:</a:t>
            </a:r>
          </a:p>
          <a:p>
            <a:pPr marL="442913" lvl="1" indent="-261938">
              <a:buFont typeface="Arial" panose="020B0604020202020204" pitchFamily="34" charset="0"/>
              <a:buChar char="•"/>
            </a:pPr>
            <a:r>
              <a:rPr lang="en-CA" sz="1400" dirty="0" smtClean="0">
                <a:latin typeface="Trebuchet MS" panose="020B0603020202020204" pitchFamily="34" charset="0"/>
              </a:rPr>
              <a:t>Consultation </a:t>
            </a:r>
            <a:r>
              <a:rPr lang="en-CA" sz="1400" dirty="0">
                <a:latin typeface="Trebuchet MS" panose="020B0603020202020204" pitchFamily="34" charset="0"/>
              </a:rPr>
              <a:t>on concepts of storyboarding;</a:t>
            </a:r>
          </a:p>
          <a:p>
            <a:pPr marL="442913" lvl="1" indent="-261938">
              <a:buFont typeface="Arial" panose="020B0604020202020204" pitchFamily="34" charset="0"/>
              <a:buChar char="•"/>
            </a:pPr>
            <a:r>
              <a:rPr lang="en-CA" sz="1400" dirty="0">
                <a:latin typeface="Trebuchet MS" panose="020B0603020202020204" pitchFamily="34" charset="0"/>
              </a:rPr>
              <a:t>Consultation on WCAG compliance in </a:t>
            </a:r>
            <a:r>
              <a:rPr lang="en-CA" sz="1400" dirty="0" smtClean="0">
                <a:latin typeface="Trebuchet MS" panose="020B0603020202020204" pitchFamily="34" charset="0"/>
              </a:rPr>
              <a:t>storyboards;</a:t>
            </a:r>
            <a:endParaRPr lang="en-CA" sz="1400" dirty="0">
              <a:latin typeface="Trebuchet MS" panose="020B0603020202020204" pitchFamily="34" charset="0"/>
            </a:endParaRPr>
          </a:p>
          <a:p>
            <a:pPr marL="442913" lvl="1" indent="-261938">
              <a:buFont typeface="Arial" panose="020B0604020202020204" pitchFamily="34" charset="0"/>
              <a:buChar char="•"/>
            </a:pPr>
            <a:r>
              <a:rPr lang="en-CA" sz="1400" dirty="0">
                <a:latin typeface="Trebuchet MS" panose="020B0603020202020204" pitchFamily="34" charset="0"/>
              </a:rPr>
              <a:t>Review of design and scripting of storyboards;</a:t>
            </a:r>
          </a:p>
          <a:p>
            <a:pPr marL="442913" lvl="1" indent="-261938">
              <a:buFont typeface="Arial" panose="020B0604020202020204" pitchFamily="34" charset="0"/>
              <a:buChar char="•"/>
            </a:pPr>
            <a:r>
              <a:rPr lang="en-CA" sz="1400" dirty="0">
                <a:latin typeface="Trebuchet MS" panose="020B0603020202020204" pitchFamily="34" charset="0"/>
              </a:rPr>
              <a:t>Procuring external resources for instructional design and storyboarding (under review</a:t>
            </a:r>
            <a:r>
              <a:rPr lang="en-CA" sz="1400" dirty="0" smtClean="0">
                <a:latin typeface="Trebuchet MS" panose="020B0603020202020204" pitchFamily="34" charset="0"/>
              </a:rPr>
              <a:t>).</a:t>
            </a:r>
            <a:endParaRPr lang="en-CA" sz="1400" dirty="0">
              <a:latin typeface="Trebuchet MS" panose="020B0603020202020204" pitchFamily="34" charset="0"/>
            </a:endParaRPr>
          </a:p>
        </p:txBody>
      </p:sp>
    </p:spTree>
    <p:custDataLst>
      <p:tags r:id="rId1"/>
    </p:custDataLst>
    <p:extLst>
      <p:ext uri="{BB962C8B-B14F-4D97-AF65-F5344CB8AC3E}">
        <p14:creationId xmlns:p14="http://schemas.microsoft.com/office/powerpoint/2010/main" val="1944701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5000">
              <a:schemeClr val="bg1">
                <a:lumMod val="50000"/>
              </a:schemeClr>
            </a:gs>
            <a:gs pos="77000">
              <a:schemeClr val="bg1">
                <a:lumMod val="95000"/>
              </a:schemeClr>
            </a:gs>
            <a:gs pos="100000">
              <a:schemeClr val="bg1">
                <a:lumMod val="95000"/>
              </a:schemeClr>
            </a:gs>
          </a:gsLst>
          <a:lin ang="5400000" scaled="0"/>
        </a:gra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4">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8793" y="4885592"/>
            <a:ext cx="9158400" cy="1984753"/>
          </a:xfrm>
          <a:prstGeom prst="rect">
            <a:avLst/>
          </a:prstGeom>
          <a:noFill/>
          <a:ln>
            <a:noFill/>
          </a:ln>
        </p:spPr>
      </p:pic>
      <p:sp>
        <p:nvSpPr>
          <p:cNvPr id="6" name="Rectangle 5"/>
          <p:cNvSpPr/>
          <p:nvPr/>
        </p:nvSpPr>
        <p:spPr>
          <a:xfrm>
            <a:off x="-8711" y="0"/>
            <a:ext cx="9162000" cy="6858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Trebuchet MS" panose="020B0603020202020204" pitchFamily="34" charset="0"/>
              </a:rPr>
              <a:t> </a:t>
            </a:r>
            <a:r>
              <a:rPr lang="en-US" sz="2400" b="1" dirty="0" smtClean="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rPr>
              <a:t>When should you start storyboarding?</a:t>
            </a:r>
            <a:endParaRPr lang="en-US" sz="2000" b="1" dirty="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endParaRPr>
          </a:p>
        </p:txBody>
      </p:sp>
      <p:sp>
        <p:nvSpPr>
          <p:cNvPr id="5" name="Rounded Rectangle 4"/>
          <p:cNvSpPr/>
          <p:nvPr/>
        </p:nvSpPr>
        <p:spPr>
          <a:xfrm>
            <a:off x="2677357" y="957309"/>
            <a:ext cx="6103532" cy="5579724"/>
          </a:xfrm>
          <a:prstGeom prst="roundRect">
            <a:avLst>
              <a:gd name="adj" fmla="val 2348"/>
            </a:avLst>
          </a:prstGeom>
          <a:solidFill>
            <a:schemeClr val="bg1"/>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hlinkClick r:id="rId6" action="ppaction://hlinksldjump"/>
          </p:cNvPr>
          <p:cNvSpPr/>
          <p:nvPr/>
        </p:nvSpPr>
        <p:spPr>
          <a:xfrm>
            <a:off x="309600" y="1066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What </a:t>
            </a:r>
            <a:r>
              <a:rPr lang="en-US" sz="1400" b="1" dirty="0">
                <a:latin typeface="Trebuchet MS" panose="020B0603020202020204" pitchFamily="34" charset="0"/>
              </a:rPr>
              <a:t>is a Storyboard?</a:t>
            </a:r>
          </a:p>
        </p:txBody>
      </p:sp>
      <p:sp>
        <p:nvSpPr>
          <p:cNvPr id="20" name="Rectangle 19">
            <a:hlinkClick r:id="rId7" action="ppaction://hlinksldjump"/>
          </p:cNvPr>
          <p:cNvSpPr/>
          <p:nvPr/>
        </p:nvSpPr>
        <p:spPr>
          <a:xfrm>
            <a:off x="309600" y="1676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Why </a:t>
            </a:r>
            <a:r>
              <a:rPr lang="en-US" sz="1400" b="1" dirty="0">
                <a:latin typeface="Trebuchet MS" panose="020B0603020202020204" pitchFamily="34" charset="0"/>
              </a:rPr>
              <a:t>is it Important?</a:t>
            </a:r>
          </a:p>
        </p:txBody>
      </p:sp>
      <p:sp>
        <p:nvSpPr>
          <p:cNvPr id="21" name="Rectangle 20">
            <a:hlinkClick r:id="rId8" action="ppaction://hlinksldjump"/>
          </p:cNvPr>
          <p:cNvSpPr/>
          <p:nvPr/>
        </p:nvSpPr>
        <p:spPr>
          <a:xfrm>
            <a:off x="309600" y="2286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Roles and Responsibilities</a:t>
            </a:r>
            <a:endParaRPr lang="en-US" sz="1400" b="1" dirty="0">
              <a:latin typeface="Trebuchet MS" panose="020B0603020202020204" pitchFamily="34" charset="0"/>
            </a:endParaRPr>
          </a:p>
        </p:txBody>
      </p:sp>
      <p:grpSp>
        <p:nvGrpSpPr>
          <p:cNvPr id="15" name="Group 14"/>
          <p:cNvGrpSpPr/>
          <p:nvPr/>
        </p:nvGrpSpPr>
        <p:grpSpPr>
          <a:xfrm>
            <a:off x="304800" y="2892600"/>
            <a:ext cx="2777836" cy="536400"/>
            <a:chOff x="304800" y="1064962"/>
            <a:chExt cx="2777836" cy="536400"/>
          </a:xfrm>
          <a:solidFill>
            <a:schemeClr val="accent6">
              <a:lumMod val="60000"/>
              <a:lumOff val="40000"/>
            </a:schemeClr>
          </a:solidFill>
          <a:effectLst>
            <a:outerShdw blurRad="50800" dist="38100" dir="13500000" algn="br" rotWithShape="0">
              <a:prstClr val="black">
                <a:alpha val="40000"/>
              </a:prstClr>
            </a:outerShdw>
          </a:effectLst>
        </p:grpSpPr>
        <p:sp>
          <p:nvSpPr>
            <p:cNvPr id="16" name="Rectangle 15">
              <a:hlinkClick r:id="rId6" action="ppaction://hlinksldjump"/>
            </p:cNvPr>
            <p:cNvSpPr/>
            <p:nvPr/>
          </p:nvSpPr>
          <p:spPr>
            <a:xfrm>
              <a:off x="304800" y="1066800"/>
              <a:ext cx="2362200" cy="533400"/>
            </a:xfrm>
            <a:prstGeom prst="rect">
              <a:avLst/>
            </a:prstGeom>
            <a:grp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Trebuchet MS" panose="020B0603020202020204" pitchFamily="34" charset="0"/>
                </a:rPr>
                <a:t>When Should </a:t>
              </a:r>
              <a:r>
                <a:rPr lang="en-US" sz="1400" b="1" dirty="0">
                  <a:solidFill>
                    <a:schemeClr val="tx1"/>
                  </a:solidFill>
                  <a:latin typeface="Trebuchet MS" panose="020B0603020202020204" pitchFamily="34" charset="0"/>
                </a:rPr>
                <a:t>Y</a:t>
              </a:r>
              <a:r>
                <a:rPr lang="en-US" sz="1400" b="1" dirty="0" smtClean="0">
                  <a:solidFill>
                    <a:schemeClr val="tx1"/>
                  </a:solidFill>
                  <a:latin typeface="Trebuchet MS" panose="020B0603020202020204" pitchFamily="34" charset="0"/>
                </a:rPr>
                <a:t>ou Start?</a:t>
              </a:r>
              <a:endParaRPr lang="en-US" sz="1400" b="1" dirty="0">
                <a:solidFill>
                  <a:schemeClr val="tx1"/>
                </a:solidFill>
                <a:latin typeface="Trebuchet MS" panose="020B0603020202020204" pitchFamily="34" charset="0"/>
              </a:endParaRPr>
            </a:p>
          </p:txBody>
        </p:sp>
        <p:sp>
          <p:nvSpPr>
            <p:cNvPr id="17" name="Isosceles Triangle 16"/>
            <p:cNvSpPr/>
            <p:nvPr/>
          </p:nvSpPr>
          <p:spPr>
            <a:xfrm rot="5400000">
              <a:off x="2606618" y="1125344"/>
              <a:ext cx="536400" cy="41563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hlinkClick r:id="rId9" action="ppaction://hlinksldjump"/>
          </p:cNvPr>
          <p:cNvSpPr/>
          <p:nvPr/>
        </p:nvSpPr>
        <p:spPr>
          <a:xfrm>
            <a:off x="309600" y="35052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Key Elements </a:t>
            </a:r>
            <a:r>
              <a:rPr lang="en-US" sz="1400" b="1" dirty="0">
                <a:latin typeface="Trebuchet MS" panose="020B0603020202020204" pitchFamily="34" charset="0"/>
              </a:rPr>
              <a:t>R</a:t>
            </a:r>
            <a:r>
              <a:rPr lang="en-US" sz="1400" b="1" dirty="0" smtClean="0">
                <a:latin typeface="Trebuchet MS" panose="020B0603020202020204" pitchFamily="34" charset="0"/>
              </a:rPr>
              <a:t>equired</a:t>
            </a:r>
            <a:endParaRPr lang="en-US" sz="1400" b="1" dirty="0">
              <a:latin typeface="Trebuchet MS" panose="020B0603020202020204" pitchFamily="34" charset="0"/>
            </a:endParaRPr>
          </a:p>
        </p:txBody>
      </p:sp>
      <p:sp>
        <p:nvSpPr>
          <p:cNvPr id="29" name="Rectangle 28">
            <a:hlinkClick r:id="rId10" action="ppaction://hlinksldjump"/>
          </p:cNvPr>
          <p:cNvSpPr/>
          <p:nvPr/>
        </p:nvSpPr>
        <p:spPr>
          <a:xfrm>
            <a:off x="309600" y="4114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HTML Programming</a:t>
            </a:r>
            <a:endParaRPr lang="en-US" sz="1400" b="1" dirty="0">
              <a:latin typeface="Trebuchet MS" panose="020B0603020202020204" pitchFamily="34" charset="0"/>
            </a:endParaRPr>
          </a:p>
        </p:txBody>
      </p:sp>
      <p:sp>
        <p:nvSpPr>
          <p:cNvPr id="30" name="Rectangle 29">
            <a:hlinkClick r:id="rId11" action="ppaction://hlinksldjump"/>
          </p:cNvPr>
          <p:cNvSpPr/>
          <p:nvPr/>
        </p:nvSpPr>
        <p:spPr>
          <a:xfrm>
            <a:off x="309600" y="4724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Incorporating Images</a:t>
            </a:r>
            <a:endParaRPr lang="en-US" sz="1400" b="1" dirty="0">
              <a:latin typeface="Trebuchet MS" panose="020B0603020202020204" pitchFamily="34" charset="0"/>
            </a:endParaRPr>
          </a:p>
        </p:txBody>
      </p:sp>
      <p:sp>
        <p:nvSpPr>
          <p:cNvPr id="31" name="Rectangle 30">
            <a:hlinkClick r:id="rId12" action="ppaction://hlinksldjump"/>
          </p:cNvPr>
          <p:cNvSpPr/>
          <p:nvPr/>
        </p:nvSpPr>
        <p:spPr>
          <a:xfrm>
            <a:off x="309600" y="5334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Using LTS’s Template</a:t>
            </a:r>
            <a:endParaRPr lang="en-US" sz="1400" b="1" dirty="0">
              <a:latin typeface="Trebuchet MS" panose="020B0603020202020204" pitchFamily="34" charset="0"/>
            </a:endParaRPr>
          </a:p>
        </p:txBody>
      </p:sp>
      <p:sp>
        <p:nvSpPr>
          <p:cNvPr id="32" name="Rectangle 31">
            <a:hlinkClick r:id="rId13" action="ppaction://hlinksldjump"/>
          </p:cNvPr>
          <p:cNvSpPr/>
          <p:nvPr/>
        </p:nvSpPr>
        <p:spPr>
          <a:xfrm>
            <a:off x="309600" y="5943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Questions?</a:t>
            </a:r>
            <a:endParaRPr lang="en-US" sz="1400" b="1" dirty="0">
              <a:latin typeface="Trebuchet MS" panose="020B0603020202020204" pitchFamily="34" charset="0"/>
            </a:endParaRPr>
          </a:p>
        </p:txBody>
      </p:sp>
      <p:sp>
        <p:nvSpPr>
          <p:cNvPr id="22" name="TextBox 21"/>
          <p:cNvSpPr txBox="1"/>
          <p:nvPr/>
        </p:nvSpPr>
        <p:spPr>
          <a:xfrm>
            <a:off x="3427856" y="1447800"/>
            <a:ext cx="4680000" cy="2246769"/>
          </a:xfrm>
          <a:prstGeom prst="rect">
            <a:avLst/>
          </a:prstGeom>
          <a:solidFill>
            <a:schemeClr val="bg1">
              <a:lumMod val="95000"/>
            </a:schemeClr>
          </a:solidFill>
          <a:effectLst>
            <a:outerShdw blurRad="50800" dist="38100" dir="2700000" algn="tl" rotWithShape="0">
              <a:prstClr val="black">
                <a:alpha val="40000"/>
              </a:prstClr>
            </a:outerShdw>
            <a:softEdge rad="12700"/>
          </a:effectLst>
        </p:spPr>
        <p:txBody>
          <a:bodyPr wrap="square" rtlCol="0">
            <a:spAutoFit/>
          </a:bodyPr>
          <a:lstStyle>
            <a:defPPr>
              <a:defRPr lang="en-US"/>
            </a:defPPr>
            <a:lvl1pPr>
              <a:defRPr sz="1400">
                <a:latin typeface="Trebuchet MS" panose="020B0603020202020204" pitchFamily="34" charset="0"/>
              </a:defRPr>
            </a:lvl1pPr>
            <a:lvl2pPr lvl="1"/>
          </a:lstStyle>
          <a:p>
            <a:pPr lvl="0"/>
            <a:r>
              <a:rPr lang="en-CA" dirty="0" smtClean="0"/>
              <a:t>Once you have an approved Learning Design Plan as well as a detailed course outline/map plus some quality content, you can begin Storyboarding.</a:t>
            </a:r>
          </a:p>
          <a:p>
            <a:pPr lvl="0"/>
            <a:endParaRPr lang="en-CA" dirty="0"/>
          </a:p>
          <a:p>
            <a:r>
              <a:rPr lang="en-CA" dirty="0" smtClean="0"/>
              <a:t>If </a:t>
            </a:r>
            <a:r>
              <a:rPr lang="en-CA" dirty="0"/>
              <a:t>you storyboard too early, you may create a course that doesn't respond to </a:t>
            </a:r>
            <a:r>
              <a:rPr lang="en-CA" dirty="0" smtClean="0"/>
              <a:t>the needs.</a:t>
            </a:r>
          </a:p>
          <a:p>
            <a:endParaRPr lang="en-CA" dirty="0"/>
          </a:p>
          <a:p>
            <a:r>
              <a:rPr lang="en-CA" dirty="0" smtClean="0"/>
              <a:t>If </a:t>
            </a:r>
            <a:r>
              <a:rPr lang="en-CA" dirty="0"/>
              <a:t>you storyboard too late or not at all, you might </a:t>
            </a:r>
            <a:r>
              <a:rPr lang="en-CA" dirty="0" smtClean="0"/>
              <a:t>not have enough time for proper reviews and validation before programming needs to start.</a:t>
            </a:r>
          </a:p>
        </p:txBody>
      </p:sp>
      <p:sp>
        <p:nvSpPr>
          <p:cNvPr id="23" name="TextBox 22"/>
          <p:cNvSpPr txBox="1"/>
          <p:nvPr/>
        </p:nvSpPr>
        <p:spPr>
          <a:xfrm>
            <a:off x="3427856" y="3849231"/>
            <a:ext cx="4680000" cy="2246769"/>
          </a:xfrm>
          <a:prstGeom prst="rect">
            <a:avLst/>
          </a:prstGeom>
          <a:solidFill>
            <a:schemeClr val="bg1">
              <a:lumMod val="95000"/>
            </a:schemeClr>
          </a:solidFill>
          <a:effectLst>
            <a:outerShdw blurRad="50800" dist="38100" dir="2700000" algn="tl" rotWithShape="0">
              <a:prstClr val="black">
                <a:alpha val="40000"/>
              </a:prstClr>
            </a:outerShdw>
            <a:softEdge rad="12700"/>
          </a:effectLst>
        </p:spPr>
        <p:txBody>
          <a:bodyPr wrap="square" rtlCol="0">
            <a:spAutoFit/>
          </a:bodyPr>
          <a:lstStyle>
            <a:defPPr>
              <a:defRPr lang="en-US"/>
            </a:defPPr>
            <a:lvl1pPr>
              <a:defRPr sz="1400">
                <a:latin typeface="Trebuchet MS" panose="020B0603020202020204" pitchFamily="34" charset="0"/>
              </a:defRPr>
            </a:lvl1pPr>
            <a:lvl2pPr lvl="1"/>
          </a:lstStyle>
          <a:p>
            <a:pPr lvl="0"/>
            <a:r>
              <a:rPr lang="en-CA" b="1" dirty="0" smtClean="0"/>
              <a:t>You may ask - </a:t>
            </a:r>
            <a:r>
              <a:rPr lang="en-CA" b="1" dirty="0" smtClean="0">
                <a:effectLst>
                  <a:outerShdw blurRad="38100" dist="38100" dir="2700000" algn="tl">
                    <a:srgbClr val="000000">
                      <a:alpha val="43137"/>
                    </a:srgbClr>
                  </a:outerShdw>
                </a:effectLst>
              </a:rPr>
              <a:t>How long does it take to storyboard?</a:t>
            </a:r>
          </a:p>
          <a:p>
            <a:pPr lvl="0"/>
            <a:endParaRPr lang="en-CA" b="1" dirty="0" smtClean="0"/>
          </a:p>
          <a:p>
            <a:pPr lvl="0"/>
            <a:r>
              <a:rPr lang="en-CA" dirty="0" smtClean="0"/>
              <a:t>This all depends on the complexity of the project, the amount of SME’s or stakeholders reviewing the content,  any conflicting priorities as well as your experience level in creating storyboards.</a:t>
            </a:r>
          </a:p>
          <a:p>
            <a:pPr lvl="0"/>
            <a:endParaRPr lang="en-CA" dirty="0" smtClean="0"/>
          </a:p>
          <a:p>
            <a:pPr lvl="0"/>
            <a:r>
              <a:rPr lang="en-CA" dirty="0" smtClean="0"/>
              <a:t>One thing that should be considered during the storyboard review process is keeping it to approximately 2 review cycles.</a:t>
            </a:r>
          </a:p>
        </p:txBody>
      </p:sp>
    </p:spTree>
    <p:custDataLst>
      <p:tags r:id="rId1"/>
    </p:custDataLst>
    <p:extLst>
      <p:ext uri="{BB962C8B-B14F-4D97-AF65-F5344CB8AC3E}">
        <p14:creationId xmlns:p14="http://schemas.microsoft.com/office/powerpoint/2010/main" val="148929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5000">
              <a:schemeClr val="bg1">
                <a:lumMod val="50000"/>
              </a:schemeClr>
            </a:gs>
            <a:gs pos="77000">
              <a:schemeClr val="bg1">
                <a:lumMod val="95000"/>
              </a:schemeClr>
            </a:gs>
            <a:gs pos="100000">
              <a:schemeClr val="bg1">
                <a:lumMod val="95000"/>
              </a:schemeClr>
            </a:gs>
          </a:gsLst>
          <a:lin ang="5400000" scaled="0"/>
        </a:gra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4">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8793" y="4885592"/>
            <a:ext cx="9158400" cy="1984753"/>
          </a:xfrm>
          <a:prstGeom prst="rect">
            <a:avLst/>
          </a:prstGeom>
          <a:noFill/>
          <a:ln>
            <a:noFill/>
          </a:ln>
        </p:spPr>
      </p:pic>
      <p:sp>
        <p:nvSpPr>
          <p:cNvPr id="6" name="Rectangle 5"/>
          <p:cNvSpPr/>
          <p:nvPr/>
        </p:nvSpPr>
        <p:spPr>
          <a:xfrm>
            <a:off x="-8711" y="0"/>
            <a:ext cx="9162000" cy="6858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Trebuchet MS" panose="020B0603020202020204" pitchFamily="34" charset="0"/>
              </a:rPr>
              <a:t> </a:t>
            </a:r>
            <a:r>
              <a:rPr lang="en-US" sz="2400" b="1" dirty="0" smtClean="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rPr>
              <a:t>What key elements are required in a storyboard</a:t>
            </a:r>
            <a:endParaRPr lang="en-US" sz="2000" b="1" dirty="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endParaRPr>
          </a:p>
        </p:txBody>
      </p:sp>
      <p:sp>
        <p:nvSpPr>
          <p:cNvPr id="5" name="Rounded Rectangle 4"/>
          <p:cNvSpPr/>
          <p:nvPr/>
        </p:nvSpPr>
        <p:spPr>
          <a:xfrm>
            <a:off x="2677357" y="929514"/>
            <a:ext cx="6103532" cy="5579724"/>
          </a:xfrm>
          <a:prstGeom prst="roundRect">
            <a:avLst>
              <a:gd name="adj" fmla="val 2348"/>
            </a:avLst>
          </a:prstGeom>
          <a:solidFill>
            <a:schemeClr val="bg1"/>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hlinkClick r:id="rId6" action="ppaction://hlinksldjump"/>
          </p:cNvPr>
          <p:cNvSpPr/>
          <p:nvPr/>
        </p:nvSpPr>
        <p:spPr>
          <a:xfrm>
            <a:off x="309600" y="1066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What </a:t>
            </a:r>
            <a:r>
              <a:rPr lang="en-US" sz="1400" b="1" dirty="0">
                <a:latin typeface="Trebuchet MS" panose="020B0603020202020204" pitchFamily="34" charset="0"/>
              </a:rPr>
              <a:t>is a Storyboard?</a:t>
            </a:r>
          </a:p>
        </p:txBody>
      </p:sp>
      <p:sp>
        <p:nvSpPr>
          <p:cNvPr id="20" name="Rectangle 19">
            <a:hlinkClick r:id="rId7" action="ppaction://hlinksldjump"/>
          </p:cNvPr>
          <p:cNvSpPr/>
          <p:nvPr/>
        </p:nvSpPr>
        <p:spPr>
          <a:xfrm>
            <a:off x="309600" y="1676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Why </a:t>
            </a:r>
            <a:r>
              <a:rPr lang="en-US" sz="1400" b="1" dirty="0">
                <a:latin typeface="Trebuchet MS" panose="020B0603020202020204" pitchFamily="34" charset="0"/>
              </a:rPr>
              <a:t>is it Important?</a:t>
            </a:r>
          </a:p>
        </p:txBody>
      </p:sp>
      <p:sp>
        <p:nvSpPr>
          <p:cNvPr id="21" name="Rectangle 20">
            <a:hlinkClick r:id="rId8" action="ppaction://hlinksldjump"/>
          </p:cNvPr>
          <p:cNvSpPr/>
          <p:nvPr/>
        </p:nvSpPr>
        <p:spPr>
          <a:xfrm>
            <a:off x="309600" y="2286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Roles and Responsibilities</a:t>
            </a:r>
            <a:endParaRPr lang="en-US" sz="1400" b="1" dirty="0">
              <a:latin typeface="Trebuchet MS" panose="020B0603020202020204" pitchFamily="34" charset="0"/>
            </a:endParaRPr>
          </a:p>
        </p:txBody>
      </p:sp>
      <p:sp>
        <p:nvSpPr>
          <p:cNvPr id="22" name="Rectangle 21">
            <a:hlinkClick r:id="rId9" action="ppaction://hlinksldjump"/>
          </p:cNvPr>
          <p:cNvSpPr/>
          <p:nvPr/>
        </p:nvSpPr>
        <p:spPr>
          <a:xfrm>
            <a:off x="309600" y="2895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When Should You Start?</a:t>
            </a:r>
            <a:endParaRPr lang="en-US" sz="1400" b="1" dirty="0">
              <a:latin typeface="Trebuchet MS" panose="020B0603020202020204" pitchFamily="34" charset="0"/>
            </a:endParaRPr>
          </a:p>
        </p:txBody>
      </p:sp>
      <p:grpSp>
        <p:nvGrpSpPr>
          <p:cNvPr id="15" name="Group 14"/>
          <p:cNvGrpSpPr/>
          <p:nvPr/>
        </p:nvGrpSpPr>
        <p:grpSpPr>
          <a:xfrm>
            <a:off x="306280" y="3505200"/>
            <a:ext cx="2777836" cy="536400"/>
            <a:chOff x="304800" y="1064962"/>
            <a:chExt cx="2777836" cy="536400"/>
          </a:xfrm>
          <a:solidFill>
            <a:schemeClr val="accent6">
              <a:lumMod val="60000"/>
              <a:lumOff val="40000"/>
            </a:schemeClr>
          </a:solidFill>
          <a:effectLst>
            <a:outerShdw blurRad="50800" dist="38100" dir="13500000" algn="br" rotWithShape="0">
              <a:prstClr val="black">
                <a:alpha val="40000"/>
              </a:prstClr>
            </a:outerShdw>
          </a:effectLst>
        </p:grpSpPr>
        <p:sp>
          <p:nvSpPr>
            <p:cNvPr id="16" name="Rectangle 15">
              <a:hlinkClick r:id="rId6" action="ppaction://hlinksldjump"/>
            </p:cNvPr>
            <p:cNvSpPr/>
            <p:nvPr/>
          </p:nvSpPr>
          <p:spPr>
            <a:xfrm>
              <a:off x="304800" y="1066800"/>
              <a:ext cx="2362200" cy="533400"/>
            </a:xfrm>
            <a:prstGeom prst="rect">
              <a:avLst/>
            </a:prstGeom>
            <a:grp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Trebuchet MS" panose="020B0603020202020204" pitchFamily="34" charset="0"/>
                </a:rPr>
                <a:t>Key Elements Required</a:t>
              </a:r>
              <a:endParaRPr lang="en-US" sz="1400" b="1" dirty="0">
                <a:solidFill>
                  <a:schemeClr val="tx1"/>
                </a:solidFill>
                <a:latin typeface="Trebuchet MS" panose="020B0603020202020204" pitchFamily="34" charset="0"/>
              </a:endParaRPr>
            </a:p>
          </p:txBody>
        </p:sp>
        <p:sp>
          <p:nvSpPr>
            <p:cNvPr id="17" name="Isosceles Triangle 16"/>
            <p:cNvSpPr/>
            <p:nvPr/>
          </p:nvSpPr>
          <p:spPr>
            <a:xfrm rot="5400000">
              <a:off x="2606618" y="1125344"/>
              <a:ext cx="536400" cy="41563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hlinkClick r:id="rId10" action="ppaction://hlinksldjump"/>
          </p:cNvPr>
          <p:cNvSpPr/>
          <p:nvPr/>
        </p:nvSpPr>
        <p:spPr>
          <a:xfrm>
            <a:off x="309600" y="4114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HTML Programming</a:t>
            </a:r>
            <a:endParaRPr lang="en-US" sz="1400" b="1" dirty="0">
              <a:latin typeface="Trebuchet MS" panose="020B0603020202020204" pitchFamily="34" charset="0"/>
            </a:endParaRPr>
          </a:p>
        </p:txBody>
      </p:sp>
      <p:sp>
        <p:nvSpPr>
          <p:cNvPr id="29" name="Rectangle 28">
            <a:hlinkClick r:id="rId11" action="ppaction://hlinksldjump"/>
          </p:cNvPr>
          <p:cNvSpPr/>
          <p:nvPr/>
        </p:nvSpPr>
        <p:spPr>
          <a:xfrm>
            <a:off x="309600" y="4724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Incorporating Images</a:t>
            </a:r>
            <a:endParaRPr lang="en-US" sz="1400" b="1" dirty="0">
              <a:latin typeface="Trebuchet MS" panose="020B0603020202020204" pitchFamily="34" charset="0"/>
            </a:endParaRPr>
          </a:p>
        </p:txBody>
      </p:sp>
      <p:sp>
        <p:nvSpPr>
          <p:cNvPr id="30" name="Rectangle 29">
            <a:hlinkClick r:id="rId12" action="ppaction://hlinksldjump"/>
          </p:cNvPr>
          <p:cNvSpPr/>
          <p:nvPr/>
        </p:nvSpPr>
        <p:spPr>
          <a:xfrm>
            <a:off x="309600" y="5334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Using LTS’s Template</a:t>
            </a:r>
            <a:endParaRPr lang="en-US" sz="1400" b="1" dirty="0">
              <a:latin typeface="Trebuchet MS" panose="020B0603020202020204" pitchFamily="34" charset="0"/>
            </a:endParaRPr>
          </a:p>
        </p:txBody>
      </p:sp>
      <p:sp>
        <p:nvSpPr>
          <p:cNvPr id="31" name="Rectangle 30">
            <a:hlinkClick r:id="rId13" action="ppaction://hlinksldjump"/>
          </p:cNvPr>
          <p:cNvSpPr/>
          <p:nvPr/>
        </p:nvSpPr>
        <p:spPr>
          <a:xfrm>
            <a:off x="309600" y="5943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Questions?</a:t>
            </a:r>
            <a:endParaRPr lang="en-US" sz="1400" b="1" dirty="0">
              <a:latin typeface="Trebuchet MS" panose="020B0603020202020204" pitchFamily="34" charset="0"/>
            </a:endParaRPr>
          </a:p>
        </p:txBody>
      </p:sp>
      <p:sp>
        <p:nvSpPr>
          <p:cNvPr id="23" name="TextBox 22"/>
          <p:cNvSpPr txBox="1"/>
          <p:nvPr/>
        </p:nvSpPr>
        <p:spPr>
          <a:xfrm>
            <a:off x="3420000" y="1946970"/>
            <a:ext cx="4680000" cy="3539430"/>
          </a:xfrm>
          <a:prstGeom prst="rect">
            <a:avLst/>
          </a:prstGeom>
          <a:solidFill>
            <a:schemeClr val="bg1">
              <a:lumMod val="95000"/>
            </a:schemeClr>
          </a:solidFill>
          <a:effectLst>
            <a:outerShdw blurRad="50800" dist="38100" dir="2700000" algn="tl" rotWithShape="0">
              <a:prstClr val="black">
                <a:alpha val="40000"/>
              </a:prstClr>
            </a:outerShdw>
            <a:softEdge rad="12700"/>
          </a:effectLst>
        </p:spPr>
        <p:txBody>
          <a:bodyPr wrap="square" rtlCol="0">
            <a:spAutoFit/>
          </a:bodyPr>
          <a:lstStyle>
            <a:defPPr>
              <a:defRPr lang="en-US"/>
            </a:defPPr>
            <a:lvl1pPr>
              <a:defRPr sz="1400">
                <a:latin typeface="Trebuchet MS" panose="020B0603020202020204" pitchFamily="34" charset="0"/>
              </a:defRPr>
            </a:lvl1pPr>
            <a:lvl2pPr lvl="1"/>
          </a:lstStyle>
          <a:p>
            <a:r>
              <a:rPr lang="en-CA" b="1" dirty="0" smtClean="0"/>
              <a:t>Elements to include:</a:t>
            </a:r>
          </a:p>
          <a:p>
            <a:pPr marL="442913" lvl="1" indent="-261938">
              <a:buFont typeface="Arial" panose="020B0604020202020204" pitchFamily="34" charset="0"/>
              <a:buChar char="•"/>
            </a:pPr>
            <a:r>
              <a:rPr lang="en-CA" sz="1400" dirty="0">
                <a:latin typeface="Trebuchet MS" panose="020B0603020202020204" pitchFamily="34" charset="0"/>
              </a:rPr>
              <a:t>Course title and Module number and lesson title;</a:t>
            </a:r>
          </a:p>
          <a:p>
            <a:pPr marL="442913" lvl="1" indent="-261938">
              <a:buFont typeface="Arial" panose="020B0604020202020204" pitchFamily="34" charset="0"/>
              <a:buChar char="•"/>
            </a:pPr>
            <a:r>
              <a:rPr lang="en-CA" sz="1400" dirty="0">
                <a:latin typeface="Trebuchet MS" panose="020B0603020202020204" pitchFamily="34" charset="0"/>
              </a:rPr>
              <a:t>On-screen title;</a:t>
            </a:r>
          </a:p>
          <a:p>
            <a:pPr marL="442913" lvl="1" indent="-261938">
              <a:buFont typeface="Arial" panose="020B0604020202020204" pitchFamily="34" charset="0"/>
              <a:buChar char="•"/>
            </a:pPr>
            <a:r>
              <a:rPr lang="en-CA" sz="1400" dirty="0">
                <a:latin typeface="Trebuchet MS" panose="020B0603020202020204" pitchFamily="34" charset="0"/>
              </a:rPr>
              <a:t>Page numbering – screen numbering;</a:t>
            </a:r>
          </a:p>
          <a:p>
            <a:pPr marL="442913" lvl="1" indent="-261938">
              <a:buFont typeface="Arial" panose="020B0604020202020204" pitchFamily="34" charset="0"/>
              <a:buChar char="•"/>
            </a:pPr>
            <a:r>
              <a:rPr lang="en-CA" sz="1400" dirty="0">
                <a:latin typeface="Trebuchet MS" panose="020B0603020202020204" pitchFamily="34" charset="0"/>
              </a:rPr>
              <a:t>Screen type;</a:t>
            </a:r>
          </a:p>
          <a:p>
            <a:pPr marL="442913" lvl="1" indent="-261938">
              <a:buFont typeface="Arial" panose="020B0604020202020204" pitchFamily="34" charset="0"/>
              <a:buChar char="•"/>
            </a:pPr>
            <a:r>
              <a:rPr lang="en-CA" sz="1400" dirty="0">
                <a:latin typeface="Trebuchet MS" panose="020B0603020202020204" pitchFamily="34" charset="0"/>
              </a:rPr>
              <a:t>Activity type (only when there is an activity);</a:t>
            </a:r>
          </a:p>
          <a:p>
            <a:pPr marL="442913" lvl="1" indent="-261938">
              <a:buFont typeface="Arial" panose="020B0604020202020204" pitchFamily="34" charset="0"/>
              <a:buChar char="•"/>
            </a:pPr>
            <a:r>
              <a:rPr lang="en-CA" sz="1400" dirty="0">
                <a:latin typeface="Trebuchet MS" panose="020B0603020202020204" pitchFamily="34" charset="0"/>
              </a:rPr>
              <a:t>Proposed on-screen images;</a:t>
            </a:r>
          </a:p>
          <a:p>
            <a:pPr marL="442913" lvl="1" indent="-261938">
              <a:buFont typeface="Arial" panose="020B0604020202020204" pitchFamily="34" charset="0"/>
              <a:buChar char="•"/>
            </a:pPr>
            <a:r>
              <a:rPr lang="en-CA" sz="1400" dirty="0">
                <a:latin typeface="Trebuchet MS" panose="020B0603020202020204" pitchFamily="34" charset="0"/>
              </a:rPr>
              <a:t>Alt text for images;</a:t>
            </a:r>
          </a:p>
          <a:p>
            <a:pPr marL="442913" lvl="1" indent="-261938">
              <a:buFont typeface="Arial" panose="020B0604020202020204" pitchFamily="34" charset="0"/>
              <a:buChar char="•"/>
            </a:pPr>
            <a:r>
              <a:rPr lang="en-CA" sz="1400" dirty="0">
                <a:latin typeface="Trebuchet MS" panose="020B0603020202020204" pitchFamily="34" charset="0"/>
              </a:rPr>
              <a:t>On screen text;</a:t>
            </a:r>
          </a:p>
          <a:p>
            <a:pPr marL="442913" lvl="1" indent="-261938">
              <a:buFont typeface="Arial" panose="020B0604020202020204" pitchFamily="34" charset="0"/>
              <a:buChar char="•"/>
            </a:pPr>
            <a:r>
              <a:rPr lang="en-CA" sz="1400" dirty="0">
                <a:latin typeface="Trebuchet MS" panose="020B0603020202020204" pitchFamily="34" charset="0"/>
              </a:rPr>
              <a:t>Audio information, such as the voice-over narration, video scripts or sound effects;</a:t>
            </a:r>
          </a:p>
          <a:p>
            <a:pPr marL="442913" lvl="1" indent="-261938">
              <a:buFont typeface="Arial" panose="020B0604020202020204" pitchFamily="34" charset="0"/>
              <a:buChar char="•"/>
            </a:pPr>
            <a:r>
              <a:rPr lang="en-CA" sz="1400" dirty="0">
                <a:latin typeface="Trebuchet MS" panose="020B0603020202020204" pitchFamily="34" charset="0"/>
              </a:rPr>
              <a:t>Include navigation/branching and interactivity instructions to programmers; </a:t>
            </a:r>
          </a:p>
          <a:p>
            <a:pPr marL="442913" lvl="1" indent="-261938">
              <a:buFont typeface="Arial" panose="020B0604020202020204" pitchFamily="34" charset="0"/>
              <a:buChar char="•"/>
            </a:pPr>
            <a:r>
              <a:rPr lang="en-CA" sz="1400" dirty="0">
                <a:latin typeface="Trebuchet MS" panose="020B0603020202020204" pitchFamily="34" charset="0"/>
              </a:rPr>
              <a:t>Feedback for all exercises, quizzes and interactions;</a:t>
            </a:r>
          </a:p>
          <a:p>
            <a:pPr marL="442913" lvl="1" indent="-261938">
              <a:buFont typeface="Arial" panose="020B0604020202020204" pitchFamily="34" charset="0"/>
              <a:buChar char="•"/>
            </a:pPr>
            <a:r>
              <a:rPr lang="en-CA" sz="1400" dirty="0">
                <a:latin typeface="Trebuchet MS" panose="020B0603020202020204" pitchFamily="34" charset="0"/>
              </a:rPr>
              <a:t>Etc…</a:t>
            </a:r>
          </a:p>
        </p:txBody>
      </p:sp>
    </p:spTree>
    <p:custDataLst>
      <p:tags r:id="rId1"/>
    </p:custDataLst>
    <p:extLst>
      <p:ext uri="{BB962C8B-B14F-4D97-AF65-F5344CB8AC3E}">
        <p14:creationId xmlns:p14="http://schemas.microsoft.com/office/powerpoint/2010/main" val="2147393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5000">
              <a:schemeClr val="bg1">
                <a:lumMod val="50000"/>
              </a:schemeClr>
            </a:gs>
            <a:gs pos="77000">
              <a:schemeClr val="bg1">
                <a:lumMod val="95000"/>
              </a:schemeClr>
            </a:gs>
            <a:gs pos="100000">
              <a:schemeClr val="bg1">
                <a:lumMod val="95000"/>
              </a:schemeClr>
            </a:gs>
          </a:gsLst>
          <a:lin ang="5400000" scaled="0"/>
        </a:gra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4">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8793" y="4885592"/>
            <a:ext cx="9158400" cy="1984753"/>
          </a:xfrm>
          <a:prstGeom prst="rect">
            <a:avLst/>
          </a:prstGeom>
          <a:noFill/>
          <a:ln>
            <a:noFill/>
          </a:ln>
        </p:spPr>
      </p:pic>
      <p:sp>
        <p:nvSpPr>
          <p:cNvPr id="6" name="Rectangle 5"/>
          <p:cNvSpPr/>
          <p:nvPr/>
        </p:nvSpPr>
        <p:spPr>
          <a:xfrm>
            <a:off x="-8711" y="0"/>
            <a:ext cx="9162000" cy="6858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Trebuchet MS" panose="020B0603020202020204" pitchFamily="34" charset="0"/>
              </a:rPr>
              <a:t> </a:t>
            </a:r>
            <a:r>
              <a:rPr lang="en-US" sz="2400" b="1" dirty="0" smtClean="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rPr>
              <a:t>HTML Programming</a:t>
            </a:r>
            <a:endParaRPr lang="en-US" sz="2000" b="1" dirty="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endParaRPr>
          </a:p>
        </p:txBody>
      </p:sp>
      <p:sp>
        <p:nvSpPr>
          <p:cNvPr id="5" name="Rounded Rectangle 4"/>
          <p:cNvSpPr/>
          <p:nvPr/>
        </p:nvSpPr>
        <p:spPr>
          <a:xfrm>
            <a:off x="2677357" y="957309"/>
            <a:ext cx="6103532" cy="5579724"/>
          </a:xfrm>
          <a:prstGeom prst="roundRect">
            <a:avLst>
              <a:gd name="adj" fmla="val 2348"/>
            </a:avLst>
          </a:prstGeom>
          <a:solidFill>
            <a:schemeClr val="bg1"/>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hlinkClick r:id="rId6" action="ppaction://hlinksldjump"/>
          </p:cNvPr>
          <p:cNvSpPr/>
          <p:nvPr/>
        </p:nvSpPr>
        <p:spPr>
          <a:xfrm>
            <a:off x="309600" y="1066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What </a:t>
            </a:r>
            <a:r>
              <a:rPr lang="en-US" sz="1400" b="1" dirty="0">
                <a:latin typeface="Trebuchet MS" panose="020B0603020202020204" pitchFamily="34" charset="0"/>
              </a:rPr>
              <a:t>is a Storyboard?</a:t>
            </a:r>
          </a:p>
        </p:txBody>
      </p:sp>
      <p:sp>
        <p:nvSpPr>
          <p:cNvPr id="20" name="Rectangle 19">
            <a:hlinkClick r:id="rId7" action="ppaction://hlinksldjump"/>
          </p:cNvPr>
          <p:cNvSpPr/>
          <p:nvPr/>
        </p:nvSpPr>
        <p:spPr>
          <a:xfrm>
            <a:off x="309600" y="1676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Why </a:t>
            </a:r>
            <a:r>
              <a:rPr lang="en-US" sz="1400" b="1" dirty="0">
                <a:latin typeface="Trebuchet MS" panose="020B0603020202020204" pitchFamily="34" charset="0"/>
              </a:rPr>
              <a:t>is it Important?</a:t>
            </a:r>
          </a:p>
        </p:txBody>
      </p:sp>
      <p:sp>
        <p:nvSpPr>
          <p:cNvPr id="21" name="Rectangle 20">
            <a:hlinkClick r:id="rId8" action="ppaction://hlinksldjump"/>
          </p:cNvPr>
          <p:cNvSpPr/>
          <p:nvPr/>
        </p:nvSpPr>
        <p:spPr>
          <a:xfrm>
            <a:off x="309600" y="2286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Roles and Responsibilities</a:t>
            </a:r>
            <a:endParaRPr lang="en-US" sz="1400" b="1" dirty="0">
              <a:latin typeface="Trebuchet MS" panose="020B0603020202020204" pitchFamily="34" charset="0"/>
            </a:endParaRPr>
          </a:p>
        </p:txBody>
      </p:sp>
      <p:sp>
        <p:nvSpPr>
          <p:cNvPr id="22" name="Rectangle 21">
            <a:hlinkClick r:id="rId9" action="ppaction://hlinksldjump"/>
          </p:cNvPr>
          <p:cNvSpPr/>
          <p:nvPr/>
        </p:nvSpPr>
        <p:spPr>
          <a:xfrm>
            <a:off x="309600" y="2895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When Should </a:t>
            </a:r>
            <a:r>
              <a:rPr lang="en-US" sz="1400" b="1" dirty="0">
                <a:latin typeface="Trebuchet MS" panose="020B0603020202020204" pitchFamily="34" charset="0"/>
              </a:rPr>
              <a:t>Y</a:t>
            </a:r>
            <a:r>
              <a:rPr lang="en-US" sz="1400" b="1" dirty="0" smtClean="0">
                <a:latin typeface="Trebuchet MS" panose="020B0603020202020204" pitchFamily="34" charset="0"/>
              </a:rPr>
              <a:t>ou Start?</a:t>
            </a:r>
            <a:endParaRPr lang="en-US" sz="1400" b="1" dirty="0">
              <a:latin typeface="Trebuchet MS" panose="020B0603020202020204" pitchFamily="34" charset="0"/>
            </a:endParaRPr>
          </a:p>
        </p:txBody>
      </p:sp>
      <p:sp>
        <p:nvSpPr>
          <p:cNvPr id="24" name="Rectangle 23">
            <a:hlinkClick r:id="rId10" action="ppaction://hlinksldjump"/>
          </p:cNvPr>
          <p:cNvSpPr/>
          <p:nvPr/>
        </p:nvSpPr>
        <p:spPr>
          <a:xfrm>
            <a:off x="309600" y="35052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Key Elements </a:t>
            </a:r>
            <a:r>
              <a:rPr lang="en-US" sz="1400" b="1" dirty="0">
                <a:latin typeface="Trebuchet MS" panose="020B0603020202020204" pitchFamily="34" charset="0"/>
              </a:rPr>
              <a:t>R</a:t>
            </a:r>
            <a:r>
              <a:rPr lang="en-US" sz="1400" b="1" dirty="0" smtClean="0">
                <a:latin typeface="Trebuchet MS" panose="020B0603020202020204" pitchFamily="34" charset="0"/>
              </a:rPr>
              <a:t>equired</a:t>
            </a:r>
            <a:endParaRPr lang="en-US" sz="1400" b="1" dirty="0">
              <a:latin typeface="Trebuchet MS" panose="020B0603020202020204" pitchFamily="34" charset="0"/>
            </a:endParaRPr>
          </a:p>
        </p:txBody>
      </p:sp>
      <p:grpSp>
        <p:nvGrpSpPr>
          <p:cNvPr id="15" name="Group 14"/>
          <p:cNvGrpSpPr/>
          <p:nvPr/>
        </p:nvGrpSpPr>
        <p:grpSpPr>
          <a:xfrm>
            <a:off x="313592" y="4114800"/>
            <a:ext cx="2770524" cy="536400"/>
            <a:chOff x="312112" y="1064962"/>
            <a:chExt cx="2770524" cy="536400"/>
          </a:xfrm>
          <a:solidFill>
            <a:schemeClr val="accent6">
              <a:lumMod val="60000"/>
              <a:lumOff val="40000"/>
            </a:schemeClr>
          </a:solidFill>
          <a:effectLst>
            <a:outerShdw blurRad="50800" dist="38100" dir="13500000" algn="br" rotWithShape="0">
              <a:prstClr val="black">
                <a:alpha val="40000"/>
              </a:prstClr>
            </a:outerShdw>
          </a:effectLst>
        </p:grpSpPr>
        <p:sp>
          <p:nvSpPr>
            <p:cNvPr id="16" name="Rectangle 15">
              <a:hlinkClick r:id="rId6" action="ppaction://hlinksldjump"/>
            </p:cNvPr>
            <p:cNvSpPr/>
            <p:nvPr/>
          </p:nvSpPr>
          <p:spPr>
            <a:xfrm>
              <a:off x="312112" y="1067962"/>
              <a:ext cx="2362200" cy="533400"/>
            </a:xfrm>
            <a:prstGeom prst="rect">
              <a:avLst/>
            </a:prstGeom>
            <a:grp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Trebuchet MS" panose="020B0603020202020204" pitchFamily="34" charset="0"/>
                </a:rPr>
                <a:t>HTML Programming</a:t>
              </a:r>
              <a:endParaRPr lang="en-US" sz="1400" b="1" dirty="0">
                <a:solidFill>
                  <a:schemeClr val="tx1"/>
                </a:solidFill>
                <a:latin typeface="Trebuchet MS" panose="020B0603020202020204" pitchFamily="34" charset="0"/>
              </a:endParaRPr>
            </a:p>
          </p:txBody>
        </p:sp>
        <p:sp>
          <p:nvSpPr>
            <p:cNvPr id="17" name="Isosceles Triangle 16"/>
            <p:cNvSpPr/>
            <p:nvPr/>
          </p:nvSpPr>
          <p:spPr>
            <a:xfrm rot="5400000">
              <a:off x="2606618" y="1125344"/>
              <a:ext cx="536400" cy="41563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hlinkClick r:id="rId11" action="ppaction://hlinksldjump"/>
          </p:cNvPr>
          <p:cNvSpPr/>
          <p:nvPr/>
        </p:nvSpPr>
        <p:spPr>
          <a:xfrm>
            <a:off x="309600" y="4724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Incorporating Images</a:t>
            </a:r>
            <a:endParaRPr lang="en-US" sz="1400" b="1" dirty="0">
              <a:latin typeface="Trebuchet MS" panose="020B0603020202020204" pitchFamily="34" charset="0"/>
            </a:endParaRPr>
          </a:p>
        </p:txBody>
      </p:sp>
      <p:sp>
        <p:nvSpPr>
          <p:cNvPr id="29" name="Rectangle 28">
            <a:hlinkClick r:id="rId12" action="ppaction://hlinksldjump"/>
          </p:cNvPr>
          <p:cNvSpPr/>
          <p:nvPr/>
        </p:nvSpPr>
        <p:spPr>
          <a:xfrm>
            <a:off x="309600" y="5334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Using LTS’s Template</a:t>
            </a:r>
            <a:endParaRPr lang="en-US" sz="1400" b="1" dirty="0">
              <a:latin typeface="Trebuchet MS" panose="020B0603020202020204" pitchFamily="34" charset="0"/>
            </a:endParaRPr>
          </a:p>
        </p:txBody>
      </p:sp>
      <p:sp>
        <p:nvSpPr>
          <p:cNvPr id="30" name="Rectangle 29">
            <a:hlinkClick r:id="rId13" action="ppaction://hlinksldjump"/>
          </p:cNvPr>
          <p:cNvSpPr/>
          <p:nvPr/>
        </p:nvSpPr>
        <p:spPr>
          <a:xfrm>
            <a:off x="309600" y="5943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Questions?</a:t>
            </a:r>
            <a:endParaRPr lang="en-US" sz="1400" b="1" dirty="0">
              <a:latin typeface="Trebuchet MS" panose="020B0603020202020204" pitchFamily="34" charset="0"/>
            </a:endParaRPr>
          </a:p>
        </p:txBody>
      </p:sp>
      <p:sp>
        <p:nvSpPr>
          <p:cNvPr id="23" name="TextBox 22"/>
          <p:cNvSpPr txBox="1"/>
          <p:nvPr/>
        </p:nvSpPr>
        <p:spPr>
          <a:xfrm>
            <a:off x="3420000" y="1573649"/>
            <a:ext cx="4680000" cy="954107"/>
          </a:xfrm>
          <a:prstGeom prst="rect">
            <a:avLst/>
          </a:prstGeom>
          <a:solidFill>
            <a:schemeClr val="bg1">
              <a:lumMod val="95000"/>
            </a:schemeClr>
          </a:solidFill>
          <a:effectLst>
            <a:outerShdw blurRad="50800" dist="38100" dir="2700000" algn="tl" rotWithShape="0">
              <a:prstClr val="black">
                <a:alpha val="40000"/>
              </a:prstClr>
            </a:outerShdw>
            <a:softEdge rad="12700"/>
          </a:effectLst>
        </p:spPr>
        <p:txBody>
          <a:bodyPr wrap="square" rtlCol="0">
            <a:spAutoFit/>
          </a:bodyPr>
          <a:lstStyle>
            <a:defPPr>
              <a:defRPr lang="en-US"/>
            </a:defPPr>
            <a:lvl1pPr>
              <a:defRPr sz="1400">
                <a:latin typeface="Trebuchet MS" panose="020B0603020202020204" pitchFamily="34" charset="0"/>
              </a:defRPr>
            </a:lvl1pPr>
            <a:lvl2pPr lvl="1"/>
          </a:lstStyle>
          <a:p>
            <a:r>
              <a:rPr lang="en-CA" dirty="0"/>
              <a:t>It is very </a:t>
            </a:r>
            <a:r>
              <a:rPr lang="en-CA" dirty="0" smtClean="0"/>
              <a:t>beneficial </a:t>
            </a:r>
            <a:r>
              <a:rPr lang="en-CA" dirty="0"/>
              <a:t>for </a:t>
            </a:r>
            <a:r>
              <a:rPr lang="en-CA" dirty="0" smtClean="0"/>
              <a:t>the HTML programmers to attend project kickoff meetings, and other important meetings between the designer and the client so they can understand the overall scope of the project. </a:t>
            </a:r>
          </a:p>
        </p:txBody>
      </p:sp>
      <p:sp>
        <p:nvSpPr>
          <p:cNvPr id="25" name="TextBox 24"/>
          <p:cNvSpPr txBox="1"/>
          <p:nvPr/>
        </p:nvSpPr>
        <p:spPr>
          <a:xfrm>
            <a:off x="3429000" y="2640449"/>
            <a:ext cx="4680000" cy="2031325"/>
          </a:xfrm>
          <a:prstGeom prst="rect">
            <a:avLst/>
          </a:prstGeom>
          <a:solidFill>
            <a:schemeClr val="bg1">
              <a:lumMod val="95000"/>
            </a:schemeClr>
          </a:solidFill>
          <a:effectLst>
            <a:outerShdw blurRad="50800" dist="38100" dir="2700000" algn="tl" rotWithShape="0">
              <a:prstClr val="black">
                <a:alpha val="40000"/>
              </a:prstClr>
            </a:outerShdw>
            <a:softEdge rad="12700"/>
          </a:effectLst>
        </p:spPr>
        <p:txBody>
          <a:bodyPr wrap="square" rtlCol="0">
            <a:spAutoFit/>
          </a:bodyPr>
          <a:lstStyle>
            <a:defPPr>
              <a:defRPr lang="en-US"/>
            </a:defPPr>
            <a:lvl1pPr>
              <a:defRPr sz="1400">
                <a:latin typeface="Trebuchet MS" panose="020B0603020202020204" pitchFamily="34" charset="0"/>
              </a:defRPr>
            </a:lvl1pPr>
            <a:lvl2pPr lvl="1"/>
          </a:lstStyle>
          <a:p>
            <a:pPr lvl="0"/>
            <a:r>
              <a:rPr lang="en-CA" dirty="0"/>
              <a:t>Programmers need to review storyboards prior to development for the following reasons:</a:t>
            </a:r>
          </a:p>
          <a:p>
            <a:pPr marL="742950" lvl="1" indent="-285750">
              <a:buFont typeface="Arial" panose="020B0604020202020204" pitchFamily="34" charset="0"/>
              <a:buChar char="•"/>
            </a:pPr>
            <a:r>
              <a:rPr lang="en-CA" sz="1400" dirty="0">
                <a:latin typeface="Trebuchet MS" panose="020B0603020202020204" pitchFamily="34" charset="0"/>
              </a:rPr>
              <a:t>Accessibility concerns on exercises and interactions;</a:t>
            </a:r>
          </a:p>
          <a:p>
            <a:pPr marL="742950" lvl="1" indent="-285750">
              <a:buFont typeface="Arial" panose="020B0604020202020204" pitchFamily="34" charset="0"/>
              <a:buChar char="•"/>
            </a:pPr>
            <a:r>
              <a:rPr lang="en-CA" sz="1400" dirty="0">
                <a:latin typeface="Trebuchet MS" panose="020B0603020202020204" pitchFamily="34" charset="0"/>
              </a:rPr>
              <a:t>Understand designer’s overall vision;</a:t>
            </a:r>
          </a:p>
          <a:p>
            <a:pPr marL="742950" lvl="1" indent="-285750">
              <a:buFont typeface="Arial" panose="020B0604020202020204" pitchFamily="34" charset="0"/>
              <a:buChar char="•"/>
            </a:pPr>
            <a:r>
              <a:rPr lang="en-CA" sz="1400" dirty="0" smtClean="0">
                <a:latin typeface="Trebuchet MS" panose="020B0603020202020204" pitchFamily="34" charset="0"/>
              </a:rPr>
              <a:t>Gather assessment </a:t>
            </a:r>
            <a:r>
              <a:rPr lang="en-CA" sz="1400" dirty="0">
                <a:latin typeface="Trebuchet MS" panose="020B0603020202020204" pitchFamily="34" charset="0"/>
              </a:rPr>
              <a:t>criteria;</a:t>
            </a:r>
          </a:p>
          <a:p>
            <a:pPr marL="742950" lvl="1" indent="-285750">
              <a:buFont typeface="Arial" panose="020B0604020202020204" pitchFamily="34" charset="0"/>
              <a:buChar char="•"/>
            </a:pPr>
            <a:r>
              <a:rPr lang="en-CA" sz="1400" dirty="0" smtClean="0">
                <a:latin typeface="Trebuchet MS" panose="020B0603020202020204" pitchFamily="34" charset="0"/>
              </a:rPr>
              <a:t>Understand </a:t>
            </a:r>
            <a:r>
              <a:rPr lang="en-CA" sz="1400" dirty="0">
                <a:latin typeface="Trebuchet MS" panose="020B0603020202020204" pitchFamily="34" charset="0"/>
              </a:rPr>
              <a:t>global elements such as landing page, splash page, home, help, glossary, and resource pages.</a:t>
            </a:r>
          </a:p>
        </p:txBody>
      </p:sp>
      <p:sp>
        <p:nvSpPr>
          <p:cNvPr id="26" name="TextBox 25"/>
          <p:cNvSpPr txBox="1"/>
          <p:nvPr/>
        </p:nvSpPr>
        <p:spPr>
          <a:xfrm>
            <a:off x="3429000" y="4774049"/>
            <a:ext cx="4680000" cy="1169551"/>
          </a:xfrm>
          <a:prstGeom prst="rect">
            <a:avLst/>
          </a:prstGeom>
          <a:solidFill>
            <a:schemeClr val="bg1">
              <a:lumMod val="95000"/>
            </a:schemeClr>
          </a:solidFill>
          <a:effectLst>
            <a:outerShdw blurRad="50800" dist="38100" dir="2700000" algn="tl" rotWithShape="0">
              <a:prstClr val="black">
                <a:alpha val="40000"/>
              </a:prstClr>
            </a:outerShdw>
            <a:softEdge rad="12700"/>
          </a:effectLst>
        </p:spPr>
        <p:txBody>
          <a:bodyPr wrap="square" rtlCol="0">
            <a:spAutoFit/>
          </a:bodyPr>
          <a:lstStyle>
            <a:defPPr>
              <a:defRPr lang="en-US"/>
            </a:defPPr>
            <a:lvl1pPr>
              <a:defRPr sz="1400">
                <a:latin typeface="Trebuchet MS" panose="020B0603020202020204" pitchFamily="34" charset="0"/>
              </a:defRPr>
            </a:lvl1pPr>
            <a:lvl2pPr lvl="1"/>
          </a:lstStyle>
          <a:p>
            <a:r>
              <a:rPr lang="en-CA" dirty="0"/>
              <a:t>In order for them to start working on the prototype they will need the following documents:</a:t>
            </a:r>
          </a:p>
          <a:p>
            <a:pPr marL="742950" lvl="1" indent="-285750">
              <a:buFont typeface="Arial" panose="020B0604020202020204" pitchFamily="34" charset="0"/>
              <a:buChar char="•"/>
            </a:pPr>
            <a:r>
              <a:rPr lang="en-CA" sz="1400" dirty="0">
                <a:latin typeface="Trebuchet MS" panose="020B0603020202020204" pitchFamily="34" charset="0"/>
              </a:rPr>
              <a:t>Detailed Course Outline/Map;</a:t>
            </a:r>
          </a:p>
          <a:p>
            <a:pPr marL="742950" lvl="1" indent="-285750">
              <a:buFont typeface="Arial" panose="020B0604020202020204" pitchFamily="34" charset="0"/>
              <a:buChar char="•"/>
            </a:pPr>
            <a:r>
              <a:rPr lang="en-CA" sz="1400" dirty="0">
                <a:latin typeface="Trebuchet MS" panose="020B0603020202020204" pitchFamily="34" charset="0"/>
              </a:rPr>
              <a:t>Project Scope;</a:t>
            </a:r>
          </a:p>
          <a:p>
            <a:pPr marL="742950" lvl="1" indent="-285750">
              <a:buFont typeface="Arial" panose="020B0604020202020204" pitchFamily="34" charset="0"/>
              <a:buChar char="•"/>
            </a:pPr>
            <a:r>
              <a:rPr lang="en-CA" sz="1400" dirty="0">
                <a:latin typeface="Trebuchet MS" panose="020B0603020202020204" pitchFamily="34" charset="0"/>
              </a:rPr>
              <a:t>Learning Design Plan;</a:t>
            </a:r>
          </a:p>
        </p:txBody>
      </p:sp>
    </p:spTree>
    <p:custDataLst>
      <p:tags r:id="rId1"/>
    </p:custDataLst>
    <p:extLst>
      <p:ext uri="{BB962C8B-B14F-4D97-AF65-F5344CB8AC3E}">
        <p14:creationId xmlns:p14="http://schemas.microsoft.com/office/powerpoint/2010/main" val="169760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anim calcmode="lin" valueType="num">
                                      <p:cBhvr>
                                        <p:cTn id="15" dur="1000" fill="hold"/>
                                        <p:tgtEl>
                                          <p:spTgt spid="26"/>
                                        </p:tgtEl>
                                        <p:attrNameLst>
                                          <p:attrName>ppt_x</p:attrName>
                                        </p:attrNameLst>
                                      </p:cBhvr>
                                      <p:tavLst>
                                        <p:tav tm="0">
                                          <p:val>
                                            <p:strVal val="#ppt_x"/>
                                          </p:val>
                                        </p:tav>
                                        <p:tav tm="100000">
                                          <p:val>
                                            <p:strVal val="#ppt_x"/>
                                          </p:val>
                                        </p:tav>
                                      </p:tavLst>
                                    </p:anim>
                                    <p:anim calcmode="lin" valueType="num">
                                      <p:cBhvr>
                                        <p:cTn id="1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5000">
              <a:schemeClr val="bg1">
                <a:lumMod val="50000"/>
              </a:schemeClr>
            </a:gs>
            <a:gs pos="77000">
              <a:schemeClr val="bg1">
                <a:lumMod val="95000"/>
              </a:schemeClr>
            </a:gs>
            <a:gs pos="100000">
              <a:schemeClr val="bg1">
                <a:lumMod val="95000"/>
              </a:schemeClr>
            </a:gs>
          </a:gsLst>
          <a:lin ang="5400000" scaled="0"/>
        </a:gra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4">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8793" y="4885592"/>
            <a:ext cx="9158400" cy="1984753"/>
          </a:xfrm>
          <a:prstGeom prst="rect">
            <a:avLst/>
          </a:prstGeom>
          <a:noFill/>
          <a:ln>
            <a:noFill/>
          </a:ln>
        </p:spPr>
      </p:pic>
      <p:sp>
        <p:nvSpPr>
          <p:cNvPr id="6" name="Rectangle 5"/>
          <p:cNvSpPr/>
          <p:nvPr/>
        </p:nvSpPr>
        <p:spPr>
          <a:xfrm>
            <a:off x="-8711" y="0"/>
            <a:ext cx="9162000" cy="6858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Trebuchet MS" panose="020B0603020202020204" pitchFamily="34" charset="0"/>
              </a:rPr>
              <a:t> </a:t>
            </a:r>
            <a:r>
              <a:rPr lang="en-US" sz="2400" b="1" dirty="0" smtClean="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rPr>
              <a:t>Using iStock or other stock photos sites</a:t>
            </a:r>
            <a:endParaRPr lang="en-US" sz="2000" b="1" dirty="0">
              <a:solidFill>
                <a:schemeClr val="accent6">
                  <a:lumMod val="60000"/>
                  <a:lumOff val="40000"/>
                </a:schemeClr>
              </a:solidFill>
              <a:effectLst>
                <a:outerShdw blurRad="38100" dist="38100" dir="2700000" algn="tl">
                  <a:srgbClr val="000000">
                    <a:alpha val="43137"/>
                  </a:srgbClr>
                </a:outerShdw>
              </a:effectLst>
              <a:latin typeface="Trebuchet MS" panose="020B0603020202020204" pitchFamily="34" charset="0"/>
            </a:endParaRPr>
          </a:p>
        </p:txBody>
      </p:sp>
      <p:sp>
        <p:nvSpPr>
          <p:cNvPr id="5" name="Rounded Rectangle 4"/>
          <p:cNvSpPr/>
          <p:nvPr/>
        </p:nvSpPr>
        <p:spPr>
          <a:xfrm>
            <a:off x="2668480" y="957309"/>
            <a:ext cx="6103532" cy="5579724"/>
          </a:xfrm>
          <a:prstGeom prst="roundRect">
            <a:avLst>
              <a:gd name="adj" fmla="val 2348"/>
            </a:avLst>
          </a:prstGeom>
          <a:solidFill>
            <a:schemeClr val="bg1"/>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hlinkClick r:id="rId6" action="ppaction://hlinksldjump"/>
          </p:cNvPr>
          <p:cNvSpPr/>
          <p:nvPr/>
        </p:nvSpPr>
        <p:spPr>
          <a:xfrm>
            <a:off x="309600" y="4114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HTML Programming</a:t>
            </a:r>
            <a:endParaRPr lang="en-US" sz="1400" b="1" dirty="0">
              <a:latin typeface="Trebuchet MS" panose="020B0603020202020204" pitchFamily="34" charset="0"/>
            </a:endParaRPr>
          </a:p>
        </p:txBody>
      </p:sp>
      <p:grpSp>
        <p:nvGrpSpPr>
          <p:cNvPr id="15" name="Group 14"/>
          <p:cNvGrpSpPr/>
          <p:nvPr/>
        </p:nvGrpSpPr>
        <p:grpSpPr>
          <a:xfrm>
            <a:off x="306280" y="4733925"/>
            <a:ext cx="2779316" cy="536400"/>
            <a:chOff x="303320" y="1064962"/>
            <a:chExt cx="2779316" cy="536400"/>
          </a:xfrm>
          <a:solidFill>
            <a:schemeClr val="accent6">
              <a:lumMod val="60000"/>
              <a:lumOff val="40000"/>
            </a:schemeClr>
          </a:solidFill>
          <a:effectLst>
            <a:outerShdw blurRad="50800" dist="38100" dir="13500000" algn="br" rotWithShape="0">
              <a:prstClr val="black">
                <a:alpha val="40000"/>
              </a:prstClr>
            </a:outerShdw>
          </a:effectLst>
        </p:grpSpPr>
        <p:sp>
          <p:nvSpPr>
            <p:cNvPr id="16" name="Rectangle 15">
              <a:hlinkClick r:id="rId7" action="ppaction://hlinksldjump"/>
            </p:cNvPr>
            <p:cNvSpPr/>
            <p:nvPr/>
          </p:nvSpPr>
          <p:spPr>
            <a:xfrm>
              <a:off x="303320" y="1067962"/>
              <a:ext cx="2362200" cy="533400"/>
            </a:xfrm>
            <a:prstGeom prst="rect">
              <a:avLst/>
            </a:prstGeom>
            <a:grp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Trebuchet MS" panose="020B0603020202020204" pitchFamily="34" charset="0"/>
                </a:rPr>
                <a:t>Incorporating </a:t>
              </a:r>
              <a:r>
                <a:rPr lang="en-US" sz="1400" b="1" dirty="0">
                  <a:solidFill>
                    <a:schemeClr val="tx1"/>
                  </a:solidFill>
                  <a:latin typeface="Trebuchet MS" panose="020B0603020202020204" pitchFamily="34" charset="0"/>
                </a:rPr>
                <a:t>I</a:t>
              </a:r>
              <a:r>
                <a:rPr lang="en-US" sz="1400" b="1" dirty="0" smtClean="0">
                  <a:solidFill>
                    <a:schemeClr val="tx1"/>
                  </a:solidFill>
                  <a:latin typeface="Trebuchet MS" panose="020B0603020202020204" pitchFamily="34" charset="0"/>
                </a:rPr>
                <a:t>mages</a:t>
              </a:r>
              <a:endParaRPr lang="en-US" sz="1400" b="1" dirty="0">
                <a:solidFill>
                  <a:schemeClr val="tx1"/>
                </a:solidFill>
                <a:latin typeface="Trebuchet MS" panose="020B0603020202020204" pitchFamily="34" charset="0"/>
              </a:endParaRPr>
            </a:p>
          </p:txBody>
        </p:sp>
        <p:sp>
          <p:nvSpPr>
            <p:cNvPr id="17" name="Isosceles Triangle 16"/>
            <p:cNvSpPr/>
            <p:nvPr/>
          </p:nvSpPr>
          <p:spPr>
            <a:xfrm rot="5400000">
              <a:off x="2606618" y="1125344"/>
              <a:ext cx="536400" cy="41563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hlinkClick r:id="rId8" action="ppaction://hlinksldjump"/>
          </p:cNvPr>
          <p:cNvSpPr/>
          <p:nvPr/>
        </p:nvSpPr>
        <p:spPr>
          <a:xfrm>
            <a:off x="309600" y="5334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Using LTS’s Template</a:t>
            </a:r>
            <a:endParaRPr lang="en-US" sz="1400" b="1" dirty="0">
              <a:latin typeface="Trebuchet MS" panose="020B0603020202020204" pitchFamily="34" charset="0"/>
            </a:endParaRPr>
          </a:p>
        </p:txBody>
      </p:sp>
      <p:sp>
        <p:nvSpPr>
          <p:cNvPr id="29" name="Rectangle 28">
            <a:hlinkClick r:id="rId9" action="ppaction://hlinksldjump"/>
          </p:cNvPr>
          <p:cNvSpPr/>
          <p:nvPr/>
        </p:nvSpPr>
        <p:spPr>
          <a:xfrm>
            <a:off x="309600" y="5943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Questions?</a:t>
            </a:r>
            <a:endParaRPr lang="en-US" sz="1400" b="1" dirty="0">
              <a:latin typeface="Trebuchet MS" panose="020B0603020202020204" pitchFamily="34" charset="0"/>
            </a:endParaRPr>
          </a:p>
        </p:txBody>
      </p:sp>
      <p:sp>
        <p:nvSpPr>
          <p:cNvPr id="30" name="Rectangle 29">
            <a:hlinkClick r:id="rId7" action="ppaction://hlinksldjump"/>
          </p:cNvPr>
          <p:cNvSpPr/>
          <p:nvPr/>
        </p:nvSpPr>
        <p:spPr>
          <a:xfrm>
            <a:off x="309600" y="10668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What </a:t>
            </a:r>
            <a:r>
              <a:rPr lang="en-US" sz="1400" b="1" dirty="0">
                <a:latin typeface="Trebuchet MS" panose="020B0603020202020204" pitchFamily="34" charset="0"/>
              </a:rPr>
              <a:t>is a Storyboard?</a:t>
            </a:r>
          </a:p>
        </p:txBody>
      </p:sp>
      <p:sp>
        <p:nvSpPr>
          <p:cNvPr id="31" name="Rectangle 30">
            <a:hlinkClick r:id="rId10" action="ppaction://hlinksldjump"/>
          </p:cNvPr>
          <p:cNvSpPr/>
          <p:nvPr/>
        </p:nvSpPr>
        <p:spPr>
          <a:xfrm>
            <a:off x="309600" y="16764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Why </a:t>
            </a:r>
            <a:r>
              <a:rPr lang="en-US" sz="1400" b="1" dirty="0">
                <a:latin typeface="Trebuchet MS" panose="020B0603020202020204" pitchFamily="34" charset="0"/>
              </a:rPr>
              <a:t>is it Important?</a:t>
            </a:r>
          </a:p>
        </p:txBody>
      </p:sp>
      <p:sp>
        <p:nvSpPr>
          <p:cNvPr id="32" name="Rectangle 31">
            <a:hlinkClick r:id="rId11" action="ppaction://hlinksldjump"/>
          </p:cNvPr>
          <p:cNvSpPr/>
          <p:nvPr/>
        </p:nvSpPr>
        <p:spPr>
          <a:xfrm>
            <a:off x="309600" y="22860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Roles and Responsibilities</a:t>
            </a:r>
            <a:endParaRPr lang="en-US" sz="1400" b="1" dirty="0">
              <a:latin typeface="Trebuchet MS" panose="020B0603020202020204" pitchFamily="34" charset="0"/>
            </a:endParaRPr>
          </a:p>
        </p:txBody>
      </p:sp>
      <p:sp>
        <p:nvSpPr>
          <p:cNvPr id="33" name="Rectangle 32">
            <a:hlinkClick r:id="rId12" action="ppaction://hlinksldjump"/>
          </p:cNvPr>
          <p:cNvSpPr/>
          <p:nvPr/>
        </p:nvSpPr>
        <p:spPr>
          <a:xfrm>
            <a:off x="309600" y="28956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When Should </a:t>
            </a:r>
            <a:r>
              <a:rPr lang="en-US" sz="1400" b="1" dirty="0">
                <a:latin typeface="Trebuchet MS" panose="020B0603020202020204" pitchFamily="34" charset="0"/>
              </a:rPr>
              <a:t>Y</a:t>
            </a:r>
            <a:r>
              <a:rPr lang="en-US" sz="1400" b="1" dirty="0" smtClean="0">
                <a:latin typeface="Trebuchet MS" panose="020B0603020202020204" pitchFamily="34" charset="0"/>
              </a:rPr>
              <a:t>ou Start?</a:t>
            </a:r>
            <a:endParaRPr lang="en-US" sz="1400" b="1" dirty="0">
              <a:latin typeface="Trebuchet MS" panose="020B0603020202020204" pitchFamily="34" charset="0"/>
            </a:endParaRPr>
          </a:p>
        </p:txBody>
      </p:sp>
      <p:sp>
        <p:nvSpPr>
          <p:cNvPr id="34" name="Rectangle 33">
            <a:hlinkClick r:id="rId13" action="ppaction://hlinksldjump"/>
          </p:cNvPr>
          <p:cNvSpPr/>
          <p:nvPr/>
        </p:nvSpPr>
        <p:spPr>
          <a:xfrm>
            <a:off x="309600" y="3505200"/>
            <a:ext cx="2362200" cy="533400"/>
          </a:xfrm>
          <a:prstGeom prst="rect">
            <a:avLst/>
          </a:prstGeom>
          <a:solidFill>
            <a:schemeClr val="tx1">
              <a:lumMod val="65000"/>
              <a:lumOff val="35000"/>
            </a:schemeClr>
          </a:solidFill>
          <a:ln>
            <a:noFill/>
          </a:ln>
          <a:effectLst>
            <a:outerShdw blurRad="241300" sx="102000" sy="102000" algn="c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Trebuchet MS" panose="020B0603020202020204" pitchFamily="34" charset="0"/>
              </a:rPr>
              <a:t>Key Elements </a:t>
            </a:r>
            <a:r>
              <a:rPr lang="en-US" sz="1400" b="1" dirty="0">
                <a:latin typeface="Trebuchet MS" panose="020B0603020202020204" pitchFamily="34" charset="0"/>
              </a:rPr>
              <a:t>R</a:t>
            </a:r>
            <a:r>
              <a:rPr lang="en-US" sz="1400" b="1" dirty="0" smtClean="0">
                <a:latin typeface="Trebuchet MS" panose="020B0603020202020204" pitchFamily="34" charset="0"/>
              </a:rPr>
              <a:t>equired</a:t>
            </a:r>
            <a:endParaRPr lang="en-US" sz="1400" b="1" dirty="0">
              <a:latin typeface="Trebuchet MS" panose="020B0603020202020204" pitchFamily="34" charset="0"/>
            </a:endParaRPr>
          </a:p>
        </p:txBody>
      </p:sp>
      <p:sp>
        <p:nvSpPr>
          <p:cNvPr id="20" name="TextBox 19"/>
          <p:cNvSpPr txBox="1"/>
          <p:nvPr/>
        </p:nvSpPr>
        <p:spPr>
          <a:xfrm>
            <a:off x="3420000" y="1752600"/>
            <a:ext cx="4680000" cy="3970318"/>
          </a:xfrm>
          <a:prstGeom prst="rect">
            <a:avLst/>
          </a:prstGeom>
          <a:solidFill>
            <a:schemeClr val="bg1">
              <a:lumMod val="95000"/>
            </a:schemeClr>
          </a:solidFill>
          <a:effectLst>
            <a:outerShdw blurRad="50800" dist="38100" dir="2700000" algn="tl" rotWithShape="0">
              <a:prstClr val="black">
                <a:alpha val="40000"/>
              </a:prstClr>
            </a:outerShdw>
            <a:softEdge rad="12700"/>
          </a:effectLst>
        </p:spPr>
        <p:txBody>
          <a:bodyPr wrap="square" rtlCol="0">
            <a:spAutoFit/>
          </a:bodyPr>
          <a:lstStyle>
            <a:defPPr>
              <a:defRPr lang="en-US"/>
            </a:defPPr>
            <a:lvl1pPr>
              <a:defRPr sz="1400">
                <a:latin typeface="Trebuchet MS" panose="020B0603020202020204" pitchFamily="34" charset="0"/>
              </a:defRPr>
            </a:lvl1pPr>
            <a:lvl2pPr lvl="1"/>
          </a:lstStyle>
          <a:p>
            <a:r>
              <a:rPr lang="en-CA" dirty="0" smtClean="0"/>
              <a:t>Instructional </a:t>
            </a:r>
            <a:r>
              <a:rPr lang="en-CA" dirty="0"/>
              <a:t>Designers can browse and download </a:t>
            </a:r>
            <a:r>
              <a:rPr lang="en-CA" dirty="0" smtClean="0"/>
              <a:t>‘composites’ and </a:t>
            </a:r>
            <a:r>
              <a:rPr lang="en-CA" dirty="0"/>
              <a:t>insert them </a:t>
            </a:r>
            <a:r>
              <a:rPr lang="en-CA" dirty="0" smtClean="0"/>
              <a:t>into </a:t>
            </a:r>
            <a:r>
              <a:rPr lang="en-CA" dirty="0"/>
              <a:t>the storyboards as proposed </a:t>
            </a:r>
            <a:r>
              <a:rPr lang="en-CA" dirty="0" smtClean="0"/>
              <a:t>graphics.</a:t>
            </a:r>
          </a:p>
          <a:p>
            <a:endParaRPr lang="en-CA" dirty="0"/>
          </a:p>
          <a:p>
            <a:r>
              <a:rPr lang="en-CA" dirty="0"/>
              <a:t>If you do not have time to browse the iStock site, write detailed </a:t>
            </a:r>
            <a:r>
              <a:rPr lang="en-CA" dirty="0" smtClean="0"/>
              <a:t>information, about </a:t>
            </a:r>
            <a:r>
              <a:rPr lang="en-CA" dirty="0"/>
              <a:t>what you are envisioning in the </a:t>
            </a:r>
            <a:r>
              <a:rPr lang="en-CA" dirty="0" smtClean="0"/>
              <a:t>storyboard proposed graphics/visuals </a:t>
            </a:r>
            <a:r>
              <a:rPr lang="en-CA" dirty="0"/>
              <a:t>section (include an URL link or the iStock</a:t>
            </a:r>
            <a:r>
              <a:rPr lang="en-CA" dirty="0" smtClean="0"/>
              <a:t>#).</a:t>
            </a:r>
          </a:p>
          <a:p>
            <a:endParaRPr lang="en-CA" dirty="0" smtClean="0"/>
          </a:p>
          <a:p>
            <a:r>
              <a:rPr lang="en-CA" dirty="0"/>
              <a:t>LTS can assist you in purchasing and downloading of all multimedia elements (graphics, video, audio). </a:t>
            </a:r>
          </a:p>
          <a:p>
            <a:pPr lvl="1"/>
            <a:endParaRPr lang="en-CA" sz="1400" b="1" dirty="0">
              <a:latin typeface="Trebuchet MS" panose="020B0603020202020204" pitchFamily="34" charset="0"/>
            </a:endParaRPr>
          </a:p>
          <a:p>
            <a:pPr lvl="1"/>
            <a:r>
              <a:rPr lang="en-CA" sz="1400" b="1" dirty="0">
                <a:latin typeface="Trebuchet MS" panose="020B0603020202020204" pitchFamily="34" charset="0"/>
              </a:rPr>
              <a:t>Reasons for this:</a:t>
            </a:r>
          </a:p>
          <a:p>
            <a:pPr marL="742950" lvl="1" indent="-285750">
              <a:buFont typeface="Arial" panose="020B0604020202020204" pitchFamily="34" charset="0"/>
              <a:buChar char="•"/>
            </a:pPr>
            <a:r>
              <a:rPr lang="en-CA" sz="1400" dirty="0">
                <a:latin typeface="Trebuchet MS" panose="020B0603020202020204" pitchFamily="34" charset="0"/>
              </a:rPr>
              <a:t>One-stop tracking of all e-learning resources;</a:t>
            </a:r>
          </a:p>
          <a:p>
            <a:pPr marL="742950" lvl="1" indent="-285750">
              <a:buFont typeface="Arial" panose="020B0604020202020204" pitchFamily="34" charset="0"/>
              <a:buChar char="•"/>
            </a:pPr>
            <a:r>
              <a:rPr lang="en-CA" sz="1400" dirty="0">
                <a:latin typeface="Trebuchet MS" panose="020B0603020202020204" pitchFamily="34" charset="0"/>
              </a:rPr>
              <a:t>Verifying the bank of already acquired graphics;</a:t>
            </a:r>
          </a:p>
          <a:p>
            <a:pPr marL="742950" lvl="1" indent="-285750">
              <a:buFont typeface="Arial" panose="020B0604020202020204" pitchFamily="34" charset="0"/>
              <a:buChar char="•"/>
            </a:pPr>
            <a:r>
              <a:rPr lang="en-CA" sz="1400" dirty="0">
                <a:latin typeface="Trebuchet MS" panose="020B0603020202020204" pitchFamily="34" charset="0"/>
              </a:rPr>
              <a:t>Complying with Copyright issues;</a:t>
            </a:r>
          </a:p>
          <a:p>
            <a:pPr marL="742950" lvl="1" indent="-285750">
              <a:buFont typeface="Arial" panose="020B0604020202020204" pitchFamily="34" charset="0"/>
              <a:buChar char="•"/>
            </a:pPr>
            <a:r>
              <a:rPr lang="en-CA" sz="1400" dirty="0">
                <a:latin typeface="Trebuchet MS" panose="020B0603020202020204" pitchFamily="34" charset="0"/>
              </a:rPr>
              <a:t>Verification of WCAG </a:t>
            </a:r>
            <a:r>
              <a:rPr lang="en-CA" sz="1400" dirty="0" smtClean="0">
                <a:latin typeface="Trebuchet MS" panose="020B0603020202020204" pitchFamily="34" charset="0"/>
              </a:rPr>
              <a:t>compliancy;</a:t>
            </a:r>
            <a:endParaRPr lang="en-CA" sz="1400" dirty="0">
              <a:latin typeface="Trebuchet MS" panose="020B0603020202020204" pitchFamily="34" charset="0"/>
            </a:endParaRPr>
          </a:p>
        </p:txBody>
      </p:sp>
    </p:spTree>
    <p:custDataLst>
      <p:tags r:id="rId1"/>
    </p:custDataLst>
    <p:extLst>
      <p:ext uri="{BB962C8B-B14F-4D97-AF65-F5344CB8AC3E}">
        <p14:creationId xmlns:p14="http://schemas.microsoft.com/office/powerpoint/2010/main" val="356708031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5aab4e7d-af46-4ffa-aba9-e28c1110750f"/>
  <p:tag name="ARTICULATE_SLIDE_COUNT" val="6"/>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526576-c:\users\nicole\desktop\downloads - ppt tabs template\tabstemplate_ppt.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SLIDE_PRESENTER_GUID" val="fec2606b-5aeb-4d55-b01e-9bb7a15584ac"/>
  <p:tag name="ARTICULATE_SLIDE_PAUSE" val="1"/>
  <p:tag name="ARTICULATE_LOCK_SLIDE" val="0"/>
  <p:tag name="ARTICULATE_HIDE_SLIDE" val="0"/>
  <p:tag name="ARTICULATE_PLAYER_CONTROL_PREVIOUS" val="False"/>
  <p:tag name="ARTICULATE_PLAYER_CONTROL_NEXT" val="False"/>
  <p:tag name="ARTICULATE_USED_LAYOUT" val="1"/>
</p:tagLst>
</file>

<file path=ppt/tags/tag11.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SLIDE_PRESENTER_GUID" val="fec2606b-5aeb-4d55-b01e-9bb7a15584ac"/>
  <p:tag name="ARTICULATE_SLIDE_PAUSE" val="1"/>
  <p:tag name="ARTICULATE_LOCK_SLIDE" val="0"/>
  <p:tag name="ARTICULATE_HIDE_SLIDE" val="0"/>
  <p:tag name="ARTICULATE_PLAYER_CONTROL_PREVIOUS" val="False"/>
  <p:tag name="ARTICULATE_PLAYER_CONTROL_NEXT" val="False"/>
  <p:tag name="ARTICULATE_USED_LAYOUT"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SLIDE_PRESENTER_GUID" val="fec2606b-5aeb-4d55-b01e-9bb7a15584ac"/>
  <p:tag name="ARTICULATE_SLIDE_PAUSE" val="1"/>
  <p:tag name="ARTICULATE_LOCK_SLIDE" val="0"/>
  <p:tag name="ARTICULATE_HIDE_SLIDE" val="0"/>
  <p:tag name="ARTICULATE_PLAYER_CONTROL_PREVIOUS" val="False"/>
  <p:tag name="ARTICULATE_PLAYER_CONTROL_NEXT" val="False"/>
  <p:tag name="ARTICULATE_USED_LAYOUT"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SLIDE_PRESENTER_GUID" val="fec2606b-5aeb-4d55-b01e-9bb7a15584ac"/>
  <p:tag name="ARTICULATE_SLIDE_PAUSE" val="1"/>
  <p:tag name="ARTICULATE_LOCK_SLIDE" val="0"/>
  <p:tag name="ARTICULATE_HIDE_SLIDE" val="0"/>
  <p:tag name="ARTICULATE_PLAYER_CONTROL_PREVIOUS" val="False"/>
  <p:tag name="ARTICULATE_PLAYER_CONTROL_NEXT" val="False"/>
  <p:tag name="ARTICULATE_USED_LAYOUT" val="1"/>
</p:tagLst>
</file>

<file path=ppt/tags/tag3.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SLIDE_PRESENTER_GUID" val="fec2606b-5aeb-4d55-b01e-9bb7a15584ac"/>
  <p:tag name="ARTICULATE_SLIDE_PAUSE" val="1"/>
  <p:tag name="ARTICULATE_LOCK_SLIDE" val="0"/>
  <p:tag name="ARTICULATE_HIDE_SLIDE" val="0"/>
  <p:tag name="ARTICULATE_PLAYER_CONTROL_PREVIOUS" val="False"/>
  <p:tag name="ARTICULATE_PLAYER_CONTROL_NEXT" val="False"/>
  <p:tag name="ARTICULATE_USED_LAYOUT" val="1"/>
</p:tagLst>
</file>

<file path=ppt/tags/tag4.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SLIDE_PRESENTER_GUID" val="fec2606b-5aeb-4d55-b01e-9bb7a15584ac"/>
  <p:tag name="ARTICULATE_SLIDE_PAUSE" val="1"/>
  <p:tag name="ARTICULATE_LOCK_SLIDE" val="0"/>
  <p:tag name="ARTICULATE_HIDE_SLIDE" val="0"/>
  <p:tag name="ARTICULATE_PLAYER_CONTROL_PREVIOUS" val="False"/>
  <p:tag name="ARTICULATE_PLAYER_CONTROL_NEXT" val="False"/>
  <p:tag name="ARTICULATE_USED_LAYOUT" val="1"/>
</p:tagLst>
</file>

<file path=ppt/tags/tag5.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SLIDE_PRESENTER_GUID" val="fec2606b-5aeb-4d55-b01e-9bb7a15584ac"/>
  <p:tag name="ARTICULATE_SLIDE_PAUSE" val="1"/>
  <p:tag name="ARTICULATE_LOCK_SLIDE" val="0"/>
  <p:tag name="ARTICULATE_HIDE_SLIDE" val="0"/>
  <p:tag name="ARTICULATE_PLAYER_CONTROL_PREVIOUS" val="False"/>
  <p:tag name="ARTICULATE_PLAYER_CONTROL_NEXT" val="False"/>
  <p:tag name="ARTICULATE_USED_LAYOUT" val="1"/>
</p:tagLst>
</file>

<file path=ppt/tags/tag6.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SLIDE_PRESENTER_GUID" val="fec2606b-5aeb-4d55-b01e-9bb7a15584ac"/>
  <p:tag name="ARTICULATE_SLIDE_PAUSE" val="1"/>
  <p:tag name="ARTICULATE_LOCK_SLIDE" val="0"/>
  <p:tag name="ARTICULATE_HIDE_SLIDE" val="0"/>
  <p:tag name="ARTICULATE_PLAYER_CONTROL_PREVIOUS" val="False"/>
  <p:tag name="ARTICULATE_PLAYER_CONTROL_NEXT" val="False"/>
  <p:tag name="ARTICULATE_USED_LAYOUT" val="1"/>
</p:tagLst>
</file>

<file path=ppt/tags/tag7.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SLIDE_PRESENTER_GUID" val="fec2606b-5aeb-4d55-b01e-9bb7a15584ac"/>
  <p:tag name="ARTICULATE_SLIDE_PAUSE" val="1"/>
  <p:tag name="ARTICULATE_LOCK_SLIDE" val="0"/>
  <p:tag name="ARTICULATE_HIDE_SLIDE" val="0"/>
  <p:tag name="ARTICULATE_PLAYER_CONTROL_PREVIOUS" val="False"/>
  <p:tag name="ARTICULATE_PLAYER_CONTROL_NEXT" val="False"/>
  <p:tag name="ARTICULATE_USED_LAYOUT" val="1"/>
</p:tagLst>
</file>

<file path=ppt/tags/tag8.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SLIDE_PRESENTER_GUID" val="fec2606b-5aeb-4d55-b01e-9bb7a15584ac"/>
  <p:tag name="ARTICULATE_SLIDE_PAUSE" val="1"/>
  <p:tag name="ARTICULATE_LOCK_SLIDE" val="0"/>
  <p:tag name="ARTICULATE_HIDE_SLIDE" val="0"/>
  <p:tag name="ARTICULATE_PLAYER_CONTROL_PREVIOUS" val="False"/>
  <p:tag name="ARTICULATE_PLAYER_CONTROL_NEXT" val="False"/>
  <p:tag name="ARTICULATE_USED_LAYOUT" val="1"/>
</p:tagLst>
</file>

<file path=ppt/tags/tag9.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SLIDE_PRESENTER_GUID" val="fec2606b-5aeb-4d55-b01e-9bb7a15584ac"/>
  <p:tag name="ARTICULATE_SLIDE_PAUSE" val="1"/>
  <p:tag name="ARTICULATE_LOCK_SLIDE" val="0"/>
  <p:tag name="ARTICULATE_HIDE_SLIDE" val="0"/>
  <p:tag name="ARTICULATE_PLAYER_CONTROL_PREVIOUS" val="False"/>
  <p:tag name="ARTICULATE_PLAYER_CONTROL_NEXT" val="False"/>
  <p:tag name="ARTICULATE_USED_LAYOUT"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2561</TotalTime>
  <Words>1622</Words>
  <Application>Microsoft Office PowerPoint</Application>
  <PresentationFormat>On-screen Show (4:3)</PresentationFormat>
  <Paragraphs>253</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Nadine.Lacelle@csps-efpc.gc.ca</dc:creator>
  <cp:lastModifiedBy>Nadine Lacelle</cp:lastModifiedBy>
  <cp:revision>83</cp:revision>
  <cp:lastPrinted>2014-10-30T14:27:33Z</cp:lastPrinted>
  <dcterms:created xsi:type="dcterms:W3CDTF">2014-05-20T14:12:58Z</dcterms:created>
  <dcterms:modified xsi:type="dcterms:W3CDTF">2014-11-25T19:14:53Z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Presentation1</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CB329BB3-2F74-4CD5-BB9B-B78AA8C13DF6</vt:lpwstr>
  </property>
  <property fmtid="{D5CDD505-2E9C-101B-9397-08002B2CF9AE}" pid="6" name="ArticulateProjectFull">
    <vt:lpwstr>P:\Programs\Learning Technologies and Services\Storyboard demo3.ppta</vt:lpwstr>
  </property>
</Properties>
</file>