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71" r:id="rId3"/>
    <p:sldId id="262" r:id="rId4"/>
    <p:sldId id="263" r:id="rId5"/>
    <p:sldId id="264" r:id="rId6"/>
    <p:sldId id="265" r:id="rId7"/>
    <p:sldId id="266" r:id="rId8"/>
    <p:sldId id="267" r:id="rId9"/>
    <p:sldId id="268" r:id="rId10"/>
    <p:sldId id="269" r:id="rId11"/>
    <p:sldId id="270" r:id="rId12"/>
  </p:sldIdLst>
  <p:sldSz cx="9144000" cy="6858000" type="screen4x3"/>
  <p:notesSz cx="6881813" cy="92964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ine Lacelle" initials="N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14" autoAdjust="0"/>
    <p:restoredTop sz="94796" autoAdjust="0"/>
  </p:normalViewPr>
  <p:slideViewPr>
    <p:cSldViewPr>
      <p:cViewPr>
        <p:scale>
          <a:sx n="100" d="100"/>
          <a:sy n="100" d="100"/>
        </p:scale>
        <p:origin x="-1482" y="-27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2982742" cy="46513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sz="quarter" idx="1"/>
          </p:nvPr>
        </p:nvSpPr>
        <p:spPr>
          <a:xfrm>
            <a:off x="3897513" y="0"/>
            <a:ext cx="2982742" cy="465138"/>
          </a:xfrm>
          <a:prstGeom prst="rect">
            <a:avLst/>
          </a:prstGeom>
        </p:spPr>
        <p:txBody>
          <a:bodyPr vert="horz" lIns="91440" tIns="45720" rIns="91440" bIns="45720" rtlCol="0"/>
          <a:lstStyle>
            <a:lvl1pPr algn="r">
              <a:defRPr sz="1200"/>
            </a:lvl1pPr>
          </a:lstStyle>
          <a:p>
            <a:fld id="{371C4389-C58A-4D2F-BE0A-470316E5D835}" type="datetimeFigureOut">
              <a:rPr lang="fr-CA" smtClean="0"/>
              <a:t>2014-11-25</a:t>
            </a:fld>
            <a:endParaRPr lang="fr-CA"/>
          </a:p>
        </p:txBody>
      </p:sp>
      <p:sp>
        <p:nvSpPr>
          <p:cNvPr id="4" name="Espace réservé du pied de page 3"/>
          <p:cNvSpPr>
            <a:spLocks noGrp="1"/>
          </p:cNvSpPr>
          <p:nvPr>
            <p:ph type="ftr" sz="quarter" idx="2"/>
          </p:nvPr>
        </p:nvSpPr>
        <p:spPr>
          <a:xfrm>
            <a:off x="1" y="8829675"/>
            <a:ext cx="2982742" cy="465138"/>
          </a:xfrm>
          <a:prstGeom prst="rect">
            <a:avLst/>
          </a:prstGeom>
        </p:spPr>
        <p:txBody>
          <a:bodyPr vert="horz" lIns="91440" tIns="45720" rIns="91440" bIns="45720" rtlCol="0" anchor="b"/>
          <a:lstStyle>
            <a:lvl1pPr algn="l">
              <a:defRPr sz="1200"/>
            </a:lvl1pPr>
          </a:lstStyle>
          <a:p>
            <a:endParaRPr lang="fr-CA"/>
          </a:p>
        </p:txBody>
      </p:sp>
      <p:sp>
        <p:nvSpPr>
          <p:cNvPr id="5" name="Espace réservé du numéro de diapositive 4"/>
          <p:cNvSpPr>
            <a:spLocks noGrp="1"/>
          </p:cNvSpPr>
          <p:nvPr>
            <p:ph type="sldNum" sz="quarter" idx="3"/>
          </p:nvPr>
        </p:nvSpPr>
        <p:spPr>
          <a:xfrm>
            <a:off x="3897513" y="8829675"/>
            <a:ext cx="2982742" cy="465138"/>
          </a:xfrm>
          <a:prstGeom prst="rect">
            <a:avLst/>
          </a:prstGeom>
        </p:spPr>
        <p:txBody>
          <a:bodyPr vert="horz" lIns="91440" tIns="45720" rIns="91440" bIns="45720" rtlCol="0" anchor="b"/>
          <a:lstStyle>
            <a:lvl1pPr algn="r">
              <a:defRPr sz="1200"/>
            </a:lvl1pPr>
          </a:lstStyle>
          <a:p>
            <a:fld id="{071C3632-9F3E-47A6-8B05-E7343703C726}" type="slidenum">
              <a:rPr lang="fr-CA" smtClean="0"/>
              <a:t>‹#›</a:t>
            </a:fld>
            <a:endParaRPr lang="fr-CA"/>
          </a:p>
        </p:txBody>
      </p:sp>
    </p:spTree>
    <p:extLst>
      <p:ext uri="{BB962C8B-B14F-4D97-AF65-F5344CB8AC3E}">
        <p14:creationId xmlns:p14="http://schemas.microsoft.com/office/powerpoint/2010/main" val="318717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3177" tIns="46589" rIns="93177" bIns="46589" rtlCol="0"/>
          <a:lstStyle>
            <a:lvl1pPr algn="r">
              <a:defRPr sz="1200"/>
            </a:lvl1pPr>
          </a:lstStyle>
          <a:p>
            <a:fld id="{4FCCF0AE-FCB1-430A-A2D5-099D69143706}" type="datetimeFigureOut">
              <a:rPr lang="en-US" smtClean="0"/>
              <a:t>11/25/2014</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3177" tIns="46589" rIns="93177" bIns="46589" rtlCol="0" anchor="b"/>
          <a:lstStyle>
            <a:lvl1pPr algn="r">
              <a:defRPr sz="1200"/>
            </a:lvl1pPr>
          </a:lstStyle>
          <a:p>
            <a:fld id="{00A7F0F2-30A9-4173-BD52-74EBEAC12242}" type="slidenum">
              <a:rPr lang="en-US" smtClean="0"/>
              <a:t>‹#›</a:t>
            </a:fld>
            <a:endParaRPr lang="en-US"/>
          </a:p>
        </p:txBody>
      </p:sp>
    </p:spTree>
    <p:extLst>
      <p:ext uri="{BB962C8B-B14F-4D97-AF65-F5344CB8AC3E}">
        <p14:creationId xmlns:p14="http://schemas.microsoft.com/office/powerpoint/2010/main" val="217648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CA" sz="1400" b="1" dirty="0" smtClean="0">
                <a:latin typeface="Trebuchet MS" panose="020B0603020202020204" pitchFamily="34" charset="0"/>
              </a:rPr>
              <a:t>Bienvenue à la séance d’information sur la création de scénarimages pour l’apprentissage en ligne à rythme libre</a:t>
            </a:r>
          </a:p>
          <a:p>
            <a:endParaRPr lang="en-CA" dirty="0"/>
          </a:p>
        </p:txBody>
      </p:sp>
      <p:sp>
        <p:nvSpPr>
          <p:cNvPr id="4" name="Slide Number Placeholder 3"/>
          <p:cNvSpPr>
            <a:spLocks noGrp="1"/>
          </p:cNvSpPr>
          <p:nvPr>
            <p:ph type="sldNum" sz="quarter" idx="10"/>
          </p:nvPr>
        </p:nvSpPr>
        <p:spPr/>
        <p:txBody>
          <a:bodyPr/>
          <a:lstStyle/>
          <a:p>
            <a:fld id="{00A7F0F2-30A9-4173-BD52-74EBEAC12242}" type="slidenum">
              <a:rPr lang="en-US" smtClean="0"/>
              <a:t>1</a:t>
            </a:fld>
            <a:endParaRPr lang="en-US"/>
          </a:p>
        </p:txBody>
      </p:sp>
    </p:spTree>
    <p:extLst>
      <p:ext uri="{BB962C8B-B14F-4D97-AF65-F5344CB8AC3E}">
        <p14:creationId xmlns:p14="http://schemas.microsoft.com/office/powerpoint/2010/main" val="755157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400" b="1" dirty="0"/>
              <a:t>Open the word document – “Storyboard ID Demo_v2.docx”  for demo of using LTS storyboard template</a:t>
            </a:r>
          </a:p>
        </p:txBody>
      </p:sp>
      <p:sp>
        <p:nvSpPr>
          <p:cNvPr id="4" name="Slide Number Placeholder 3"/>
          <p:cNvSpPr>
            <a:spLocks noGrp="1"/>
          </p:cNvSpPr>
          <p:nvPr>
            <p:ph type="sldNum" sz="quarter" idx="10"/>
          </p:nvPr>
        </p:nvSpPr>
        <p:spPr/>
        <p:txBody>
          <a:bodyPr/>
          <a:lstStyle/>
          <a:p>
            <a:fld id="{00A7F0F2-30A9-4173-BD52-74EBEAC12242}" type="slidenum">
              <a:rPr lang="en-US" smtClean="0"/>
              <a:t>10</a:t>
            </a:fld>
            <a:endParaRPr lang="en-US"/>
          </a:p>
        </p:txBody>
      </p:sp>
    </p:spTree>
    <p:extLst>
      <p:ext uri="{BB962C8B-B14F-4D97-AF65-F5344CB8AC3E}">
        <p14:creationId xmlns:p14="http://schemas.microsoft.com/office/powerpoint/2010/main" val="2091937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sz="1400" b="1" dirty="0" smtClean="0">
                <a:solidFill>
                  <a:schemeClr val="tx1"/>
                </a:solidFill>
                <a:latin typeface="Trebuchet MS" panose="020B0603020202020204" pitchFamily="34" charset="0"/>
              </a:rPr>
              <a:t>Est-ce qu’il y a des questions?</a:t>
            </a:r>
            <a:endParaRPr lang="fr-CA" sz="1400" b="1" dirty="0">
              <a:solidFill>
                <a:schemeClr val="tx1"/>
              </a:solidFill>
              <a:latin typeface="Trebuchet MS" panose="020B0603020202020204" pitchFamily="34" charset="0"/>
            </a:endParaRPr>
          </a:p>
        </p:txBody>
      </p:sp>
      <p:sp>
        <p:nvSpPr>
          <p:cNvPr id="4" name="Slide Number Placeholder 3"/>
          <p:cNvSpPr>
            <a:spLocks noGrp="1"/>
          </p:cNvSpPr>
          <p:nvPr>
            <p:ph type="sldNum" sz="quarter" idx="10"/>
          </p:nvPr>
        </p:nvSpPr>
        <p:spPr/>
        <p:txBody>
          <a:bodyPr/>
          <a:lstStyle/>
          <a:p>
            <a:fld id="{00A7F0F2-30A9-4173-BD52-74EBEAC12242}" type="slidenum">
              <a:rPr lang="en-US" smtClean="0"/>
              <a:t>11</a:t>
            </a:fld>
            <a:endParaRPr lang="en-US"/>
          </a:p>
        </p:txBody>
      </p:sp>
    </p:spTree>
    <p:extLst>
      <p:ext uri="{BB962C8B-B14F-4D97-AF65-F5344CB8AC3E}">
        <p14:creationId xmlns:p14="http://schemas.microsoft.com/office/powerpoint/2010/main" val="3452847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sz="1400" b="1" dirty="0" smtClean="0"/>
              <a:t>Aperçu des thèmes que nous aborderons aujourd’hui</a:t>
            </a:r>
          </a:p>
          <a:p>
            <a:endParaRPr lang="en-CA" dirty="0"/>
          </a:p>
        </p:txBody>
      </p:sp>
      <p:sp>
        <p:nvSpPr>
          <p:cNvPr id="4" name="Slide Number Placeholder 3"/>
          <p:cNvSpPr>
            <a:spLocks noGrp="1"/>
          </p:cNvSpPr>
          <p:nvPr>
            <p:ph type="sldNum" sz="quarter" idx="10"/>
          </p:nvPr>
        </p:nvSpPr>
        <p:spPr/>
        <p:txBody>
          <a:bodyPr/>
          <a:lstStyle/>
          <a:p>
            <a:fld id="{00A7F0F2-30A9-4173-BD52-74EBEAC12242}" type="slidenum">
              <a:rPr lang="en-US" smtClean="0"/>
              <a:t>2</a:t>
            </a:fld>
            <a:endParaRPr lang="en-US"/>
          </a:p>
        </p:txBody>
      </p:sp>
    </p:spTree>
    <p:extLst>
      <p:ext uri="{BB962C8B-B14F-4D97-AF65-F5344CB8AC3E}">
        <p14:creationId xmlns:p14="http://schemas.microsoft.com/office/powerpoint/2010/main" val="2442773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sz="1800" b="1" dirty="0" smtClean="0">
                <a:latin typeface="Trebuchet MS" panose="020B0603020202020204" pitchFamily="34" charset="0"/>
              </a:rPr>
              <a:t>Un scénarimage pour l’apprentissage en ligne est un simple document de mise en page visuelle qui indique tous les éléments nécessaires d’un cours, par exemple le texte à l’écran, les éléments de </a:t>
            </a:r>
            <a:r>
              <a:rPr lang="fr-CA" sz="2000" b="1" dirty="0" smtClean="0">
                <a:latin typeface="Trebuchet MS" panose="020B0603020202020204" pitchFamily="34" charset="0"/>
              </a:rPr>
              <a:t>multimédia (images, audio, vidéo) et toute fonction interactive pour chaque écran du cours. Il aide également les programmeurs à comprendre la structure et l’enchaînement de votre cours. </a:t>
            </a:r>
            <a:endParaRPr lang="fr-CA" sz="2000" b="1" dirty="0" smtClean="0">
              <a:latin typeface="Trebuchet MS" panose="020B0603020202020204" pitchFamily="34" charset="0"/>
            </a:endParaRPr>
          </a:p>
        </p:txBody>
      </p:sp>
      <p:sp>
        <p:nvSpPr>
          <p:cNvPr id="4" name="Slide Number Placeholder 3"/>
          <p:cNvSpPr>
            <a:spLocks noGrp="1"/>
          </p:cNvSpPr>
          <p:nvPr>
            <p:ph type="sldNum" sz="quarter" idx="10"/>
          </p:nvPr>
        </p:nvSpPr>
        <p:spPr/>
        <p:txBody>
          <a:bodyPr/>
          <a:lstStyle/>
          <a:p>
            <a:fld id="{00A7F0F2-30A9-4173-BD52-74EBEAC12242}" type="slidenum">
              <a:rPr lang="en-US" smtClean="0"/>
              <a:t>3</a:t>
            </a:fld>
            <a:endParaRPr lang="en-US"/>
          </a:p>
        </p:txBody>
      </p:sp>
    </p:spTree>
    <p:extLst>
      <p:ext uri="{BB962C8B-B14F-4D97-AF65-F5344CB8AC3E}">
        <p14:creationId xmlns:p14="http://schemas.microsoft.com/office/powerpoint/2010/main" val="2503498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sz="1400" b="1" dirty="0" smtClean="0"/>
              <a:t>Un scénarimage permet aux concepteurs, aux programmeurs, aux spécialistes du domaine, aux clients et à tout autre intervenant de voir le contenu, les éléments des médias et les fonctions interactives avant la programmation. Il indique essentiellement l’idée générale de votre conception, l’enchaînement et la structure du cours, et permet de s’assurer que tous sont sur la même longueur d’onde.</a:t>
            </a:r>
          </a:p>
          <a:p>
            <a:endParaRPr lang="en-CA"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CA" b="1" dirty="0" smtClean="0"/>
              <a:t>La création de scénarimages est importante parce que l’élaboration d’un produit peut prendre énormément de temps, et toute erreur commise pendant l’étape de l’élaboration peut coûter très cher. En obtenant les approbations avant l’étape de l’élaboration, vous pouvez réduire le nombre de reprises plus tard dans le processus.</a:t>
            </a:r>
          </a:p>
          <a:p>
            <a:endParaRPr lang="en-CA"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CA" b="1" dirty="0" smtClean="0"/>
              <a:t>Finalement, un scénarimage est utilisé pendant le processus d’assurance de la qualité fonctionnelle et le processus d'assurance de la qualité intégrée pour veiller à ce que le cours ait été programmé en tenant compte des demandes du client et qu’il se déroule en respectant celles-ci.</a:t>
            </a:r>
          </a:p>
          <a:p>
            <a:endParaRPr lang="en-CA" b="1" dirty="0"/>
          </a:p>
        </p:txBody>
      </p:sp>
      <p:sp>
        <p:nvSpPr>
          <p:cNvPr id="4" name="Slide Number Placeholder 3"/>
          <p:cNvSpPr>
            <a:spLocks noGrp="1"/>
          </p:cNvSpPr>
          <p:nvPr>
            <p:ph type="sldNum" sz="quarter" idx="10"/>
          </p:nvPr>
        </p:nvSpPr>
        <p:spPr/>
        <p:txBody>
          <a:bodyPr/>
          <a:lstStyle/>
          <a:p>
            <a:fld id="{00A7F0F2-30A9-4173-BD52-74EBEAC12242}" type="slidenum">
              <a:rPr lang="en-US" smtClean="0"/>
              <a:t>4</a:t>
            </a:fld>
            <a:endParaRPr lang="en-US"/>
          </a:p>
        </p:txBody>
      </p:sp>
    </p:spTree>
    <p:extLst>
      <p:ext uri="{BB962C8B-B14F-4D97-AF65-F5344CB8AC3E}">
        <p14:creationId xmlns:p14="http://schemas.microsoft.com/office/powerpoint/2010/main" val="407393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dirty="0" smtClean="0"/>
              <a:t>Secteurs de programme :</a:t>
            </a:r>
          </a:p>
          <a:p>
            <a:pPr marL="442913" lvl="1" indent="-261938">
              <a:buFont typeface="Arial" panose="020B0604020202020204" pitchFamily="34" charset="0"/>
              <a:buChar char="•"/>
            </a:pPr>
            <a:r>
              <a:rPr lang="fr-CA" sz="1400" b="1" dirty="0" smtClean="0">
                <a:latin typeface="Trebuchet MS" panose="020B0603020202020204" pitchFamily="34" charset="0"/>
              </a:rPr>
              <a:t>Les concepteurs pédagogiques sont responsables de la création de leurs propres scénarimages.  </a:t>
            </a:r>
          </a:p>
          <a:p>
            <a:pPr marL="442913" lvl="1" indent="-261938">
              <a:buFont typeface="Arial" panose="020B0604020202020204" pitchFamily="34" charset="0"/>
              <a:buChar char="•"/>
            </a:pPr>
            <a:r>
              <a:rPr lang="fr-CA" sz="1400" b="1" dirty="0" smtClean="0">
                <a:latin typeface="Trebuchet MS" panose="020B0603020202020204" pitchFamily="34" charset="0"/>
              </a:rPr>
              <a:t>Vous serez également responsables d’obtenir la signature d’approbation finale pour tous les scénarimages avant le début de la programmation; </a:t>
            </a:r>
          </a:p>
          <a:p>
            <a:endParaRPr lang="fr-CA" b="1" dirty="0" smtClean="0"/>
          </a:p>
          <a:p>
            <a:r>
              <a:rPr lang="fr-CA" b="1" dirty="0" smtClean="0"/>
              <a:t>La Division des services et technologies d’apprentissage offre plusieurs services pour vous aider à mener le processus :</a:t>
            </a:r>
          </a:p>
          <a:p>
            <a:pPr marL="442913" lvl="1" indent="-261938">
              <a:buFont typeface="Arial" panose="020B0604020202020204" pitchFamily="34" charset="0"/>
              <a:buChar char="•"/>
            </a:pPr>
            <a:r>
              <a:rPr lang="fr-CA" sz="1400" b="1" dirty="0" smtClean="0">
                <a:latin typeface="Trebuchet MS" panose="020B0603020202020204" pitchFamily="34" charset="0"/>
              </a:rPr>
              <a:t>Consultation sur les concepts de la création de scénarimages;</a:t>
            </a:r>
          </a:p>
          <a:p>
            <a:pPr marL="442913" lvl="1" indent="-261938">
              <a:buFont typeface="Arial" panose="020B0604020202020204" pitchFamily="34" charset="0"/>
              <a:buChar char="•"/>
            </a:pPr>
            <a:r>
              <a:rPr lang="fr-CA" sz="1400" b="1" dirty="0" smtClean="0">
                <a:latin typeface="Trebuchet MS" panose="020B0603020202020204" pitchFamily="34" charset="0"/>
              </a:rPr>
              <a:t>Consultation sur la conformité aux Règles pour l'accessibilité des contenus Web (WCAG) dans les scénarimages;</a:t>
            </a:r>
          </a:p>
          <a:p>
            <a:pPr marL="442913" lvl="1" indent="-261938">
              <a:buFont typeface="Arial" panose="020B0604020202020204" pitchFamily="34" charset="0"/>
              <a:buChar char="•"/>
            </a:pPr>
            <a:r>
              <a:rPr lang="fr-CA" sz="1400" b="1" dirty="0" smtClean="0">
                <a:latin typeface="Trebuchet MS" panose="020B0603020202020204" pitchFamily="34" charset="0"/>
              </a:rPr>
              <a:t>Analyse de la conception et de la scénarisation des scénarimages;</a:t>
            </a:r>
          </a:p>
          <a:p>
            <a:pPr marL="442913" lvl="1" indent="-261938">
              <a:buFont typeface="Arial" panose="020B0604020202020204" pitchFamily="34" charset="0"/>
              <a:buChar char="•"/>
            </a:pPr>
            <a:r>
              <a:rPr lang="fr-CA" sz="1400" b="1" dirty="0" smtClean="0">
                <a:latin typeface="Trebuchet MS" panose="020B0603020202020204" pitchFamily="34" charset="0"/>
              </a:rPr>
              <a:t>Recours à des ressources externes pour la conception pédagogique et la création de scénarimages (à l’étude).</a:t>
            </a:r>
            <a:endParaRPr lang="fr-CA" sz="1400" b="1" dirty="0">
              <a:latin typeface="Trebuchet MS" panose="020B0603020202020204" pitchFamily="34" charset="0"/>
            </a:endParaRPr>
          </a:p>
        </p:txBody>
      </p:sp>
      <p:sp>
        <p:nvSpPr>
          <p:cNvPr id="4" name="Slide Number Placeholder 3"/>
          <p:cNvSpPr>
            <a:spLocks noGrp="1"/>
          </p:cNvSpPr>
          <p:nvPr>
            <p:ph type="sldNum" sz="quarter" idx="10"/>
          </p:nvPr>
        </p:nvSpPr>
        <p:spPr/>
        <p:txBody>
          <a:bodyPr/>
          <a:lstStyle/>
          <a:p>
            <a:fld id="{00A7F0F2-30A9-4173-BD52-74EBEAC12242}" type="slidenum">
              <a:rPr lang="en-US" smtClean="0"/>
              <a:t>5</a:t>
            </a:fld>
            <a:endParaRPr lang="en-US"/>
          </a:p>
        </p:txBody>
      </p:sp>
    </p:spTree>
    <p:extLst>
      <p:ext uri="{BB962C8B-B14F-4D97-AF65-F5344CB8AC3E}">
        <p14:creationId xmlns:p14="http://schemas.microsoft.com/office/powerpoint/2010/main" val="890230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fr-CA" sz="1400" b="1" dirty="0" smtClean="0"/>
              <a:t>Dès que vous avez un plan de conception d’apprentissage approuvé, un plan de cours détaillé et un contenu de qualité, vous pouvez commencer la création de scénarimages.</a:t>
            </a:r>
          </a:p>
          <a:p>
            <a:pPr lvl="0"/>
            <a:endParaRPr lang="fr-CA" sz="600" b="1" dirty="0" smtClean="0"/>
          </a:p>
          <a:p>
            <a:r>
              <a:rPr lang="fr-CA" sz="1400" b="1" dirty="0" smtClean="0"/>
              <a:t>Si vous réalisez vos scénarimages trop tôt, vous allez peut-être créer un cours qui ne répond pas aux besoins.</a:t>
            </a:r>
          </a:p>
          <a:p>
            <a:endParaRPr lang="fr-CA" sz="600" b="1" dirty="0" smtClean="0"/>
          </a:p>
          <a:p>
            <a:r>
              <a:rPr lang="fr-CA" sz="1400" b="1" dirty="0" smtClean="0"/>
              <a:t>Si vous réalisez vos scénarimages trop tard, ou si vous n’en réalisez pas du tout, vous n’aurez peut-être pas assez de temps pour l’analyse et la validation avant le début de la programmation.</a:t>
            </a:r>
          </a:p>
          <a:p>
            <a:endParaRPr lang="en-CA" b="1" dirty="0" smtClean="0"/>
          </a:p>
          <a:p>
            <a:pPr lvl="0"/>
            <a:r>
              <a:rPr lang="fr-CA" b="1" dirty="0" smtClean="0"/>
              <a:t>Vous vous demandez peut-être – </a:t>
            </a:r>
            <a:r>
              <a:rPr lang="fr-CA" b="1" dirty="0" smtClean="0">
                <a:effectLst>
                  <a:outerShdw blurRad="38100" dist="38100" dir="2700000" algn="tl">
                    <a:srgbClr val="000000">
                      <a:alpha val="43137"/>
                    </a:srgbClr>
                  </a:outerShdw>
                </a:effectLst>
              </a:rPr>
              <a:t>Combien de temps faut-il compter pour réaliser des scénarimages?</a:t>
            </a:r>
          </a:p>
          <a:p>
            <a:pPr lvl="0"/>
            <a:endParaRPr lang="fr-CA" sz="500" b="1" dirty="0" smtClean="0"/>
          </a:p>
          <a:p>
            <a:pPr lvl="0"/>
            <a:r>
              <a:rPr lang="fr-CA" b="1" dirty="0" smtClean="0"/>
              <a:t>Tout dépend de la complexité du projet, du nombre de spécialistes du domaine ou d’intervenants qui analysent le contenu, de toute priorité conflictuelle, ainsi que de votre niveau d’expérience de réalisation de scénarimages.</a:t>
            </a:r>
          </a:p>
          <a:p>
            <a:pPr lvl="0"/>
            <a:endParaRPr lang="fr-CA" sz="500" b="1" dirty="0" smtClean="0"/>
          </a:p>
          <a:p>
            <a:pPr lvl="0"/>
            <a:r>
              <a:rPr lang="fr-CA" b="1" dirty="0" smtClean="0"/>
              <a:t>Voici un conseil à garder en tête pendant le processus d’analyse des scénarimages : Il faut limiter sa durée à environ deux cycles.</a:t>
            </a:r>
          </a:p>
          <a:p>
            <a:endParaRPr lang="en-CA" dirty="0"/>
          </a:p>
        </p:txBody>
      </p:sp>
      <p:sp>
        <p:nvSpPr>
          <p:cNvPr id="4" name="Slide Number Placeholder 3"/>
          <p:cNvSpPr>
            <a:spLocks noGrp="1"/>
          </p:cNvSpPr>
          <p:nvPr>
            <p:ph type="sldNum" sz="quarter" idx="10"/>
          </p:nvPr>
        </p:nvSpPr>
        <p:spPr/>
        <p:txBody>
          <a:bodyPr/>
          <a:lstStyle/>
          <a:p>
            <a:fld id="{00A7F0F2-30A9-4173-BD52-74EBEAC12242}" type="slidenum">
              <a:rPr lang="en-US" smtClean="0"/>
              <a:t>6</a:t>
            </a:fld>
            <a:endParaRPr lang="en-US"/>
          </a:p>
        </p:txBody>
      </p:sp>
    </p:spTree>
    <p:extLst>
      <p:ext uri="{BB962C8B-B14F-4D97-AF65-F5344CB8AC3E}">
        <p14:creationId xmlns:p14="http://schemas.microsoft.com/office/powerpoint/2010/main" val="4060823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dirty="0" smtClean="0"/>
              <a:t>Éléments à inclure :</a:t>
            </a:r>
          </a:p>
          <a:p>
            <a:pPr marL="442913" lvl="1" indent="-261938">
              <a:buFont typeface="Arial" panose="020B0604020202020204" pitchFamily="34" charset="0"/>
              <a:buChar char="•"/>
            </a:pPr>
            <a:r>
              <a:rPr lang="fr-CA" sz="1400" b="1" dirty="0" smtClean="0">
                <a:latin typeface="Trebuchet MS" panose="020B0603020202020204" pitchFamily="34" charset="0"/>
              </a:rPr>
              <a:t>Le titre du cours, le numéro de module et le titre de la leçon;</a:t>
            </a:r>
          </a:p>
          <a:p>
            <a:pPr marL="442913" lvl="1" indent="-261938">
              <a:buFont typeface="Arial" panose="020B0604020202020204" pitchFamily="34" charset="0"/>
              <a:buChar char="•"/>
            </a:pPr>
            <a:r>
              <a:rPr lang="fr-CA" sz="1400" b="1" dirty="0" smtClean="0">
                <a:latin typeface="Trebuchet MS" panose="020B0603020202020204" pitchFamily="34" charset="0"/>
              </a:rPr>
              <a:t>Le titre qui s’affiche à l’écran;</a:t>
            </a:r>
          </a:p>
          <a:p>
            <a:pPr marL="442913" lvl="1" indent="-261938">
              <a:buFont typeface="Arial" panose="020B0604020202020204" pitchFamily="34" charset="0"/>
              <a:buChar char="•"/>
            </a:pPr>
            <a:r>
              <a:rPr lang="fr-CA" sz="1400" b="1" dirty="0" smtClean="0">
                <a:latin typeface="Trebuchet MS" panose="020B0603020202020204" pitchFamily="34" charset="0"/>
              </a:rPr>
              <a:t>La numérotation des pages et des écrans;</a:t>
            </a:r>
          </a:p>
          <a:p>
            <a:pPr marL="442913" lvl="1" indent="-261938">
              <a:buFont typeface="Arial" panose="020B0604020202020204" pitchFamily="34" charset="0"/>
              <a:buChar char="•"/>
            </a:pPr>
            <a:r>
              <a:rPr lang="fr-CA" sz="1400" b="1" dirty="0" smtClean="0">
                <a:latin typeface="Trebuchet MS" panose="020B0603020202020204" pitchFamily="34" charset="0"/>
              </a:rPr>
              <a:t>Le genre d’écran;</a:t>
            </a:r>
          </a:p>
          <a:p>
            <a:pPr marL="442913" lvl="1" indent="-261938">
              <a:buFont typeface="Arial" panose="020B0604020202020204" pitchFamily="34" charset="0"/>
              <a:buChar char="•"/>
            </a:pPr>
            <a:r>
              <a:rPr lang="fr-CA" sz="1400" b="1" dirty="0" smtClean="0">
                <a:latin typeface="Trebuchet MS" panose="020B0603020202020204" pitchFamily="34" charset="0"/>
              </a:rPr>
              <a:t>Le genre d’activité (uniquement lorsqu’il y en a);</a:t>
            </a:r>
          </a:p>
          <a:p>
            <a:pPr marL="442913" lvl="1" indent="-261938">
              <a:buFont typeface="Arial" panose="020B0604020202020204" pitchFamily="34" charset="0"/>
              <a:buChar char="•"/>
            </a:pPr>
            <a:r>
              <a:rPr lang="fr-CA" sz="1400" b="1" dirty="0" smtClean="0">
                <a:latin typeface="Trebuchet MS" panose="020B0603020202020204" pitchFamily="34" charset="0"/>
              </a:rPr>
              <a:t>Les propositions d’images qui seront présentées à l’écran;</a:t>
            </a:r>
          </a:p>
          <a:p>
            <a:pPr marL="442913" lvl="1" indent="-261938">
              <a:buFont typeface="Arial" panose="020B0604020202020204" pitchFamily="34" charset="0"/>
              <a:buChar char="•"/>
            </a:pPr>
            <a:r>
              <a:rPr lang="fr-CA" sz="1400" b="1" dirty="0" smtClean="0">
                <a:latin typeface="Trebuchet MS" panose="020B0603020202020204" pitchFamily="34" charset="0"/>
              </a:rPr>
              <a:t>Le texte de remplacement pour les images;</a:t>
            </a:r>
          </a:p>
          <a:p>
            <a:pPr marL="442913" lvl="1" indent="-261938">
              <a:buFont typeface="Arial" panose="020B0604020202020204" pitchFamily="34" charset="0"/>
              <a:buChar char="•"/>
            </a:pPr>
            <a:r>
              <a:rPr lang="fr-CA" sz="1400" b="1" dirty="0" smtClean="0">
                <a:latin typeface="Trebuchet MS" panose="020B0603020202020204" pitchFamily="34" charset="0"/>
              </a:rPr>
              <a:t>Le texte qui s’affiche à l’écran;</a:t>
            </a:r>
          </a:p>
          <a:p>
            <a:pPr marL="442913" lvl="1" indent="-261938">
              <a:buFont typeface="Arial" panose="020B0604020202020204" pitchFamily="34" charset="0"/>
              <a:buChar char="•"/>
            </a:pPr>
            <a:r>
              <a:rPr lang="fr-CA" sz="1400" b="1" dirty="0" smtClean="0">
                <a:latin typeface="Trebuchet MS" panose="020B0603020202020204" pitchFamily="34" charset="0"/>
              </a:rPr>
              <a:t>L’information audio, par exemple la narration hors champ, le scénario de la vidéo ou les effets sonores;</a:t>
            </a:r>
          </a:p>
          <a:p>
            <a:pPr marL="442913" lvl="1" indent="-261938">
              <a:buFont typeface="Arial" panose="020B0604020202020204" pitchFamily="34" charset="0"/>
              <a:buChar char="•"/>
            </a:pPr>
            <a:r>
              <a:rPr lang="fr-CA" sz="1400" b="1" dirty="0" smtClean="0">
                <a:latin typeface="Trebuchet MS" panose="020B0603020202020204" pitchFamily="34" charset="0"/>
              </a:rPr>
              <a:t>Les directives concernant la navigation ou le cheminement et l’interactivité à l’intention des programmeurs; </a:t>
            </a:r>
          </a:p>
          <a:p>
            <a:pPr marL="442913" lvl="1" indent="-261938">
              <a:buFont typeface="Arial" panose="020B0604020202020204" pitchFamily="34" charset="0"/>
              <a:buChar char="•"/>
            </a:pPr>
            <a:r>
              <a:rPr lang="fr-CA" sz="1400" b="1" dirty="0" smtClean="0">
                <a:latin typeface="Trebuchet MS" panose="020B0603020202020204" pitchFamily="34" charset="0"/>
              </a:rPr>
              <a:t>Les commentaires relatifs aux exercices, aux jeux questionnaires et aux interactions;</a:t>
            </a:r>
          </a:p>
          <a:p>
            <a:pPr marL="442913" lvl="1" indent="-261938">
              <a:buFont typeface="Arial" panose="020B0604020202020204" pitchFamily="34" charset="0"/>
              <a:buChar char="•"/>
            </a:pPr>
            <a:r>
              <a:rPr lang="fr-CA" sz="1400" b="1" dirty="0" smtClean="0">
                <a:latin typeface="Trebuchet MS" panose="020B0603020202020204" pitchFamily="34" charset="0"/>
              </a:rPr>
              <a:t>etc…</a:t>
            </a:r>
          </a:p>
          <a:p>
            <a:endParaRPr lang="en-CA" sz="1400" b="1" dirty="0"/>
          </a:p>
        </p:txBody>
      </p:sp>
      <p:sp>
        <p:nvSpPr>
          <p:cNvPr id="4" name="Slide Number Placeholder 3"/>
          <p:cNvSpPr>
            <a:spLocks noGrp="1"/>
          </p:cNvSpPr>
          <p:nvPr>
            <p:ph type="sldNum" sz="quarter" idx="10"/>
          </p:nvPr>
        </p:nvSpPr>
        <p:spPr/>
        <p:txBody>
          <a:bodyPr/>
          <a:lstStyle/>
          <a:p>
            <a:fld id="{00A7F0F2-30A9-4173-BD52-74EBEAC12242}" type="slidenum">
              <a:rPr lang="en-US" smtClean="0"/>
              <a:t>7</a:t>
            </a:fld>
            <a:endParaRPr lang="en-US"/>
          </a:p>
        </p:txBody>
      </p:sp>
    </p:spTree>
    <p:extLst>
      <p:ext uri="{BB962C8B-B14F-4D97-AF65-F5344CB8AC3E}">
        <p14:creationId xmlns:p14="http://schemas.microsoft.com/office/powerpoint/2010/main" val="3466303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sz="1400" b="1" dirty="0" smtClean="0"/>
              <a:t>Il est très avantageux pour les programmeurs HTML d’assister aux réunions de lancement du projet et à toute autre réunion importante entre le concepteur et le client, pour qu’ils puissent comprendre la portée générale du projet. </a:t>
            </a:r>
          </a:p>
          <a:p>
            <a:endParaRPr lang="fr-CA" sz="1400" b="1" dirty="0" smtClean="0"/>
          </a:p>
          <a:p>
            <a:pPr lvl="0"/>
            <a:r>
              <a:rPr lang="fr-CA" b="1" dirty="0" smtClean="0"/>
              <a:t>Les programmeurs doivent analyser les scénarimages avant l’élaboration du projet, pour les raisons suivantes :</a:t>
            </a:r>
          </a:p>
          <a:p>
            <a:pPr marL="742950" lvl="1" indent="-285750">
              <a:buFont typeface="Arial" panose="020B0604020202020204" pitchFamily="34" charset="0"/>
              <a:buChar char="•"/>
            </a:pPr>
            <a:r>
              <a:rPr lang="fr-CA" sz="1200" b="1" dirty="0" smtClean="0">
                <a:latin typeface="Trebuchet MS" panose="020B0603020202020204" pitchFamily="34" charset="0"/>
              </a:rPr>
              <a:t>Préoccupations sur le plan de l’accessibilité des exercices et des interactions;</a:t>
            </a:r>
          </a:p>
          <a:p>
            <a:pPr marL="742950" lvl="1" indent="-285750">
              <a:buFont typeface="Arial" panose="020B0604020202020204" pitchFamily="34" charset="0"/>
              <a:buChar char="•"/>
            </a:pPr>
            <a:r>
              <a:rPr lang="fr-CA" sz="1200" b="1" dirty="0" smtClean="0">
                <a:latin typeface="Trebuchet MS" panose="020B0603020202020204" pitchFamily="34" charset="0"/>
              </a:rPr>
              <a:t>Compréhension de la vision globale du concepteur;</a:t>
            </a:r>
          </a:p>
          <a:p>
            <a:pPr marL="742950" lvl="1" indent="-285750">
              <a:buFont typeface="Arial" panose="020B0604020202020204" pitchFamily="34" charset="0"/>
              <a:buChar char="•"/>
            </a:pPr>
            <a:r>
              <a:rPr lang="fr-CA" sz="1200" b="1" dirty="0" smtClean="0">
                <a:latin typeface="Trebuchet MS" panose="020B0603020202020204" pitchFamily="34" charset="0"/>
              </a:rPr>
              <a:t>Établissement de critères d’évaluation;</a:t>
            </a:r>
          </a:p>
          <a:p>
            <a:pPr marL="742950" lvl="1" indent="-285750">
              <a:buFont typeface="Arial" panose="020B0604020202020204" pitchFamily="34" charset="0"/>
              <a:buChar char="•"/>
            </a:pPr>
            <a:r>
              <a:rPr lang="fr-CA" sz="1200" b="1" dirty="0" smtClean="0">
                <a:latin typeface="Trebuchet MS" panose="020B0603020202020204" pitchFamily="34" charset="0"/>
              </a:rPr>
              <a:t>Compréhension des éléments généraux, comme la page cible, la page de garde, la page d’accueil, l’aide, le glossaire et les pages de ressources.</a:t>
            </a:r>
            <a:endParaRPr lang="fr-CA" sz="1400" b="1" dirty="0" smtClean="0">
              <a:latin typeface="Trebuchet MS" panose="020B0603020202020204" pitchFamily="34" charset="0"/>
            </a:endParaRPr>
          </a:p>
          <a:p>
            <a:endParaRPr lang="fr-CA" sz="1400" b="1" dirty="0" smtClean="0"/>
          </a:p>
          <a:p>
            <a:r>
              <a:rPr lang="fr-CA" b="1" dirty="0" smtClean="0"/>
              <a:t>Pour que les programmeurs puissent commencer à réaliser le prototype, ils auront besoin des documents suivants :</a:t>
            </a:r>
          </a:p>
          <a:p>
            <a:pPr marL="742950" lvl="1" indent="-285750">
              <a:buFont typeface="Arial" panose="020B0604020202020204" pitchFamily="34" charset="0"/>
              <a:buChar char="•"/>
            </a:pPr>
            <a:r>
              <a:rPr lang="fr-CA" sz="1400" b="1" dirty="0" smtClean="0">
                <a:latin typeface="Trebuchet MS" panose="020B0603020202020204" pitchFamily="34" charset="0"/>
              </a:rPr>
              <a:t>Le plan détaillé du cours;</a:t>
            </a:r>
          </a:p>
          <a:p>
            <a:pPr marL="742950" lvl="1" indent="-285750">
              <a:buFont typeface="Arial" panose="020B0604020202020204" pitchFamily="34" charset="0"/>
              <a:buChar char="•"/>
            </a:pPr>
            <a:r>
              <a:rPr lang="fr-CA" sz="1400" b="1" dirty="0" smtClean="0">
                <a:latin typeface="Trebuchet MS" panose="020B0603020202020204" pitchFamily="34" charset="0"/>
              </a:rPr>
              <a:t>La portée du projet;</a:t>
            </a:r>
          </a:p>
          <a:p>
            <a:pPr marL="742950" lvl="1" indent="-285750">
              <a:buFont typeface="Arial" panose="020B0604020202020204" pitchFamily="34" charset="0"/>
              <a:buChar char="•"/>
            </a:pPr>
            <a:r>
              <a:rPr lang="fr-CA" sz="1400" b="1" dirty="0" smtClean="0">
                <a:latin typeface="Trebuchet MS" panose="020B0603020202020204" pitchFamily="34" charset="0"/>
              </a:rPr>
              <a:t>Le plan de conception de l’apprentissage.</a:t>
            </a:r>
          </a:p>
          <a:p>
            <a:endParaRPr lang="fr-CA" sz="1400" dirty="0" smtClean="0"/>
          </a:p>
        </p:txBody>
      </p:sp>
      <p:sp>
        <p:nvSpPr>
          <p:cNvPr id="4" name="Slide Number Placeholder 3"/>
          <p:cNvSpPr>
            <a:spLocks noGrp="1"/>
          </p:cNvSpPr>
          <p:nvPr>
            <p:ph type="sldNum" sz="quarter" idx="10"/>
          </p:nvPr>
        </p:nvSpPr>
        <p:spPr/>
        <p:txBody>
          <a:bodyPr/>
          <a:lstStyle/>
          <a:p>
            <a:fld id="{00A7F0F2-30A9-4173-BD52-74EBEAC12242}" type="slidenum">
              <a:rPr lang="en-US" smtClean="0"/>
              <a:t>8</a:t>
            </a:fld>
            <a:endParaRPr lang="en-US"/>
          </a:p>
        </p:txBody>
      </p:sp>
    </p:spTree>
    <p:extLst>
      <p:ext uri="{BB962C8B-B14F-4D97-AF65-F5344CB8AC3E}">
        <p14:creationId xmlns:p14="http://schemas.microsoft.com/office/powerpoint/2010/main" val="4096859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dirty="0" smtClean="0"/>
              <a:t>Les concepteurs pédagogiques peuvent consulter et télécharger des « composantes » et les insérer dans des scénarimages en tant qu’images proposées.</a:t>
            </a:r>
          </a:p>
          <a:p>
            <a:endParaRPr lang="fr-CA" b="1" dirty="0" smtClean="0"/>
          </a:p>
          <a:p>
            <a:r>
              <a:rPr lang="fr-CA" b="1" dirty="0" smtClean="0"/>
              <a:t>Si vous n’avez pas le temps de consulter le site iStock, décrivez en détail, dans la section images/bandes image proposées, les images ce que vous souhaitez inclure dans votre scénarimage (inclure un lien URL ou encore le numéro iStock).</a:t>
            </a:r>
          </a:p>
          <a:p>
            <a:endParaRPr lang="fr-CA" b="1" dirty="0" smtClean="0"/>
          </a:p>
          <a:p>
            <a:r>
              <a:rPr lang="fr-CA" b="1" dirty="0" smtClean="0"/>
              <a:t>La Division des Services et technologies de l’apprentissage peut vous aider à acheter et à télécharger tout élément multimédia (images, vidéos, audio). </a:t>
            </a:r>
          </a:p>
          <a:p>
            <a:pPr lvl="1"/>
            <a:endParaRPr lang="fr-CA" sz="1400" b="1" dirty="0" smtClean="0">
              <a:latin typeface="Trebuchet MS" panose="020B0603020202020204" pitchFamily="34" charset="0"/>
            </a:endParaRPr>
          </a:p>
          <a:p>
            <a:pPr lvl="1"/>
            <a:r>
              <a:rPr lang="fr-CA" sz="1400" b="1" dirty="0" smtClean="0">
                <a:latin typeface="Trebuchet MS" panose="020B0603020202020204" pitchFamily="34" charset="0"/>
              </a:rPr>
              <a:t>Justification :</a:t>
            </a:r>
          </a:p>
          <a:p>
            <a:pPr marL="742950" lvl="1" indent="-285750">
              <a:buFont typeface="Arial" panose="020B0604020202020204" pitchFamily="34" charset="0"/>
              <a:buChar char="•"/>
            </a:pPr>
            <a:r>
              <a:rPr lang="fr-CA" sz="1400" b="1" dirty="0" smtClean="0">
                <a:latin typeface="Trebuchet MS" panose="020B0603020202020204" pitchFamily="34" charset="0"/>
              </a:rPr>
              <a:t>Un guichet unique pour le suivi de toutes les ressources d’apprentissage en ligne;</a:t>
            </a:r>
          </a:p>
          <a:p>
            <a:pPr marL="742950" lvl="1" indent="-285750">
              <a:buFont typeface="Arial" panose="020B0604020202020204" pitchFamily="34" charset="0"/>
              <a:buChar char="•"/>
            </a:pPr>
            <a:r>
              <a:rPr lang="fr-CA" sz="1400" b="1" dirty="0" smtClean="0">
                <a:latin typeface="Trebuchet MS" panose="020B0603020202020204" pitchFamily="34" charset="0"/>
              </a:rPr>
              <a:t>Vérification de la banque d’images déjà acquises;</a:t>
            </a:r>
          </a:p>
          <a:p>
            <a:pPr marL="742950" lvl="1" indent="-285750">
              <a:buFont typeface="Arial" panose="020B0604020202020204" pitchFamily="34" charset="0"/>
              <a:buChar char="•"/>
            </a:pPr>
            <a:r>
              <a:rPr lang="fr-CA" sz="1400" b="1" dirty="0" smtClean="0">
                <a:latin typeface="Trebuchet MS" panose="020B0603020202020204" pitchFamily="34" charset="0"/>
              </a:rPr>
              <a:t>Respect des questions de droits d’auteur;</a:t>
            </a:r>
          </a:p>
          <a:p>
            <a:pPr marL="742950" lvl="1" indent="-285750">
              <a:buFont typeface="Arial" panose="020B0604020202020204" pitchFamily="34" charset="0"/>
              <a:buChar char="•"/>
            </a:pPr>
            <a:r>
              <a:rPr lang="fr-CA" sz="1400" b="1" dirty="0" smtClean="0">
                <a:latin typeface="Trebuchet MS" panose="020B0603020202020204" pitchFamily="34" charset="0"/>
              </a:rPr>
              <a:t>Vérification de la conformité aux Règles pour l’accessibilité des contenus Web (WCAG);</a:t>
            </a:r>
            <a:endParaRPr lang="fr-CA" sz="1400" b="1" dirty="0">
              <a:latin typeface="Trebuchet MS" panose="020B0603020202020204" pitchFamily="34" charset="0"/>
            </a:endParaRPr>
          </a:p>
        </p:txBody>
      </p:sp>
      <p:sp>
        <p:nvSpPr>
          <p:cNvPr id="4" name="Slide Number Placeholder 3"/>
          <p:cNvSpPr>
            <a:spLocks noGrp="1"/>
          </p:cNvSpPr>
          <p:nvPr>
            <p:ph type="sldNum" sz="quarter" idx="10"/>
          </p:nvPr>
        </p:nvSpPr>
        <p:spPr/>
        <p:txBody>
          <a:bodyPr/>
          <a:lstStyle/>
          <a:p>
            <a:fld id="{00A7F0F2-30A9-4173-BD52-74EBEAC12242}" type="slidenum">
              <a:rPr lang="en-US" smtClean="0"/>
              <a:t>9</a:t>
            </a:fld>
            <a:endParaRPr lang="en-US"/>
          </a:p>
        </p:txBody>
      </p:sp>
    </p:spTree>
    <p:extLst>
      <p:ext uri="{BB962C8B-B14F-4D97-AF65-F5344CB8AC3E}">
        <p14:creationId xmlns:p14="http://schemas.microsoft.com/office/powerpoint/2010/main" val="3627654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7BD200-5FC2-4B8F-A9A4-D5BE366A02F7}" type="datetimeFigureOut">
              <a:rPr lang="en-US" smtClean="0"/>
              <a:t>11/25/2014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BBB47-E1D4-4A1A-AC58-EBD5CF355780}" type="slidenum">
              <a:rPr lang="en-US" smtClean="0"/>
              <a:t>‹#›</a:t>
            </a:fld>
            <a:endParaRPr lang="en-US"/>
          </a:p>
        </p:txBody>
      </p:sp>
    </p:spTree>
    <p:extLst>
      <p:ext uri="{BB962C8B-B14F-4D97-AF65-F5344CB8AC3E}">
        <p14:creationId xmlns:p14="http://schemas.microsoft.com/office/powerpoint/2010/main" val="182121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7BD200-5FC2-4B8F-A9A4-D5BE366A02F7}" type="datetimeFigureOut">
              <a:rPr lang="en-US" smtClean="0"/>
              <a:t>11/25/2014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BBB47-E1D4-4A1A-AC58-EBD5CF355780}" type="slidenum">
              <a:rPr lang="en-US" smtClean="0"/>
              <a:t>‹#›</a:t>
            </a:fld>
            <a:endParaRPr lang="en-US"/>
          </a:p>
        </p:txBody>
      </p:sp>
    </p:spTree>
    <p:extLst>
      <p:ext uri="{BB962C8B-B14F-4D97-AF65-F5344CB8AC3E}">
        <p14:creationId xmlns:p14="http://schemas.microsoft.com/office/powerpoint/2010/main" val="5637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7BD200-5FC2-4B8F-A9A4-D5BE366A02F7}" type="datetimeFigureOut">
              <a:rPr lang="en-US" smtClean="0"/>
              <a:t>11/25/2014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BBB47-E1D4-4A1A-AC58-EBD5CF355780}" type="slidenum">
              <a:rPr lang="en-US" smtClean="0"/>
              <a:t>‹#›</a:t>
            </a:fld>
            <a:endParaRPr lang="en-US"/>
          </a:p>
        </p:txBody>
      </p:sp>
    </p:spTree>
    <p:extLst>
      <p:ext uri="{BB962C8B-B14F-4D97-AF65-F5344CB8AC3E}">
        <p14:creationId xmlns:p14="http://schemas.microsoft.com/office/powerpoint/2010/main" val="3470020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7BD200-5FC2-4B8F-A9A4-D5BE366A02F7}" type="datetimeFigureOut">
              <a:rPr lang="en-US" smtClean="0"/>
              <a:t>11/25/2014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BBB47-E1D4-4A1A-AC58-EBD5CF355780}" type="slidenum">
              <a:rPr lang="en-US" smtClean="0"/>
              <a:t>‹#›</a:t>
            </a:fld>
            <a:endParaRPr lang="en-US"/>
          </a:p>
        </p:txBody>
      </p:sp>
    </p:spTree>
    <p:extLst>
      <p:ext uri="{BB962C8B-B14F-4D97-AF65-F5344CB8AC3E}">
        <p14:creationId xmlns:p14="http://schemas.microsoft.com/office/powerpoint/2010/main" val="65308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7BD200-5FC2-4B8F-A9A4-D5BE366A02F7}" type="datetimeFigureOut">
              <a:rPr lang="en-US" smtClean="0"/>
              <a:t>11/25/2014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BBB47-E1D4-4A1A-AC58-EBD5CF355780}" type="slidenum">
              <a:rPr lang="en-US" smtClean="0"/>
              <a:t>‹#›</a:t>
            </a:fld>
            <a:endParaRPr lang="en-US"/>
          </a:p>
        </p:txBody>
      </p:sp>
    </p:spTree>
    <p:extLst>
      <p:ext uri="{BB962C8B-B14F-4D97-AF65-F5344CB8AC3E}">
        <p14:creationId xmlns:p14="http://schemas.microsoft.com/office/powerpoint/2010/main" val="351483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7BD200-5FC2-4B8F-A9A4-D5BE366A02F7}" type="datetimeFigureOut">
              <a:rPr lang="en-US" smtClean="0"/>
              <a:t>11/25/2014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BBB47-E1D4-4A1A-AC58-EBD5CF355780}" type="slidenum">
              <a:rPr lang="en-US" smtClean="0"/>
              <a:t>‹#›</a:t>
            </a:fld>
            <a:endParaRPr lang="en-US"/>
          </a:p>
        </p:txBody>
      </p:sp>
    </p:spTree>
    <p:extLst>
      <p:ext uri="{BB962C8B-B14F-4D97-AF65-F5344CB8AC3E}">
        <p14:creationId xmlns:p14="http://schemas.microsoft.com/office/powerpoint/2010/main" val="1484438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7BD200-5FC2-4B8F-A9A4-D5BE366A02F7}" type="datetimeFigureOut">
              <a:rPr lang="en-US" smtClean="0"/>
              <a:t>11/25/2014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BBB47-E1D4-4A1A-AC58-EBD5CF355780}" type="slidenum">
              <a:rPr lang="en-US" smtClean="0"/>
              <a:t>‹#›</a:t>
            </a:fld>
            <a:endParaRPr lang="en-US"/>
          </a:p>
        </p:txBody>
      </p:sp>
    </p:spTree>
    <p:extLst>
      <p:ext uri="{BB962C8B-B14F-4D97-AF65-F5344CB8AC3E}">
        <p14:creationId xmlns:p14="http://schemas.microsoft.com/office/powerpoint/2010/main" val="87753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7BD200-5FC2-4B8F-A9A4-D5BE366A02F7}" type="datetimeFigureOut">
              <a:rPr lang="en-US" smtClean="0"/>
              <a:t>11/25/2014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BBB47-E1D4-4A1A-AC58-EBD5CF355780}" type="slidenum">
              <a:rPr lang="en-US" smtClean="0"/>
              <a:t>‹#›</a:t>
            </a:fld>
            <a:endParaRPr lang="en-US"/>
          </a:p>
        </p:txBody>
      </p:sp>
    </p:spTree>
    <p:extLst>
      <p:ext uri="{BB962C8B-B14F-4D97-AF65-F5344CB8AC3E}">
        <p14:creationId xmlns:p14="http://schemas.microsoft.com/office/powerpoint/2010/main" val="3163778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7BD200-5FC2-4B8F-A9A4-D5BE366A02F7}" type="datetimeFigureOut">
              <a:rPr lang="en-US" smtClean="0"/>
              <a:t>11/25/2014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BBB47-E1D4-4A1A-AC58-EBD5CF355780}" type="slidenum">
              <a:rPr lang="en-US" smtClean="0"/>
              <a:t>‹#›</a:t>
            </a:fld>
            <a:endParaRPr lang="en-US"/>
          </a:p>
        </p:txBody>
      </p:sp>
    </p:spTree>
    <p:extLst>
      <p:ext uri="{BB962C8B-B14F-4D97-AF65-F5344CB8AC3E}">
        <p14:creationId xmlns:p14="http://schemas.microsoft.com/office/powerpoint/2010/main" val="312109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7BD200-5FC2-4B8F-A9A4-D5BE366A02F7}" type="datetimeFigureOut">
              <a:rPr lang="en-US" smtClean="0"/>
              <a:t>11/25/2014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BBB47-E1D4-4A1A-AC58-EBD5CF355780}" type="slidenum">
              <a:rPr lang="en-US" smtClean="0"/>
              <a:t>‹#›</a:t>
            </a:fld>
            <a:endParaRPr lang="en-US"/>
          </a:p>
        </p:txBody>
      </p:sp>
    </p:spTree>
    <p:extLst>
      <p:ext uri="{BB962C8B-B14F-4D97-AF65-F5344CB8AC3E}">
        <p14:creationId xmlns:p14="http://schemas.microsoft.com/office/powerpoint/2010/main" val="72462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7BD200-5FC2-4B8F-A9A4-D5BE366A02F7}" type="datetimeFigureOut">
              <a:rPr lang="en-US" smtClean="0"/>
              <a:t>11/25/2014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BBB47-E1D4-4A1A-AC58-EBD5CF355780}" type="slidenum">
              <a:rPr lang="en-US" smtClean="0"/>
              <a:t>‹#›</a:t>
            </a:fld>
            <a:endParaRPr lang="en-US"/>
          </a:p>
        </p:txBody>
      </p:sp>
    </p:spTree>
    <p:extLst>
      <p:ext uri="{BB962C8B-B14F-4D97-AF65-F5344CB8AC3E}">
        <p14:creationId xmlns:p14="http://schemas.microsoft.com/office/powerpoint/2010/main" val="3754994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BD200-5FC2-4B8F-A9A4-D5BE366A02F7}" type="datetimeFigureOut">
              <a:rPr lang="en-US" smtClean="0"/>
              <a:t>11/25/2014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BBB47-E1D4-4A1A-AC58-EBD5CF355780}" type="slidenum">
              <a:rPr lang="en-US" smtClean="0"/>
              <a:t>‹#›</a:t>
            </a:fld>
            <a:endParaRPr lang="en-US"/>
          </a:p>
        </p:txBody>
      </p:sp>
    </p:spTree>
    <p:extLst>
      <p:ext uri="{BB962C8B-B14F-4D97-AF65-F5344CB8AC3E}">
        <p14:creationId xmlns:p14="http://schemas.microsoft.com/office/powerpoint/2010/main" val="3494386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7.xml"/><Relationship Id="rId3" Type="http://schemas.openxmlformats.org/officeDocument/2006/relationships/notesSlide" Target="../notesSlides/notesSlide10.xml"/><Relationship Id="rId7" Type="http://schemas.openxmlformats.org/officeDocument/2006/relationships/slide" Target="slide11.xml"/><Relationship Id="rId12" Type="http://schemas.openxmlformats.org/officeDocument/2006/relationships/slide" Target="slide6.xml"/><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slide" Target="slide9.xml"/><Relationship Id="rId11" Type="http://schemas.openxmlformats.org/officeDocument/2006/relationships/slide" Target="slide5.xml"/><Relationship Id="rId5" Type="http://schemas.microsoft.com/office/2007/relationships/hdphoto" Target="../media/hdphoto1.wdp"/><Relationship Id="rId10" Type="http://schemas.openxmlformats.org/officeDocument/2006/relationships/slide" Target="slide4.xml"/><Relationship Id="rId4" Type="http://schemas.openxmlformats.org/officeDocument/2006/relationships/image" Target="../media/image1.png"/><Relationship Id="rId9" Type="http://schemas.openxmlformats.org/officeDocument/2006/relationships/slide" Target="slide8.xml"/><Relationship Id="rId14" Type="http://schemas.openxmlformats.org/officeDocument/2006/relationships/image" Target="../media/image3.jpg"/></Relationships>
</file>

<file path=ppt/slides/_rels/slide11.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7.xml"/><Relationship Id="rId3" Type="http://schemas.openxmlformats.org/officeDocument/2006/relationships/notesSlide" Target="../notesSlides/notesSlide11.xml"/><Relationship Id="rId7" Type="http://schemas.openxmlformats.org/officeDocument/2006/relationships/slide" Target="slide3.xml"/><Relationship Id="rId12" Type="http://schemas.openxmlformats.org/officeDocument/2006/relationships/slide" Target="slide6.xml"/><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slide" Target="slide10.xml"/><Relationship Id="rId11" Type="http://schemas.openxmlformats.org/officeDocument/2006/relationships/slide" Target="slide5.xml"/><Relationship Id="rId5" Type="http://schemas.microsoft.com/office/2007/relationships/hdphoto" Target="../media/hdphoto1.wdp"/><Relationship Id="rId10" Type="http://schemas.openxmlformats.org/officeDocument/2006/relationships/slide" Target="slide4.xml"/><Relationship Id="rId4" Type="http://schemas.openxmlformats.org/officeDocument/2006/relationships/image" Target="../media/image1.png"/><Relationship Id="rId9" Type="http://schemas.openxmlformats.org/officeDocument/2006/relationships/slide" Target="slide8.xml"/><Relationship Id="rId14" Type="http://schemas.openxmlformats.org/officeDocument/2006/relationships/image" Target="../media/image4.gif"/></Relationships>
</file>

<file path=ppt/slides/_rels/slide2.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slide" Target="slide10.xml"/><Relationship Id="rId3" Type="http://schemas.openxmlformats.org/officeDocument/2006/relationships/notesSlide" Target="../notesSlides/notesSlide2.xml"/><Relationship Id="rId7" Type="http://schemas.openxmlformats.org/officeDocument/2006/relationships/slide" Target="slide4.xml"/><Relationship Id="rId12" Type="http://schemas.openxmlformats.org/officeDocument/2006/relationships/slide" Target="slide9.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slide" Target="slide3.xml"/><Relationship Id="rId11" Type="http://schemas.openxmlformats.org/officeDocument/2006/relationships/slide" Target="slide8.xml"/><Relationship Id="rId5" Type="http://schemas.microsoft.com/office/2007/relationships/hdphoto" Target="../media/hdphoto1.wdp"/><Relationship Id="rId10" Type="http://schemas.openxmlformats.org/officeDocument/2006/relationships/slide" Target="slide7.xml"/><Relationship Id="rId4" Type="http://schemas.openxmlformats.org/officeDocument/2006/relationships/image" Target="../media/image1.png"/><Relationship Id="rId9" Type="http://schemas.openxmlformats.org/officeDocument/2006/relationships/slide" Target="slide6.xml"/><Relationship Id="rId14" Type="http://schemas.openxmlformats.org/officeDocument/2006/relationships/slide" Target="slide11.xml"/></Relationships>
</file>

<file path=ppt/slides/_rels/slide3.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10.xml"/><Relationship Id="rId3" Type="http://schemas.openxmlformats.org/officeDocument/2006/relationships/notesSlide" Target="../notesSlides/notesSlide3.xml"/><Relationship Id="rId7" Type="http://schemas.openxmlformats.org/officeDocument/2006/relationships/slide" Target="slide5.xml"/><Relationship Id="rId12" Type="http://schemas.openxmlformats.org/officeDocument/2006/relationships/slide" Target="slide9.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4.xml"/><Relationship Id="rId11" Type="http://schemas.openxmlformats.org/officeDocument/2006/relationships/slide" Target="slide8.xml"/><Relationship Id="rId5" Type="http://schemas.microsoft.com/office/2007/relationships/hdphoto" Target="../media/hdphoto1.wdp"/><Relationship Id="rId10" Type="http://schemas.openxmlformats.org/officeDocument/2006/relationships/slide" Target="slide7.xml"/><Relationship Id="rId4" Type="http://schemas.openxmlformats.org/officeDocument/2006/relationships/image" Target="../media/image1.png"/><Relationship Id="rId9" Type="http://schemas.openxmlformats.org/officeDocument/2006/relationships/slide" Target="slide6.xml"/><Relationship Id="rId14" Type="http://schemas.openxmlformats.org/officeDocument/2006/relationships/slide" Target="slide11.xml"/></Relationships>
</file>

<file path=ppt/slides/_rels/slide4.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3" Type="http://schemas.openxmlformats.org/officeDocument/2006/relationships/notesSlide" Target="../notesSlides/notesSlide4.xml"/><Relationship Id="rId7" Type="http://schemas.openxmlformats.org/officeDocument/2006/relationships/slide" Target="slide5.xml"/><Relationship Id="rId12" Type="http://schemas.openxmlformats.org/officeDocument/2006/relationships/slide" Target="slide10.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3.xml"/><Relationship Id="rId11" Type="http://schemas.openxmlformats.org/officeDocument/2006/relationships/slide" Target="slide9.xml"/><Relationship Id="rId5" Type="http://schemas.microsoft.com/office/2007/relationships/hdphoto" Target="../media/hdphoto1.wdp"/><Relationship Id="rId10" Type="http://schemas.openxmlformats.org/officeDocument/2006/relationships/slide" Target="slide8.xml"/><Relationship Id="rId4" Type="http://schemas.openxmlformats.org/officeDocument/2006/relationships/image" Target="../media/image1.png"/><Relationship Id="rId9" Type="http://schemas.openxmlformats.org/officeDocument/2006/relationships/slide" Target="slide7.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3" Type="http://schemas.openxmlformats.org/officeDocument/2006/relationships/notesSlide" Target="../notesSlides/notesSlide5.xml"/><Relationship Id="rId7" Type="http://schemas.openxmlformats.org/officeDocument/2006/relationships/slide" Target="slide4.xml"/><Relationship Id="rId12" Type="http://schemas.openxmlformats.org/officeDocument/2006/relationships/slide" Target="slide10.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slide" Target="slide3.xml"/><Relationship Id="rId11" Type="http://schemas.openxmlformats.org/officeDocument/2006/relationships/slide" Target="slide9.xml"/><Relationship Id="rId5" Type="http://schemas.microsoft.com/office/2007/relationships/hdphoto" Target="../media/hdphoto1.wdp"/><Relationship Id="rId10" Type="http://schemas.openxmlformats.org/officeDocument/2006/relationships/slide" Target="slide8.xml"/><Relationship Id="rId4" Type="http://schemas.openxmlformats.org/officeDocument/2006/relationships/image" Target="../media/image1.png"/><Relationship Id="rId9" Type="http://schemas.openxmlformats.org/officeDocument/2006/relationships/slide" Target="slide7.xml"/></Relationships>
</file>

<file path=ppt/slides/_rels/slide6.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slide" Target="slide11.xml"/><Relationship Id="rId3" Type="http://schemas.openxmlformats.org/officeDocument/2006/relationships/notesSlide" Target="../notesSlides/notesSlide6.xml"/><Relationship Id="rId7" Type="http://schemas.openxmlformats.org/officeDocument/2006/relationships/slide" Target="slide4.xml"/><Relationship Id="rId12" Type="http://schemas.openxmlformats.org/officeDocument/2006/relationships/slide" Target="slide10.xm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slide" Target="slide3.xml"/><Relationship Id="rId11" Type="http://schemas.openxmlformats.org/officeDocument/2006/relationships/slide" Target="slide9.xml"/><Relationship Id="rId5" Type="http://schemas.microsoft.com/office/2007/relationships/hdphoto" Target="../media/hdphoto1.wdp"/><Relationship Id="rId10" Type="http://schemas.openxmlformats.org/officeDocument/2006/relationships/slide" Target="slide8.xml"/><Relationship Id="rId4" Type="http://schemas.openxmlformats.org/officeDocument/2006/relationships/image" Target="../media/image1.png"/><Relationship Id="rId9" Type="http://schemas.openxmlformats.org/officeDocument/2006/relationships/slide" Target="slide7.xml"/></Relationships>
</file>

<file path=ppt/slides/_rels/slide7.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slide" Target="slide11.xml"/><Relationship Id="rId3" Type="http://schemas.openxmlformats.org/officeDocument/2006/relationships/notesSlide" Target="../notesSlides/notesSlide7.xml"/><Relationship Id="rId7" Type="http://schemas.openxmlformats.org/officeDocument/2006/relationships/slide" Target="slide4.xml"/><Relationship Id="rId12" Type="http://schemas.openxmlformats.org/officeDocument/2006/relationships/slide" Target="slide10.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slide" Target="slide3.xml"/><Relationship Id="rId11" Type="http://schemas.openxmlformats.org/officeDocument/2006/relationships/slide" Target="slide9.xml"/><Relationship Id="rId5" Type="http://schemas.microsoft.com/office/2007/relationships/hdphoto" Target="../media/hdphoto1.wdp"/><Relationship Id="rId10" Type="http://schemas.openxmlformats.org/officeDocument/2006/relationships/slide" Target="slide8.xml"/><Relationship Id="rId4" Type="http://schemas.openxmlformats.org/officeDocument/2006/relationships/image" Target="../media/image1.png"/><Relationship Id="rId9" Type="http://schemas.openxmlformats.org/officeDocument/2006/relationships/slide" Target="slide6.xml"/></Relationships>
</file>

<file path=ppt/slides/_rels/slide8.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slide" Target="slide11.xml"/><Relationship Id="rId3" Type="http://schemas.openxmlformats.org/officeDocument/2006/relationships/notesSlide" Target="../notesSlides/notesSlide8.xml"/><Relationship Id="rId7" Type="http://schemas.openxmlformats.org/officeDocument/2006/relationships/slide" Target="slide4.xml"/><Relationship Id="rId12" Type="http://schemas.openxmlformats.org/officeDocument/2006/relationships/slide" Target="slide10.xml"/><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slide" Target="slide3.xml"/><Relationship Id="rId11" Type="http://schemas.openxmlformats.org/officeDocument/2006/relationships/slide" Target="slide9.xml"/><Relationship Id="rId5" Type="http://schemas.microsoft.com/office/2007/relationships/hdphoto" Target="../media/hdphoto1.wdp"/><Relationship Id="rId10" Type="http://schemas.openxmlformats.org/officeDocument/2006/relationships/slide" Target="slide7.xml"/><Relationship Id="rId4" Type="http://schemas.openxmlformats.org/officeDocument/2006/relationships/image" Target="../media/image1.png"/><Relationship Id="rId9" Type="http://schemas.openxmlformats.org/officeDocument/2006/relationships/slide" Target="slide6.xml"/></Relationships>
</file>

<file path=ppt/slides/_rels/slide9.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7.xml"/><Relationship Id="rId3" Type="http://schemas.openxmlformats.org/officeDocument/2006/relationships/notesSlide" Target="../notesSlides/notesSlide9.xml"/><Relationship Id="rId7" Type="http://schemas.openxmlformats.org/officeDocument/2006/relationships/slide" Target="slide3.xml"/><Relationship Id="rId12" Type="http://schemas.openxmlformats.org/officeDocument/2006/relationships/slide" Target="slide6.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slide" Target="slide8.xml"/><Relationship Id="rId11" Type="http://schemas.openxmlformats.org/officeDocument/2006/relationships/slide" Target="slide5.xml"/><Relationship Id="rId5" Type="http://schemas.microsoft.com/office/2007/relationships/hdphoto" Target="../media/hdphoto1.wdp"/><Relationship Id="rId10" Type="http://schemas.openxmlformats.org/officeDocument/2006/relationships/slide" Target="slide4.xml"/><Relationship Id="rId4" Type="http://schemas.openxmlformats.org/officeDocument/2006/relationships/image" Target="../media/image1.png"/><Relationship Id="rId9"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50000"/>
              </a:schemeClr>
            </a:gs>
            <a:gs pos="77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793" y="4885592"/>
            <a:ext cx="9158400" cy="1984753"/>
          </a:xfrm>
          <a:prstGeom prst="rect">
            <a:avLst/>
          </a:prstGeom>
          <a:noFill/>
          <a:ln>
            <a:noFill/>
          </a:ln>
        </p:spPr>
      </p:pic>
      <p:sp>
        <p:nvSpPr>
          <p:cNvPr id="6" name="Rectangle 5"/>
          <p:cNvSpPr/>
          <p:nvPr/>
        </p:nvSpPr>
        <p:spPr>
          <a:xfrm>
            <a:off x="-1" y="0"/>
            <a:ext cx="9154357" cy="685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400" b="1" dirty="0" smtClean="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Conception du scénarimage</a:t>
            </a:r>
            <a:endParaRPr lang="fr-CA" sz="20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endParaRPr>
          </a:p>
        </p:txBody>
      </p:sp>
      <p:sp>
        <p:nvSpPr>
          <p:cNvPr id="5" name="Rounded Rectangle 4"/>
          <p:cNvSpPr/>
          <p:nvPr/>
        </p:nvSpPr>
        <p:spPr>
          <a:xfrm>
            <a:off x="2677357" y="957309"/>
            <a:ext cx="6103532" cy="5579724"/>
          </a:xfrm>
          <a:prstGeom prst="roundRect">
            <a:avLst>
              <a:gd name="adj" fmla="val 2348"/>
            </a:avLst>
          </a:prstGeom>
          <a:solidFill>
            <a:schemeClr val="bg1"/>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533400" y="1192512"/>
            <a:ext cx="8247489" cy="5513088"/>
            <a:chOff x="533400" y="1192512"/>
            <a:chExt cx="8247489" cy="5513088"/>
          </a:xfrm>
        </p:grpSpPr>
        <p:sp>
          <p:nvSpPr>
            <p:cNvPr id="23" name="TextBox 22"/>
            <p:cNvSpPr txBox="1"/>
            <p:nvPr/>
          </p:nvSpPr>
          <p:spPr>
            <a:xfrm>
              <a:off x="2681364" y="2590800"/>
              <a:ext cx="6099525" cy="1815882"/>
            </a:xfrm>
            <a:prstGeom prst="rect">
              <a:avLst/>
            </a:prstGeom>
            <a:solidFill>
              <a:schemeClr val="bg1">
                <a:lumMod val="95000"/>
              </a:schemeClr>
            </a:solidFill>
          </p:spPr>
          <p:txBody>
            <a:bodyPr wrap="square" rtlCol="0">
              <a:spAutoFit/>
            </a:bodyPr>
            <a:lstStyle/>
            <a:p>
              <a:pPr algn="ctr"/>
              <a:r>
                <a:rPr lang="fr-CA" sz="2800" dirty="0" smtClean="0">
                  <a:latin typeface="Trebuchet MS" panose="020B0603020202020204" pitchFamily="34" charset="0"/>
                </a:rPr>
                <a:t>Bienvenue à la séance d’information sur la création de scénarimages pour l’apprentissage en ligne à rythme libre</a:t>
              </a:r>
              <a:endParaRPr lang="fr-CA" sz="2800" dirty="0">
                <a:latin typeface="Trebuchet MS" panose="020B0603020202020204" pitchFamily="34" charset="0"/>
              </a:endParaRPr>
            </a:p>
          </p:txBody>
        </p:sp>
        <p:pic>
          <p:nvPicPr>
            <p:cNvPr id="1026" name="Picture 2" descr="F:\Stock Folders\eLearningArt.com_FREE_images_Articulate\eLearningArt.com_FREE_images_Articulate\eLearningArt.com_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33400" y="1192512"/>
              <a:ext cx="1702833" cy="5513088"/>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4265348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50000"/>
              </a:schemeClr>
            </a:gs>
            <a:gs pos="77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793" y="4885592"/>
            <a:ext cx="9158400" cy="1984753"/>
          </a:xfrm>
          <a:prstGeom prst="rect">
            <a:avLst/>
          </a:prstGeom>
          <a:noFill/>
          <a:ln>
            <a:noFill/>
          </a:ln>
        </p:spPr>
      </p:pic>
      <p:sp>
        <p:nvSpPr>
          <p:cNvPr id="6" name="Rectangle 5"/>
          <p:cNvSpPr/>
          <p:nvPr/>
        </p:nvSpPr>
        <p:spPr>
          <a:xfrm>
            <a:off x="-1" y="0"/>
            <a:ext cx="9154357" cy="685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 </a:t>
            </a:r>
            <a:r>
              <a:rPr lang="fr-CA" sz="2000" b="1" dirty="0" smtClean="0">
                <a:solidFill>
                  <a:schemeClr val="bg1"/>
                </a:solidFill>
                <a:effectLst>
                  <a:outerShdw blurRad="38100" dist="38100" dir="2700000" algn="tl">
                    <a:srgbClr val="000000">
                      <a:alpha val="43137"/>
                    </a:srgbClr>
                  </a:outerShdw>
                </a:effectLst>
                <a:latin typeface="Trebuchet MS" panose="020B0603020202020204" pitchFamily="34" charset="0"/>
              </a:rPr>
              <a:t>DÉMO</a:t>
            </a:r>
            <a:r>
              <a:rPr lang="fr-CA" sz="2000" b="1" dirty="0" smtClean="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 – Comment utiliser le modèle des Technologies et Services d’apprentissage</a:t>
            </a:r>
            <a:endParaRPr lang="fr-CA"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endParaRPr>
          </a:p>
        </p:txBody>
      </p:sp>
      <p:sp>
        <p:nvSpPr>
          <p:cNvPr id="5" name="Rounded Rectangle 4"/>
          <p:cNvSpPr/>
          <p:nvPr/>
        </p:nvSpPr>
        <p:spPr>
          <a:xfrm>
            <a:off x="2677357" y="957309"/>
            <a:ext cx="6103532" cy="5579724"/>
          </a:xfrm>
          <a:prstGeom prst="roundRect">
            <a:avLst>
              <a:gd name="adj" fmla="val 2348"/>
            </a:avLst>
          </a:prstGeom>
          <a:solidFill>
            <a:schemeClr val="bg1"/>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hlinkClick r:id="rId6" action="ppaction://hlinksldjump"/>
          </p:cNvPr>
          <p:cNvSpPr/>
          <p:nvPr/>
        </p:nvSpPr>
        <p:spPr>
          <a:xfrm>
            <a:off x="309600" y="4724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Intégration d’images</a:t>
            </a:r>
            <a:endParaRPr lang="fr-CA" sz="1400" b="1" dirty="0">
              <a:latin typeface="Trebuchet MS" panose="020B0603020202020204" pitchFamily="34" charset="0"/>
            </a:endParaRPr>
          </a:p>
        </p:txBody>
      </p:sp>
      <p:sp>
        <p:nvSpPr>
          <p:cNvPr id="28" name="Rectangle 27">
            <a:hlinkClick r:id="rId7" action="ppaction://hlinksldjump"/>
          </p:cNvPr>
          <p:cNvSpPr/>
          <p:nvPr/>
        </p:nvSpPr>
        <p:spPr>
          <a:xfrm>
            <a:off x="309600" y="5943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Est-ce qu’il y a des questions?</a:t>
            </a:r>
            <a:endParaRPr lang="fr-CA" sz="1400" b="1" dirty="0">
              <a:latin typeface="Trebuchet MS" panose="020B0603020202020204" pitchFamily="34" charset="0"/>
            </a:endParaRPr>
          </a:p>
        </p:txBody>
      </p:sp>
      <p:grpSp>
        <p:nvGrpSpPr>
          <p:cNvPr id="15" name="Group 14"/>
          <p:cNvGrpSpPr/>
          <p:nvPr/>
        </p:nvGrpSpPr>
        <p:grpSpPr>
          <a:xfrm>
            <a:off x="306280" y="5331000"/>
            <a:ext cx="2779316" cy="536400"/>
            <a:chOff x="303320" y="1064962"/>
            <a:chExt cx="2779316" cy="536400"/>
          </a:xfrm>
          <a:solidFill>
            <a:schemeClr val="accent6">
              <a:lumMod val="60000"/>
              <a:lumOff val="40000"/>
            </a:schemeClr>
          </a:solidFill>
          <a:effectLst>
            <a:outerShdw blurRad="50800" dist="38100" dir="13500000" algn="br" rotWithShape="0">
              <a:prstClr val="black">
                <a:alpha val="40000"/>
              </a:prstClr>
            </a:outerShdw>
          </a:effectLst>
        </p:grpSpPr>
        <p:sp>
          <p:nvSpPr>
            <p:cNvPr id="16" name="Rectangle 15">
              <a:hlinkClick r:id="rId8" action="ppaction://hlinksldjump"/>
            </p:cNvPr>
            <p:cNvSpPr/>
            <p:nvPr/>
          </p:nvSpPr>
          <p:spPr>
            <a:xfrm>
              <a:off x="303320" y="1067962"/>
              <a:ext cx="2362200" cy="533400"/>
            </a:xfrm>
            <a:prstGeom prst="rect">
              <a:avLst/>
            </a:prstGeom>
            <a:grp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200" b="1" dirty="0">
                  <a:solidFill>
                    <a:schemeClr val="tx1"/>
                  </a:solidFill>
                  <a:latin typeface="Trebuchet MS" panose="020B0603020202020204" pitchFamily="34" charset="0"/>
                </a:rPr>
                <a:t>Utilisation du modèle des Services et technologies de l’apprentissage</a:t>
              </a:r>
              <a:endParaRPr lang="fr-CA" sz="1200" b="1" dirty="0">
                <a:solidFill>
                  <a:schemeClr val="tx1"/>
                </a:solidFill>
                <a:latin typeface="Trebuchet MS" panose="020B0603020202020204" pitchFamily="34" charset="0"/>
              </a:endParaRPr>
            </a:p>
          </p:txBody>
        </p:sp>
        <p:sp>
          <p:nvSpPr>
            <p:cNvPr id="17" name="Isosceles Triangle 16"/>
            <p:cNvSpPr/>
            <p:nvPr/>
          </p:nvSpPr>
          <p:spPr>
            <a:xfrm rot="5400000">
              <a:off x="2606618" y="1125344"/>
              <a:ext cx="536400" cy="4156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hlinkClick r:id="rId9" action="ppaction://hlinksldjump"/>
          </p:cNvPr>
          <p:cNvSpPr/>
          <p:nvPr/>
        </p:nvSpPr>
        <p:spPr>
          <a:xfrm>
            <a:off x="309600" y="4114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Programmation HTML</a:t>
            </a:r>
            <a:endParaRPr lang="fr-CA" sz="1400" b="1" dirty="0">
              <a:latin typeface="Trebuchet MS" panose="020B0603020202020204" pitchFamily="34" charset="0"/>
            </a:endParaRPr>
          </a:p>
        </p:txBody>
      </p:sp>
      <p:sp>
        <p:nvSpPr>
          <p:cNvPr id="29" name="Rectangle 28">
            <a:hlinkClick r:id="rId8" action="ppaction://hlinksldjump"/>
          </p:cNvPr>
          <p:cNvSpPr/>
          <p:nvPr/>
        </p:nvSpPr>
        <p:spPr>
          <a:xfrm>
            <a:off x="309600" y="1066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Qu’est-ce qu’un scénarimage?</a:t>
            </a:r>
            <a:endParaRPr lang="fr-CA" sz="1400" b="1" dirty="0">
              <a:latin typeface="Trebuchet MS" panose="020B0603020202020204" pitchFamily="34" charset="0"/>
            </a:endParaRPr>
          </a:p>
        </p:txBody>
      </p:sp>
      <p:sp>
        <p:nvSpPr>
          <p:cNvPr id="30" name="Rectangle 29">
            <a:hlinkClick r:id="rId10" action="ppaction://hlinksldjump"/>
          </p:cNvPr>
          <p:cNvSpPr/>
          <p:nvPr/>
        </p:nvSpPr>
        <p:spPr>
          <a:xfrm>
            <a:off x="309600" y="1676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Pourquoi est-ce important?</a:t>
            </a:r>
            <a:endParaRPr lang="fr-CA" sz="1400" b="1" dirty="0">
              <a:latin typeface="Trebuchet MS" panose="020B0603020202020204" pitchFamily="34" charset="0"/>
            </a:endParaRPr>
          </a:p>
        </p:txBody>
      </p:sp>
      <p:sp>
        <p:nvSpPr>
          <p:cNvPr id="31" name="Rectangle 30">
            <a:hlinkClick r:id="rId11" action="ppaction://hlinksldjump"/>
          </p:cNvPr>
          <p:cNvSpPr/>
          <p:nvPr/>
        </p:nvSpPr>
        <p:spPr>
          <a:xfrm>
            <a:off x="309600" y="2286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Rôles et responsabilités</a:t>
            </a:r>
            <a:endParaRPr lang="fr-CA" sz="1400" b="1" dirty="0">
              <a:latin typeface="Trebuchet MS" panose="020B0603020202020204" pitchFamily="34" charset="0"/>
            </a:endParaRPr>
          </a:p>
        </p:txBody>
      </p:sp>
      <p:sp>
        <p:nvSpPr>
          <p:cNvPr id="32" name="Rectangle 31">
            <a:hlinkClick r:id="rId12" action="ppaction://hlinksldjump"/>
          </p:cNvPr>
          <p:cNvSpPr/>
          <p:nvPr/>
        </p:nvSpPr>
        <p:spPr>
          <a:xfrm>
            <a:off x="309600" y="2895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Quand faut-il commencer?</a:t>
            </a:r>
            <a:endParaRPr lang="fr-CA" sz="1400" b="1" dirty="0">
              <a:latin typeface="Trebuchet MS" panose="020B0603020202020204" pitchFamily="34" charset="0"/>
            </a:endParaRPr>
          </a:p>
        </p:txBody>
      </p:sp>
      <p:sp>
        <p:nvSpPr>
          <p:cNvPr id="33" name="Rectangle 32">
            <a:hlinkClick r:id="rId13" action="ppaction://hlinksldjump"/>
          </p:cNvPr>
          <p:cNvSpPr/>
          <p:nvPr/>
        </p:nvSpPr>
        <p:spPr>
          <a:xfrm>
            <a:off x="309600" y="35052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Principaux éléments requis</a:t>
            </a:r>
            <a:endParaRPr lang="fr-CA" sz="1400" b="1" dirty="0">
              <a:latin typeface="Trebuchet MS" panose="020B0603020202020204" pitchFamily="34" charset="0"/>
            </a:endParaRPr>
          </a:p>
        </p:txBody>
      </p:sp>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19400" y="2317458"/>
            <a:ext cx="5868000" cy="3016542"/>
          </a:xfrm>
          <a:prstGeom prst="rect">
            <a:avLst/>
          </a:prstGeom>
          <a:ln>
            <a:noFill/>
          </a:ln>
          <a:effectLst>
            <a:outerShdw blurRad="190500" algn="tl" rotWithShape="0">
              <a:srgbClr val="000000">
                <a:alpha val="70000"/>
              </a:srgbClr>
            </a:outerShdw>
          </a:effectLst>
        </p:spPr>
      </p:pic>
    </p:spTree>
    <p:custDataLst>
      <p:tags r:id="rId1"/>
    </p:custDataLst>
    <p:extLst>
      <p:ext uri="{BB962C8B-B14F-4D97-AF65-F5344CB8AC3E}">
        <p14:creationId xmlns:p14="http://schemas.microsoft.com/office/powerpoint/2010/main" val="1534451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50000"/>
              </a:schemeClr>
            </a:gs>
            <a:gs pos="77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793" y="4885592"/>
            <a:ext cx="9158400" cy="1984753"/>
          </a:xfrm>
          <a:prstGeom prst="rect">
            <a:avLst/>
          </a:prstGeom>
          <a:noFill/>
          <a:ln>
            <a:noFill/>
          </a:ln>
        </p:spPr>
      </p:pic>
      <p:sp>
        <p:nvSpPr>
          <p:cNvPr id="6" name="Rectangle 5"/>
          <p:cNvSpPr/>
          <p:nvPr/>
        </p:nvSpPr>
        <p:spPr>
          <a:xfrm>
            <a:off x="-8793" y="0"/>
            <a:ext cx="9163149" cy="685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rebuchet MS" panose="020B0603020202020204" pitchFamily="34" charset="0"/>
              </a:rPr>
              <a:t> </a:t>
            </a:r>
            <a:r>
              <a:rPr lang="fr-CA" sz="2400" b="1" dirty="0" smtClean="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Est-ce qu’il y a des questions?</a:t>
            </a:r>
            <a:endParaRPr lang="fr-CA" sz="20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endParaRPr>
          </a:p>
        </p:txBody>
      </p:sp>
      <p:sp>
        <p:nvSpPr>
          <p:cNvPr id="5" name="Rounded Rectangle 4"/>
          <p:cNvSpPr/>
          <p:nvPr/>
        </p:nvSpPr>
        <p:spPr>
          <a:xfrm>
            <a:off x="2677357" y="957309"/>
            <a:ext cx="6103532" cy="5579724"/>
          </a:xfrm>
          <a:prstGeom prst="roundRect">
            <a:avLst>
              <a:gd name="adj" fmla="val 2348"/>
            </a:avLst>
          </a:prstGeom>
          <a:solidFill>
            <a:schemeClr val="bg1"/>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6" action="ppaction://hlinksldjump"/>
          </p:cNvPr>
          <p:cNvSpPr/>
          <p:nvPr/>
        </p:nvSpPr>
        <p:spPr>
          <a:xfrm>
            <a:off x="309600" y="5334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200" b="1" dirty="0">
                <a:latin typeface="Trebuchet MS" panose="020B0603020202020204" pitchFamily="34" charset="0"/>
              </a:rPr>
              <a:t>Utilisation du modèle des Services et technologies de l’apprentissage</a:t>
            </a:r>
            <a:endParaRPr lang="fr-CA" sz="1200" b="1" dirty="0">
              <a:latin typeface="Trebuchet MS" panose="020B0603020202020204" pitchFamily="34" charset="0"/>
            </a:endParaRPr>
          </a:p>
        </p:txBody>
      </p:sp>
      <p:grpSp>
        <p:nvGrpSpPr>
          <p:cNvPr id="15" name="Group 14"/>
          <p:cNvGrpSpPr/>
          <p:nvPr/>
        </p:nvGrpSpPr>
        <p:grpSpPr>
          <a:xfrm>
            <a:off x="306280" y="5940600"/>
            <a:ext cx="2779316" cy="536400"/>
            <a:chOff x="303320" y="1064962"/>
            <a:chExt cx="2779316" cy="536400"/>
          </a:xfrm>
          <a:solidFill>
            <a:schemeClr val="accent6">
              <a:lumMod val="60000"/>
              <a:lumOff val="40000"/>
            </a:schemeClr>
          </a:solidFill>
          <a:effectLst>
            <a:outerShdw blurRad="50800" dist="38100" dir="13500000" algn="br" rotWithShape="0">
              <a:prstClr val="black">
                <a:alpha val="40000"/>
              </a:prstClr>
            </a:outerShdw>
          </a:effectLst>
        </p:grpSpPr>
        <p:sp>
          <p:nvSpPr>
            <p:cNvPr id="16" name="Rectangle 15">
              <a:hlinkClick r:id="rId7" action="ppaction://hlinksldjump"/>
            </p:cNvPr>
            <p:cNvSpPr/>
            <p:nvPr/>
          </p:nvSpPr>
          <p:spPr>
            <a:xfrm>
              <a:off x="303320" y="1067962"/>
              <a:ext cx="2362200" cy="533400"/>
            </a:xfrm>
            <a:prstGeom prst="rect">
              <a:avLst/>
            </a:prstGeom>
            <a:grp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solidFill>
                    <a:schemeClr val="tx1"/>
                  </a:solidFill>
                  <a:latin typeface="Trebuchet MS" panose="020B0603020202020204" pitchFamily="34" charset="0"/>
                </a:rPr>
                <a:t>Est-ce qu’il y a des questions?</a:t>
              </a:r>
              <a:endParaRPr lang="fr-CA" sz="1400" b="1" dirty="0">
                <a:solidFill>
                  <a:schemeClr val="tx1"/>
                </a:solidFill>
                <a:latin typeface="Trebuchet MS" panose="020B0603020202020204" pitchFamily="34" charset="0"/>
              </a:endParaRPr>
            </a:p>
          </p:txBody>
        </p:sp>
        <p:sp>
          <p:nvSpPr>
            <p:cNvPr id="17" name="Isosceles Triangle 16"/>
            <p:cNvSpPr/>
            <p:nvPr/>
          </p:nvSpPr>
          <p:spPr>
            <a:xfrm rot="5400000">
              <a:off x="2606618" y="1125344"/>
              <a:ext cx="536400" cy="4156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hlinkClick r:id="rId8" action="ppaction://hlinksldjump"/>
          </p:cNvPr>
          <p:cNvSpPr/>
          <p:nvPr/>
        </p:nvSpPr>
        <p:spPr>
          <a:xfrm>
            <a:off x="309600" y="4724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Intégration d’images</a:t>
            </a:r>
            <a:endParaRPr lang="fr-CA" sz="1400" b="1" dirty="0">
              <a:latin typeface="Trebuchet MS" panose="020B0603020202020204" pitchFamily="34" charset="0"/>
            </a:endParaRPr>
          </a:p>
        </p:txBody>
      </p:sp>
      <p:sp>
        <p:nvSpPr>
          <p:cNvPr id="29" name="Rectangle 28">
            <a:hlinkClick r:id="rId9" action="ppaction://hlinksldjump"/>
          </p:cNvPr>
          <p:cNvSpPr/>
          <p:nvPr/>
        </p:nvSpPr>
        <p:spPr>
          <a:xfrm>
            <a:off x="309600" y="4114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Programmation HTML</a:t>
            </a:r>
            <a:endParaRPr lang="fr-CA" sz="1400" b="1" dirty="0">
              <a:latin typeface="Trebuchet MS" panose="020B0603020202020204" pitchFamily="34" charset="0"/>
            </a:endParaRPr>
          </a:p>
        </p:txBody>
      </p:sp>
      <p:sp>
        <p:nvSpPr>
          <p:cNvPr id="30" name="Rectangle 29">
            <a:hlinkClick r:id="rId7" action="ppaction://hlinksldjump"/>
          </p:cNvPr>
          <p:cNvSpPr/>
          <p:nvPr/>
        </p:nvSpPr>
        <p:spPr>
          <a:xfrm>
            <a:off x="309600" y="1066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Qu’est-ce qu’un scénarimage?</a:t>
            </a:r>
            <a:endParaRPr lang="fr-CA" sz="1400" b="1" dirty="0">
              <a:latin typeface="Trebuchet MS" panose="020B0603020202020204" pitchFamily="34" charset="0"/>
            </a:endParaRPr>
          </a:p>
        </p:txBody>
      </p:sp>
      <p:sp>
        <p:nvSpPr>
          <p:cNvPr id="31" name="Rectangle 30">
            <a:hlinkClick r:id="rId10" action="ppaction://hlinksldjump"/>
          </p:cNvPr>
          <p:cNvSpPr/>
          <p:nvPr/>
        </p:nvSpPr>
        <p:spPr>
          <a:xfrm>
            <a:off x="309600" y="1676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Pourquoi est-ce important?</a:t>
            </a:r>
            <a:endParaRPr lang="fr-CA" sz="1400" b="1" dirty="0">
              <a:latin typeface="Trebuchet MS" panose="020B0603020202020204" pitchFamily="34" charset="0"/>
            </a:endParaRPr>
          </a:p>
        </p:txBody>
      </p:sp>
      <p:sp>
        <p:nvSpPr>
          <p:cNvPr id="32" name="Rectangle 31">
            <a:hlinkClick r:id="rId11" action="ppaction://hlinksldjump"/>
          </p:cNvPr>
          <p:cNvSpPr/>
          <p:nvPr/>
        </p:nvSpPr>
        <p:spPr>
          <a:xfrm>
            <a:off x="309600" y="2286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Rôles et responsabilités</a:t>
            </a:r>
            <a:endParaRPr lang="fr-CA" sz="1400" b="1" dirty="0">
              <a:latin typeface="Trebuchet MS" panose="020B0603020202020204" pitchFamily="34" charset="0"/>
            </a:endParaRPr>
          </a:p>
        </p:txBody>
      </p:sp>
      <p:sp>
        <p:nvSpPr>
          <p:cNvPr id="33" name="Rectangle 32">
            <a:hlinkClick r:id="rId12" action="ppaction://hlinksldjump"/>
          </p:cNvPr>
          <p:cNvSpPr/>
          <p:nvPr/>
        </p:nvSpPr>
        <p:spPr>
          <a:xfrm>
            <a:off x="309600" y="2895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Quand faut-il commencer?</a:t>
            </a:r>
            <a:endParaRPr lang="fr-CA" sz="1400" b="1" dirty="0">
              <a:latin typeface="Trebuchet MS" panose="020B0603020202020204" pitchFamily="34" charset="0"/>
            </a:endParaRPr>
          </a:p>
        </p:txBody>
      </p:sp>
      <p:sp>
        <p:nvSpPr>
          <p:cNvPr id="34" name="Rectangle 33">
            <a:hlinkClick r:id="rId13" action="ppaction://hlinksldjump"/>
          </p:cNvPr>
          <p:cNvSpPr/>
          <p:nvPr/>
        </p:nvSpPr>
        <p:spPr>
          <a:xfrm>
            <a:off x="309600" y="35052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Principaux éléments requis</a:t>
            </a:r>
            <a:endParaRPr lang="fr-CA" sz="1400" b="1" dirty="0">
              <a:latin typeface="Trebuchet MS" panose="020B0603020202020204" pitchFamily="34" charset="0"/>
            </a:endParaRPr>
          </a:p>
        </p:txBody>
      </p:sp>
      <p:pic>
        <p:nvPicPr>
          <p:cNvPr id="2057" name="Picture 9" descr="F:\Stock Folders\Stress\thinking_man.gi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71925" y="1724025"/>
            <a:ext cx="3267075" cy="40671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custDataLst>
      <p:tags r:id="rId1"/>
    </p:custDataLst>
    <p:extLst>
      <p:ext uri="{BB962C8B-B14F-4D97-AF65-F5344CB8AC3E}">
        <p14:creationId xmlns:p14="http://schemas.microsoft.com/office/powerpoint/2010/main" val="3048111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50000"/>
              </a:schemeClr>
            </a:gs>
            <a:gs pos="77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793" y="4885592"/>
            <a:ext cx="9158400" cy="1984753"/>
          </a:xfrm>
          <a:prstGeom prst="rect">
            <a:avLst/>
          </a:prstGeom>
          <a:noFill/>
          <a:ln>
            <a:noFill/>
          </a:ln>
        </p:spPr>
      </p:pic>
      <p:sp>
        <p:nvSpPr>
          <p:cNvPr id="6" name="Rectangle 5"/>
          <p:cNvSpPr/>
          <p:nvPr/>
        </p:nvSpPr>
        <p:spPr>
          <a:xfrm>
            <a:off x="-1" y="0"/>
            <a:ext cx="9154357" cy="685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400" b="1" dirty="0" smtClean="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Aperçu</a:t>
            </a:r>
            <a:endParaRPr lang="fr-CA" sz="20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endParaRPr>
          </a:p>
        </p:txBody>
      </p:sp>
      <p:sp>
        <p:nvSpPr>
          <p:cNvPr id="5" name="Rounded Rectangle 4"/>
          <p:cNvSpPr/>
          <p:nvPr/>
        </p:nvSpPr>
        <p:spPr>
          <a:xfrm>
            <a:off x="2677357" y="957309"/>
            <a:ext cx="6103532" cy="5579724"/>
          </a:xfrm>
          <a:prstGeom prst="roundRect">
            <a:avLst>
              <a:gd name="adj" fmla="val 2348"/>
            </a:avLst>
          </a:prstGeom>
          <a:solidFill>
            <a:schemeClr val="bg1"/>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6" action="ppaction://hlinksldjump"/>
          </p:cNvPr>
          <p:cNvSpPr/>
          <p:nvPr/>
        </p:nvSpPr>
        <p:spPr>
          <a:xfrm>
            <a:off x="309600" y="1066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smtClean="0">
                <a:latin typeface="Trebuchet MS" panose="020B0603020202020204" pitchFamily="34" charset="0"/>
              </a:rPr>
              <a:t>Qu’est-ce qu’un scénarimage?</a:t>
            </a:r>
            <a:endParaRPr lang="fr-CA" sz="1400" b="1" dirty="0">
              <a:latin typeface="Trebuchet MS" panose="020B0603020202020204" pitchFamily="34" charset="0"/>
            </a:endParaRPr>
          </a:p>
        </p:txBody>
      </p:sp>
      <p:sp>
        <p:nvSpPr>
          <p:cNvPr id="23" name="TextBox 22"/>
          <p:cNvSpPr txBox="1"/>
          <p:nvPr/>
        </p:nvSpPr>
        <p:spPr>
          <a:xfrm>
            <a:off x="2677357" y="3189982"/>
            <a:ext cx="6103531" cy="1077218"/>
          </a:xfrm>
          <a:prstGeom prst="rect">
            <a:avLst/>
          </a:prstGeom>
          <a:solidFill>
            <a:schemeClr val="bg1">
              <a:lumMod val="95000"/>
            </a:schemeClr>
          </a:solidFill>
        </p:spPr>
        <p:txBody>
          <a:bodyPr wrap="square" rtlCol="0">
            <a:spAutoFit/>
          </a:bodyPr>
          <a:lstStyle>
            <a:defPPr>
              <a:defRPr lang="en-US"/>
            </a:defPPr>
            <a:lvl1pPr algn="ctr">
              <a:defRPr sz="3200">
                <a:latin typeface="Trebuchet MS" panose="020B0603020202020204" pitchFamily="34" charset="0"/>
              </a:defRPr>
            </a:lvl1pPr>
          </a:lstStyle>
          <a:p>
            <a:r>
              <a:rPr lang="fr-CA" dirty="0" smtClean="0"/>
              <a:t>Aperçu des thèmes que nous aborderons aujourd’hui</a:t>
            </a:r>
            <a:endParaRPr lang="fr-CA" dirty="0"/>
          </a:p>
        </p:txBody>
      </p:sp>
      <p:sp>
        <p:nvSpPr>
          <p:cNvPr id="20" name="Rectangle 19">
            <a:hlinkClick r:id="rId7" action="ppaction://hlinksldjump"/>
          </p:cNvPr>
          <p:cNvSpPr/>
          <p:nvPr/>
        </p:nvSpPr>
        <p:spPr>
          <a:xfrm>
            <a:off x="309600" y="1676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Pourquoi est-ce important?</a:t>
            </a:r>
          </a:p>
        </p:txBody>
      </p:sp>
      <p:sp>
        <p:nvSpPr>
          <p:cNvPr id="21" name="Rectangle 20">
            <a:hlinkClick r:id="rId8" action="ppaction://hlinksldjump"/>
          </p:cNvPr>
          <p:cNvSpPr/>
          <p:nvPr/>
        </p:nvSpPr>
        <p:spPr>
          <a:xfrm>
            <a:off x="309600" y="2286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smtClean="0">
                <a:latin typeface="Trebuchet MS" panose="020B0603020202020204" pitchFamily="34" charset="0"/>
              </a:rPr>
              <a:t>Rôles et responsabilités</a:t>
            </a:r>
            <a:endParaRPr lang="fr-CA" sz="1400" b="1" dirty="0">
              <a:latin typeface="Trebuchet MS" panose="020B0603020202020204" pitchFamily="34" charset="0"/>
            </a:endParaRPr>
          </a:p>
        </p:txBody>
      </p:sp>
      <p:sp>
        <p:nvSpPr>
          <p:cNvPr id="22" name="Rectangle 21">
            <a:hlinkClick r:id="rId9" action="ppaction://hlinksldjump"/>
          </p:cNvPr>
          <p:cNvSpPr/>
          <p:nvPr/>
        </p:nvSpPr>
        <p:spPr>
          <a:xfrm>
            <a:off x="309600" y="2895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smtClean="0">
                <a:latin typeface="Trebuchet MS" panose="020B0603020202020204" pitchFamily="34" charset="0"/>
              </a:rPr>
              <a:t>Quand faut-il commencer?</a:t>
            </a:r>
            <a:endParaRPr lang="fr-CA" sz="1400" b="1" dirty="0">
              <a:latin typeface="Trebuchet MS" panose="020B0603020202020204" pitchFamily="34" charset="0"/>
            </a:endParaRPr>
          </a:p>
        </p:txBody>
      </p:sp>
      <p:sp>
        <p:nvSpPr>
          <p:cNvPr id="24" name="Rectangle 23">
            <a:hlinkClick r:id="rId10" action="ppaction://hlinksldjump"/>
          </p:cNvPr>
          <p:cNvSpPr/>
          <p:nvPr/>
        </p:nvSpPr>
        <p:spPr>
          <a:xfrm>
            <a:off x="309600" y="35052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smtClean="0">
                <a:latin typeface="Trebuchet MS" panose="020B0603020202020204" pitchFamily="34" charset="0"/>
              </a:rPr>
              <a:t>Principaux éléments requis</a:t>
            </a:r>
            <a:endParaRPr lang="fr-CA" sz="1400" b="1" dirty="0">
              <a:latin typeface="Trebuchet MS" panose="020B0603020202020204" pitchFamily="34" charset="0"/>
            </a:endParaRPr>
          </a:p>
        </p:txBody>
      </p:sp>
      <p:sp>
        <p:nvSpPr>
          <p:cNvPr id="25" name="Rectangle 24">
            <a:hlinkClick r:id="rId11" action="ppaction://hlinksldjump"/>
          </p:cNvPr>
          <p:cNvSpPr/>
          <p:nvPr/>
        </p:nvSpPr>
        <p:spPr>
          <a:xfrm>
            <a:off x="309600" y="4114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Programmation </a:t>
            </a:r>
            <a:r>
              <a:rPr lang="fr-CA" sz="1400" b="1" dirty="0" smtClean="0">
                <a:latin typeface="Trebuchet MS" panose="020B0603020202020204" pitchFamily="34" charset="0"/>
              </a:rPr>
              <a:t>HTML</a:t>
            </a:r>
            <a:endParaRPr lang="fr-CA" sz="1400" b="1" dirty="0">
              <a:latin typeface="Trebuchet MS" panose="020B0603020202020204" pitchFamily="34" charset="0"/>
            </a:endParaRPr>
          </a:p>
        </p:txBody>
      </p:sp>
      <p:sp>
        <p:nvSpPr>
          <p:cNvPr id="26" name="Rectangle 25">
            <a:hlinkClick r:id="rId12" action="ppaction://hlinksldjump"/>
          </p:cNvPr>
          <p:cNvSpPr/>
          <p:nvPr/>
        </p:nvSpPr>
        <p:spPr>
          <a:xfrm>
            <a:off x="309600" y="4724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smtClean="0">
                <a:latin typeface="Trebuchet MS" panose="020B0603020202020204" pitchFamily="34" charset="0"/>
              </a:rPr>
              <a:t>Intégration d’images</a:t>
            </a:r>
            <a:endParaRPr lang="fr-CA" sz="1400" b="1" dirty="0">
              <a:latin typeface="Trebuchet MS" panose="020B0603020202020204" pitchFamily="34" charset="0"/>
            </a:endParaRPr>
          </a:p>
        </p:txBody>
      </p:sp>
      <p:sp>
        <p:nvSpPr>
          <p:cNvPr id="27" name="Rectangle 26">
            <a:hlinkClick r:id="rId13" action="ppaction://hlinksldjump"/>
          </p:cNvPr>
          <p:cNvSpPr/>
          <p:nvPr/>
        </p:nvSpPr>
        <p:spPr>
          <a:xfrm>
            <a:off x="309600" y="5334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200" b="1" dirty="0" smtClean="0">
                <a:latin typeface="Trebuchet MS" panose="020B0603020202020204" pitchFamily="34" charset="0"/>
              </a:rPr>
              <a:t>Utilisation du </a:t>
            </a:r>
            <a:r>
              <a:rPr lang="fr-CA" sz="1200" b="1" dirty="0">
                <a:latin typeface="Trebuchet MS" panose="020B0603020202020204" pitchFamily="34" charset="0"/>
              </a:rPr>
              <a:t>modèle des Services et technologies de </a:t>
            </a:r>
            <a:r>
              <a:rPr lang="fr-CA" sz="1200" b="1" dirty="0" smtClean="0">
                <a:latin typeface="Trebuchet MS" panose="020B0603020202020204" pitchFamily="34" charset="0"/>
              </a:rPr>
              <a:t>l’apprentissage</a:t>
            </a:r>
            <a:endParaRPr lang="fr-CA" sz="1200" b="1" dirty="0">
              <a:latin typeface="Trebuchet MS" panose="020B0603020202020204" pitchFamily="34" charset="0"/>
            </a:endParaRPr>
          </a:p>
        </p:txBody>
      </p:sp>
      <p:sp>
        <p:nvSpPr>
          <p:cNvPr id="28" name="Rectangle 27">
            <a:hlinkClick r:id="rId14" action="ppaction://hlinksldjump"/>
          </p:cNvPr>
          <p:cNvSpPr/>
          <p:nvPr/>
        </p:nvSpPr>
        <p:spPr>
          <a:xfrm>
            <a:off x="309600" y="5943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smtClean="0">
                <a:latin typeface="Trebuchet MS" panose="020B0603020202020204" pitchFamily="34" charset="0"/>
              </a:rPr>
              <a:t>Est-ce qu’il y a des questions?</a:t>
            </a:r>
            <a:endParaRPr lang="fr-CA" sz="1400" b="1" dirty="0">
              <a:latin typeface="Trebuchet MS" panose="020B0603020202020204" pitchFamily="34" charset="0"/>
            </a:endParaRPr>
          </a:p>
        </p:txBody>
      </p:sp>
    </p:spTree>
    <p:custDataLst>
      <p:tags r:id="rId1"/>
    </p:custDataLst>
    <p:extLst>
      <p:ext uri="{BB962C8B-B14F-4D97-AF65-F5344CB8AC3E}">
        <p14:creationId xmlns:p14="http://schemas.microsoft.com/office/powerpoint/2010/main" val="202040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000" fill="hold"/>
                                        <p:tgtEl>
                                          <p:spTgt spid="20"/>
                                        </p:tgtEl>
                                        <p:attrNameLst>
                                          <p:attrName>ppt_x</p:attrName>
                                        </p:attrNameLst>
                                      </p:cBhvr>
                                      <p:tavLst>
                                        <p:tav tm="0">
                                          <p:val>
                                            <p:strVal val="0-#ppt_w/2"/>
                                          </p:val>
                                        </p:tav>
                                        <p:tav tm="100000">
                                          <p:val>
                                            <p:strVal val="#ppt_x"/>
                                          </p:val>
                                        </p:tav>
                                      </p:tavLst>
                                    </p:anim>
                                    <p:anim calcmode="lin" valueType="num">
                                      <p:cBhvr additive="base">
                                        <p:cTn id="12" dur="10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000" fill="hold"/>
                                        <p:tgtEl>
                                          <p:spTgt spid="21"/>
                                        </p:tgtEl>
                                        <p:attrNameLst>
                                          <p:attrName>ppt_x</p:attrName>
                                        </p:attrNameLst>
                                      </p:cBhvr>
                                      <p:tavLst>
                                        <p:tav tm="0">
                                          <p:val>
                                            <p:strVal val="0-#ppt_w/2"/>
                                          </p:val>
                                        </p:tav>
                                        <p:tav tm="100000">
                                          <p:val>
                                            <p:strVal val="#ppt_x"/>
                                          </p:val>
                                        </p:tav>
                                      </p:tavLst>
                                    </p:anim>
                                    <p:anim calcmode="lin" valueType="num">
                                      <p:cBhvr additive="base">
                                        <p:cTn id="16" dur="10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10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000" fill="hold"/>
                                        <p:tgtEl>
                                          <p:spTgt spid="22"/>
                                        </p:tgtEl>
                                        <p:attrNameLst>
                                          <p:attrName>ppt_x</p:attrName>
                                        </p:attrNameLst>
                                      </p:cBhvr>
                                      <p:tavLst>
                                        <p:tav tm="0">
                                          <p:val>
                                            <p:strVal val="0-#ppt_w/2"/>
                                          </p:val>
                                        </p:tav>
                                        <p:tav tm="100000">
                                          <p:val>
                                            <p:strVal val="#ppt_x"/>
                                          </p:val>
                                        </p:tav>
                                      </p:tavLst>
                                    </p:anim>
                                    <p:anim calcmode="lin" valueType="num">
                                      <p:cBhvr additive="base">
                                        <p:cTn id="20" dur="100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1000" fill="hold"/>
                                        <p:tgtEl>
                                          <p:spTgt spid="24"/>
                                        </p:tgtEl>
                                        <p:attrNameLst>
                                          <p:attrName>ppt_x</p:attrName>
                                        </p:attrNameLst>
                                      </p:cBhvr>
                                      <p:tavLst>
                                        <p:tav tm="0">
                                          <p:val>
                                            <p:strVal val="0-#ppt_w/2"/>
                                          </p:val>
                                        </p:tav>
                                        <p:tav tm="100000">
                                          <p:val>
                                            <p:strVal val="#ppt_x"/>
                                          </p:val>
                                        </p:tav>
                                      </p:tavLst>
                                    </p:anim>
                                    <p:anim calcmode="lin" valueType="num">
                                      <p:cBhvr additive="base">
                                        <p:cTn id="24" dur="1000" fill="hold"/>
                                        <p:tgtEl>
                                          <p:spTgt spid="24"/>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00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1000" fill="hold"/>
                                        <p:tgtEl>
                                          <p:spTgt spid="25"/>
                                        </p:tgtEl>
                                        <p:attrNameLst>
                                          <p:attrName>ppt_x</p:attrName>
                                        </p:attrNameLst>
                                      </p:cBhvr>
                                      <p:tavLst>
                                        <p:tav tm="0">
                                          <p:val>
                                            <p:strVal val="0-#ppt_w/2"/>
                                          </p:val>
                                        </p:tav>
                                        <p:tav tm="100000">
                                          <p:val>
                                            <p:strVal val="#ppt_x"/>
                                          </p:val>
                                        </p:tav>
                                      </p:tavLst>
                                    </p:anim>
                                    <p:anim calcmode="lin" valueType="num">
                                      <p:cBhvr additive="base">
                                        <p:cTn id="28" dur="1000" fill="hold"/>
                                        <p:tgtEl>
                                          <p:spTgt spid="2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00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1000" fill="hold"/>
                                        <p:tgtEl>
                                          <p:spTgt spid="26"/>
                                        </p:tgtEl>
                                        <p:attrNameLst>
                                          <p:attrName>ppt_x</p:attrName>
                                        </p:attrNameLst>
                                      </p:cBhvr>
                                      <p:tavLst>
                                        <p:tav tm="0">
                                          <p:val>
                                            <p:strVal val="0-#ppt_w/2"/>
                                          </p:val>
                                        </p:tav>
                                        <p:tav tm="100000">
                                          <p:val>
                                            <p:strVal val="#ppt_x"/>
                                          </p:val>
                                        </p:tav>
                                      </p:tavLst>
                                    </p:anim>
                                    <p:anim calcmode="lin" valueType="num">
                                      <p:cBhvr additive="base">
                                        <p:cTn id="32" dur="1000" fill="hold"/>
                                        <p:tgtEl>
                                          <p:spTgt spid="26"/>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100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1000" fill="hold"/>
                                        <p:tgtEl>
                                          <p:spTgt spid="27"/>
                                        </p:tgtEl>
                                        <p:attrNameLst>
                                          <p:attrName>ppt_x</p:attrName>
                                        </p:attrNameLst>
                                      </p:cBhvr>
                                      <p:tavLst>
                                        <p:tav tm="0">
                                          <p:val>
                                            <p:strVal val="0-#ppt_w/2"/>
                                          </p:val>
                                        </p:tav>
                                        <p:tav tm="100000">
                                          <p:val>
                                            <p:strVal val="#ppt_x"/>
                                          </p:val>
                                        </p:tav>
                                      </p:tavLst>
                                    </p:anim>
                                    <p:anim calcmode="lin" valueType="num">
                                      <p:cBhvr additive="base">
                                        <p:cTn id="36" dur="1000" fill="hold"/>
                                        <p:tgtEl>
                                          <p:spTgt spid="27"/>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100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1000" fill="hold"/>
                                        <p:tgtEl>
                                          <p:spTgt spid="28"/>
                                        </p:tgtEl>
                                        <p:attrNameLst>
                                          <p:attrName>ppt_x</p:attrName>
                                        </p:attrNameLst>
                                      </p:cBhvr>
                                      <p:tavLst>
                                        <p:tav tm="0">
                                          <p:val>
                                            <p:strVal val="0-#ppt_w/2"/>
                                          </p:val>
                                        </p:tav>
                                        <p:tav tm="100000">
                                          <p:val>
                                            <p:strVal val="#ppt_x"/>
                                          </p:val>
                                        </p:tav>
                                      </p:tavLst>
                                    </p:anim>
                                    <p:anim calcmode="lin" valueType="num">
                                      <p:cBhvr additive="base">
                                        <p:cTn id="40"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P spid="21" grpId="0" animBg="1"/>
      <p:bldP spid="22" grpId="0" animBg="1"/>
      <p:bldP spid="24" grpId="0" animBg="1"/>
      <p:bldP spid="25" grpId="0" animBg="1"/>
      <p:bldP spid="26" grpId="0" animBg="1"/>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50000"/>
              </a:schemeClr>
            </a:gs>
            <a:gs pos="77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793" y="4885592"/>
            <a:ext cx="9158400" cy="1984753"/>
          </a:xfrm>
          <a:prstGeom prst="rect">
            <a:avLst/>
          </a:prstGeom>
          <a:noFill/>
          <a:ln>
            <a:noFill/>
          </a:ln>
        </p:spPr>
      </p:pic>
      <p:sp>
        <p:nvSpPr>
          <p:cNvPr id="6" name="Rectangle 5"/>
          <p:cNvSpPr/>
          <p:nvPr/>
        </p:nvSpPr>
        <p:spPr>
          <a:xfrm>
            <a:off x="-1" y="0"/>
            <a:ext cx="9154357" cy="685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rebuchet MS" panose="020B0603020202020204" pitchFamily="34" charset="0"/>
              </a:rPr>
              <a:t> </a:t>
            </a:r>
            <a:r>
              <a:rPr lang="fr-CA" sz="24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Qu’est-ce qu’un scénarimage?</a:t>
            </a:r>
          </a:p>
        </p:txBody>
      </p:sp>
      <p:sp>
        <p:nvSpPr>
          <p:cNvPr id="5" name="Rounded Rectangle 4"/>
          <p:cNvSpPr/>
          <p:nvPr/>
        </p:nvSpPr>
        <p:spPr>
          <a:xfrm>
            <a:off x="2677357" y="957309"/>
            <a:ext cx="6103532" cy="5579724"/>
          </a:xfrm>
          <a:prstGeom prst="roundRect">
            <a:avLst>
              <a:gd name="adj" fmla="val 2348"/>
            </a:avLst>
          </a:prstGeom>
          <a:solidFill>
            <a:schemeClr val="bg1"/>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6" action="ppaction://hlinksldjump"/>
          </p:cNvPr>
          <p:cNvSpPr/>
          <p:nvPr/>
        </p:nvSpPr>
        <p:spPr>
          <a:xfrm>
            <a:off x="304800" y="1676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Pourquoi est-ce important?</a:t>
            </a:r>
            <a:endParaRPr lang="fr-CA" sz="1400" b="1" dirty="0">
              <a:latin typeface="Trebuchet MS" panose="020B0603020202020204" pitchFamily="34" charset="0"/>
            </a:endParaRPr>
          </a:p>
        </p:txBody>
      </p:sp>
      <p:sp>
        <p:nvSpPr>
          <p:cNvPr id="21" name="Rectangle 20">
            <a:hlinkClick r:id="rId7" action="ppaction://hlinksldjump"/>
          </p:cNvPr>
          <p:cNvSpPr/>
          <p:nvPr/>
        </p:nvSpPr>
        <p:spPr>
          <a:xfrm>
            <a:off x="309600" y="2286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Rôles et responsabilités</a:t>
            </a:r>
            <a:endParaRPr lang="fr-CA" sz="1400" b="1" dirty="0">
              <a:latin typeface="Trebuchet MS" panose="020B0603020202020204" pitchFamily="34" charset="0"/>
            </a:endParaRPr>
          </a:p>
        </p:txBody>
      </p:sp>
      <p:grpSp>
        <p:nvGrpSpPr>
          <p:cNvPr id="2" name="Group 1"/>
          <p:cNvGrpSpPr/>
          <p:nvPr/>
        </p:nvGrpSpPr>
        <p:grpSpPr>
          <a:xfrm>
            <a:off x="304800" y="1064962"/>
            <a:ext cx="2777836" cy="536400"/>
            <a:chOff x="304800" y="1064962"/>
            <a:chExt cx="2777836" cy="536400"/>
          </a:xfrm>
          <a:solidFill>
            <a:schemeClr val="accent6">
              <a:lumMod val="60000"/>
              <a:lumOff val="40000"/>
            </a:schemeClr>
          </a:solidFill>
          <a:effectLst>
            <a:outerShdw blurRad="50800" dist="38100" dir="13500000" algn="br" rotWithShape="0">
              <a:prstClr val="black">
                <a:alpha val="40000"/>
              </a:prstClr>
            </a:outerShdw>
          </a:effectLst>
        </p:grpSpPr>
        <p:sp>
          <p:nvSpPr>
            <p:cNvPr id="7" name="Rectangle 6">
              <a:hlinkClick r:id="rId8" action="ppaction://hlinksldjump"/>
            </p:cNvPr>
            <p:cNvSpPr/>
            <p:nvPr/>
          </p:nvSpPr>
          <p:spPr>
            <a:xfrm>
              <a:off x="304800" y="1066800"/>
              <a:ext cx="2362200" cy="533400"/>
            </a:xfrm>
            <a:prstGeom prst="rect">
              <a:avLst/>
            </a:prstGeom>
            <a:grp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solidFill>
                    <a:schemeClr val="tx1"/>
                  </a:solidFill>
                  <a:latin typeface="Trebuchet MS" panose="020B0603020202020204" pitchFamily="34" charset="0"/>
                </a:rPr>
                <a:t>Qu’est-ce qu’un scénarimage?</a:t>
              </a:r>
              <a:endParaRPr lang="fr-CA" sz="1400" b="1" dirty="0">
                <a:solidFill>
                  <a:schemeClr val="tx1"/>
                </a:solidFill>
                <a:latin typeface="Trebuchet MS" panose="020B0603020202020204" pitchFamily="34" charset="0"/>
              </a:endParaRPr>
            </a:p>
          </p:txBody>
        </p:sp>
        <p:sp>
          <p:nvSpPr>
            <p:cNvPr id="15" name="Isosceles Triangle 14"/>
            <p:cNvSpPr/>
            <p:nvPr/>
          </p:nvSpPr>
          <p:spPr>
            <a:xfrm rot="5400000">
              <a:off x="2606618" y="1125344"/>
              <a:ext cx="536400" cy="4156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hlinkClick r:id="rId9" action="ppaction://hlinksldjump"/>
          </p:cNvPr>
          <p:cNvSpPr/>
          <p:nvPr/>
        </p:nvSpPr>
        <p:spPr>
          <a:xfrm>
            <a:off x="309600" y="2895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Quand faut-il commencer?</a:t>
            </a:r>
            <a:endParaRPr lang="fr-CA" sz="1400" b="1" dirty="0">
              <a:latin typeface="Trebuchet MS" panose="020B0603020202020204" pitchFamily="34" charset="0"/>
            </a:endParaRPr>
          </a:p>
        </p:txBody>
      </p:sp>
      <p:sp>
        <p:nvSpPr>
          <p:cNvPr id="29" name="Rectangle 28">
            <a:hlinkClick r:id="rId10" action="ppaction://hlinksldjump"/>
          </p:cNvPr>
          <p:cNvSpPr/>
          <p:nvPr/>
        </p:nvSpPr>
        <p:spPr>
          <a:xfrm>
            <a:off x="309600" y="35052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Principaux éléments requis</a:t>
            </a:r>
            <a:endParaRPr lang="fr-CA" sz="1400" b="1" dirty="0">
              <a:latin typeface="Trebuchet MS" panose="020B0603020202020204" pitchFamily="34" charset="0"/>
            </a:endParaRPr>
          </a:p>
        </p:txBody>
      </p:sp>
      <p:sp>
        <p:nvSpPr>
          <p:cNvPr id="30" name="Rectangle 29">
            <a:hlinkClick r:id="rId11" action="ppaction://hlinksldjump"/>
          </p:cNvPr>
          <p:cNvSpPr/>
          <p:nvPr/>
        </p:nvSpPr>
        <p:spPr>
          <a:xfrm>
            <a:off x="309600" y="4114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Programmation </a:t>
            </a:r>
            <a:r>
              <a:rPr lang="fr-CA" sz="1400" b="1" dirty="0" smtClean="0">
                <a:latin typeface="Trebuchet MS" panose="020B0603020202020204" pitchFamily="34" charset="0"/>
              </a:rPr>
              <a:t>HTML</a:t>
            </a:r>
            <a:endParaRPr lang="fr-CA" sz="1400" b="1" dirty="0">
              <a:latin typeface="Trebuchet MS" panose="020B0603020202020204" pitchFamily="34" charset="0"/>
            </a:endParaRPr>
          </a:p>
        </p:txBody>
      </p:sp>
      <p:sp>
        <p:nvSpPr>
          <p:cNvPr id="31" name="Rectangle 30">
            <a:hlinkClick r:id="rId12" action="ppaction://hlinksldjump"/>
          </p:cNvPr>
          <p:cNvSpPr/>
          <p:nvPr/>
        </p:nvSpPr>
        <p:spPr>
          <a:xfrm>
            <a:off x="309600" y="4724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Intégration d’images</a:t>
            </a:r>
            <a:endParaRPr lang="fr-CA" sz="1400" b="1" dirty="0">
              <a:latin typeface="Trebuchet MS" panose="020B0603020202020204" pitchFamily="34" charset="0"/>
            </a:endParaRPr>
          </a:p>
        </p:txBody>
      </p:sp>
      <p:sp>
        <p:nvSpPr>
          <p:cNvPr id="32" name="Rectangle 31">
            <a:hlinkClick r:id="rId13" action="ppaction://hlinksldjump"/>
          </p:cNvPr>
          <p:cNvSpPr/>
          <p:nvPr/>
        </p:nvSpPr>
        <p:spPr>
          <a:xfrm>
            <a:off x="309600" y="5334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200" b="1" dirty="0">
                <a:latin typeface="Trebuchet MS" panose="020B0603020202020204" pitchFamily="34" charset="0"/>
              </a:rPr>
              <a:t>Utilisation du modèle des Services et technologies de l’apprentissage</a:t>
            </a:r>
            <a:endParaRPr lang="fr-CA" sz="1200" b="1" dirty="0">
              <a:latin typeface="Trebuchet MS" panose="020B0603020202020204" pitchFamily="34" charset="0"/>
            </a:endParaRPr>
          </a:p>
        </p:txBody>
      </p:sp>
      <p:sp>
        <p:nvSpPr>
          <p:cNvPr id="33" name="Rectangle 32">
            <a:hlinkClick r:id="rId14" action="ppaction://hlinksldjump"/>
          </p:cNvPr>
          <p:cNvSpPr/>
          <p:nvPr/>
        </p:nvSpPr>
        <p:spPr>
          <a:xfrm>
            <a:off x="309600" y="5943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Est-ce qu’il y a des questions?</a:t>
            </a:r>
            <a:endParaRPr lang="fr-CA" sz="1400" b="1" dirty="0">
              <a:latin typeface="Trebuchet MS" panose="020B0603020202020204" pitchFamily="34" charset="0"/>
            </a:endParaRPr>
          </a:p>
        </p:txBody>
      </p:sp>
      <p:sp>
        <p:nvSpPr>
          <p:cNvPr id="3" name="TextBox 2"/>
          <p:cNvSpPr txBox="1"/>
          <p:nvPr/>
        </p:nvSpPr>
        <p:spPr>
          <a:xfrm>
            <a:off x="3420000" y="2819400"/>
            <a:ext cx="4680000" cy="1815882"/>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p>
            <a:r>
              <a:rPr lang="fr-CA" sz="1400" dirty="0" smtClean="0">
                <a:latin typeface="Trebuchet MS" panose="020B0603020202020204" pitchFamily="34" charset="0"/>
              </a:rPr>
              <a:t>Un scénarimage pour l’apprentissage en ligne est un simple document de mise en page visuelle qui indique tous les éléments nécessaires d’un cours, par exemple le texte à l’écran, les éléments de multimédia (images, audio, vidéo) et toute fonction interactive pour chaque écran du cours. Il aide également les programmeurs à comprendre la structure et l’enchaînement de votre cours. </a:t>
            </a:r>
          </a:p>
        </p:txBody>
      </p:sp>
    </p:spTree>
    <p:custDataLst>
      <p:tags r:id="rId1"/>
    </p:custDataLst>
    <p:extLst>
      <p:ext uri="{BB962C8B-B14F-4D97-AF65-F5344CB8AC3E}">
        <p14:creationId xmlns:p14="http://schemas.microsoft.com/office/powerpoint/2010/main" val="3079107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50000"/>
              </a:schemeClr>
            </a:gs>
            <a:gs pos="77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793" y="4885592"/>
            <a:ext cx="9158400" cy="1984753"/>
          </a:xfrm>
          <a:prstGeom prst="rect">
            <a:avLst/>
          </a:prstGeom>
          <a:noFill/>
          <a:ln>
            <a:noFill/>
          </a:ln>
        </p:spPr>
      </p:pic>
      <p:sp>
        <p:nvSpPr>
          <p:cNvPr id="6" name="Rectangle 5"/>
          <p:cNvSpPr/>
          <p:nvPr/>
        </p:nvSpPr>
        <p:spPr>
          <a:xfrm>
            <a:off x="-1" y="0"/>
            <a:ext cx="9154357" cy="685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rebuchet MS" panose="020B0603020202020204" pitchFamily="34" charset="0"/>
              </a:rPr>
              <a:t> </a:t>
            </a:r>
            <a:r>
              <a:rPr lang="fr-CA" sz="24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Pourquoi est-ce important?</a:t>
            </a:r>
          </a:p>
        </p:txBody>
      </p:sp>
      <p:sp>
        <p:nvSpPr>
          <p:cNvPr id="5" name="Rounded Rectangle 4"/>
          <p:cNvSpPr/>
          <p:nvPr/>
        </p:nvSpPr>
        <p:spPr>
          <a:xfrm>
            <a:off x="2677357" y="927756"/>
            <a:ext cx="6103532" cy="5579724"/>
          </a:xfrm>
          <a:prstGeom prst="roundRect">
            <a:avLst>
              <a:gd name="adj" fmla="val 2348"/>
            </a:avLst>
          </a:prstGeom>
          <a:solidFill>
            <a:schemeClr val="bg1"/>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6" action="ppaction://hlinksldjump"/>
          </p:cNvPr>
          <p:cNvSpPr/>
          <p:nvPr/>
        </p:nvSpPr>
        <p:spPr>
          <a:xfrm>
            <a:off x="309600" y="1066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Qu’est-ce qu’un scénarimage?</a:t>
            </a:r>
            <a:endParaRPr lang="fr-CA" sz="1400" b="1" dirty="0">
              <a:latin typeface="Trebuchet MS" panose="020B0603020202020204" pitchFamily="34" charset="0"/>
            </a:endParaRPr>
          </a:p>
        </p:txBody>
      </p:sp>
      <p:grpSp>
        <p:nvGrpSpPr>
          <p:cNvPr id="15" name="Group 14"/>
          <p:cNvGrpSpPr/>
          <p:nvPr/>
        </p:nvGrpSpPr>
        <p:grpSpPr>
          <a:xfrm>
            <a:off x="315805" y="1674900"/>
            <a:ext cx="2777836" cy="536400"/>
            <a:chOff x="304800" y="1064962"/>
            <a:chExt cx="2777836" cy="536400"/>
          </a:xfrm>
          <a:solidFill>
            <a:schemeClr val="accent6">
              <a:lumMod val="60000"/>
              <a:lumOff val="40000"/>
            </a:schemeClr>
          </a:solidFill>
          <a:effectLst>
            <a:outerShdw blurRad="50800" dist="38100" dir="13500000" algn="br" rotWithShape="0">
              <a:prstClr val="black">
                <a:alpha val="40000"/>
              </a:prstClr>
            </a:outerShdw>
          </a:effectLst>
        </p:grpSpPr>
        <p:sp>
          <p:nvSpPr>
            <p:cNvPr id="16" name="Rectangle 15">
              <a:hlinkClick r:id="rId6" action="ppaction://hlinksldjump"/>
            </p:cNvPr>
            <p:cNvSpPr/>
            <p:nvPr/>
          </p:nvSpPr>
          <p:spPr>
            <a:xfrm>
              <a:off x="304800" y="1066800"/>
              <a:ext cx="2362200" cy="533400"/>
            </a:xfrm>
            <a:prstGeom prst="rect">
              <a:avLst/>
            </a:prstGeom>
            <a:grp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solidFill>
                    <a:schemeClr val="tx1"/>
                  </a:solidFill>
                  <a:latin typeface="Trebuchet MS" panose="020B0603020202020204" pitchFamily="34" charset="0"/>
                </a:rPr>
                <a:t>Pourquoi est-ce important?</a:t>
              </a:r>
              <a:endParaRPr lang="fr-CA" sz="1400" b="1" dirty="0">
                <a:solidFill>
                  <a:schemeClr val="tx1"/>
                </a:solidFill>
                <a:latin typeface="Trebuchet MS" panose="020B0603020202020204" pitchFamily="34" charset="0"/>
              </a:endParaRPr>
            </a:p>
          </p:txBody>
        </p:sp>
        <p:sp>
          <p:nvSpPr>
            <p:cNvPr id="17" name="Isosceles Triangle 16"/>
            <p:cNvSpPr/>
            <p:nvPr/>
          </p:nvSpPr>
          <p:spPr>
            <a:xfrm rot="5400000">
              <a:off x="2606618" y="1125344"/>
              <a:ext cx="536400" cy="4156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hlinkClick r:id="rId7" action="ppaction://hlinksldjump"/>
          </p:cNvPr>
          <p:cNvSpPr/>
          <p:nvPr/>
        </p:nvSpPr>
        <p:spPr>
          <a:xfrm>
            <a:off x="309600" y="2286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Rôles et responsabilités</a:t>
            </a:r>
            <a:endParaRPr lang="fr-CA" sz="1400" b="1" dirty="0">
              <a:latin typeface="Trebuchet MS" panose="020B0603020202020204" pitchFamily="34" charset="0"/>
            </a:endParaRPr>
          </a:p>
        </p:txBody>
      </p:sp>
      <p:sp>
        <p:nvSpPr>
          <p:cNvPr id="29" name="Rectangle 28">
            <a:hlinkClick r:id="rId8" action="ppaction://hlinksldjump"/>
          </p:cNvPr>
          <p:cNvSpPr/>
          <p:nvPr/>
        </p:nvSpPr>
        <p:spPr>
          <a:xfrm>
            <a:off x="309600" y="2895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Quand faut-il commencer?</a:t>
            </a:r>
            <a:endParaRPr lang="fr-CA" sz="1400" b="1" dirty="0">
              <a:latin typeface="Trebuchet MS" panose="020B0603020202020204" pitchFamily="34" charset="0"/>
            </a:endParaRPr>
          </a:p>
        </p:txBody>
      </p:sp>
      <p:sp>
        <p:nvSpPr>
          <p:cNvPr id="30" name="Rectangle 29">
            <a:hlinkClick r:id="rId9" action="ppaction://hlinksldjump"/>
          </p:cNvPr>
          <p:cNvSpPr/>
          <p:nvPr/>
        </p:nvSpPr>
        <p:spPr>
          <a:xfrm>
            <a:off x="309600" y="35052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Principaux éléments requis</a:t>
            </a:r>
            <a:endParaRPr lang="fr-CA" sz="1400" b="1" dirty="0">
              <a:latin typeface="Trebuchet MS" panose="020B0603020202020204" pitchFamily="34" charset="0"/>
            </a:endParaRPr>
          </a:p>
        </p:txBody>
      </p:sp>
      <p:sp>
        <p:nvSpPr>
          <p:cNvPr id="31" name="Rectangle 30">
            <a:hlinkClick r:id="rId10" action="ppaction://hlinksldjump"/>
          </p:cNvPr>
          <p:cNvSpPr/>
          <p:nvPr/>
        </p:nvSpPr>
        <p:spPr>
          <a:xfrm>
            <a:off x="309600" y="4114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Programmation HTML</a:t>
            </a:r>
            <a:endParaRPr lang="fr-CA" sz="1400" b="1" dirty="0">
              <a:latin typeface="Trebuchet MS" panose="020B0603020202020204" pitchFamily="34" charset="0"/>
            </a:endParaRPr>
          </a:p>
        </p:txBody>
      </p:sp>
      <p:sp>
        <p:nvSpPr>
          <p:cNvPr id="32" name="Rectangle 31">
            <a:hlinkClick r:id="rId11" action="ppaction://hlinksldjump"/>
          </p:cNvPr>
          <p:cNvSpPr/>
          <p:nvPr/>
        </p:nvSpPr>
        <p:spPr>
          <a:xfrm>
            <a:off x="309600" y="4724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Intégration d’images</a:t>
            </a:r>
            <a:endParaRPr lang="fr-CA" sz="1400" b="1" dirty="0">
              <a:latin typeface="Trebuchet MS" panose="020B0603020202020204" pitchFamily="34" charset="0"/>
            </a:endParaRPr>
          </a:p>
        </p:txBody>
      </p:sp>
      <p:sp>
        <p:nvSpPr>
          <p:cNvPr id="33" name="Rectangle 32">
            <a:hlinkClick r:id="rId12" action="ppaction://hlinksldjump"/>
          </p:cNvPr>
          <p:cNvSpPr/>
          <p:nvPr/>
        </p:nvSpPr>
        <p:spPr>
          <a:xfrm>
            <a:off x="309600" y="5334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200" b="1" dirty="0">
                <a:latin typeface="Trebuchet MS" panose="020B0603020202020204" pitchFamily="34" charset="0"/>
              </a:rPr>
              <a:t>Utilisation du modèle des Services et technologies de l’apprentissage</a:t>
            </a:r>
            <a:endParaRPr lang="fr-CA" sz="1200" b="1" dirty="0">
              <a:latin typeface="Trebuchet MS" panose="020B0603020202020204" pitchFamily="34" charset="0"/>
            </a:endParaRPr>
          </a:p>
        </p:txBody>
      </p:sp>
      <p:sp>
        <p:nvSpPr>
          <p:cNvPr id="34" name="Rectangle 33">
            <a:hlinkClick r:id="rId13" action="ppaction://hlinksldjump"/>
          </p:cNvPr>
          <p:cNvSpPr/>
          <p:nvPr/>
        </p:nvSpPr>
        <p:spPr>
          <a:xfrm>
            <a:off x="309600" y="5943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Est-ce qu’il y a des questions</a:t>
            </a:r>
            <a:r>
              <a:rPr lang="fr-CA" sz="1400" b="1" dirty="0" smtClean="0">
                <a:latin typeface="Trebuchet MS" panose="020B0603020202020204" pitchFamily="34" charset="0"/>
              </a:rPr>
              <a:t>?</a:t>
            </a:r>
            <a:endParaRPr lang="fr-CA" sz="1400" b="1" dirty="0">
              <a:latin typeface="Trebuchet MS" panose="020B0603020202020204" pitchFamily="34" charset="0"/>
            </a:endParaRPr>
          </a:p>
        </p:txBody>
      </p:sp>
      <p:sp>
        <p:nvSpPr>
          <p:cNvPr id="20" name="TextBox 19"/>
          <p:cNvSpPr txBox="1"/>
          <p:nvPr/>
        </p:nvSpPr>
        <p:spPr>
          <a:xfrm>
            <a:off x="3429000" y="1219200"/>
            <a:ext cx="4680000" cy="1815882"/>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defPPr>
              <a:defRPr lang="en-US"/>
            </a:defPPr>
            <a:lvl1pPr>
              <a:defRPr sz="1400">
                <a:latin typeface="Trebuchet MS" panose="020B0603020202020204" pitchFamily="34" charset="0"/>
              </a:defRPr>
            </a:lvl1pPr>
          </a:lstStyle>
          <a:p>
            <a:r>
              <a:rPr lang="fr-CA" dirty="0" smtClean="0"/>
              <a:t>Un scénarimage permet aux concepteurs, aux programmeurs, aux spécialistes du domaine, aux clients et à tout autre intervenant de voir le contenu, les éléments des médias et les fonctions interactives avant la programmation. Il indique essentiellement l’idée générale de votre conception, l’enchaînement et la structure du cours, et permet de s’assurer que tous sont sur la même longueur d’onde.</a:t>
            </a:r>
          </a:p>
        </p:txBody>
      </p:sp>
      <p:sp>
        <p:nvSpPr>
          <p:cNvPr id="21" name="TextBox 20"/>
          <p:cNvSpPr txBox="1"/>
          <p:nvPr/>
        </p:nvSpPr>
        <p:spPr>
          <a:xfrm>
            <a:off x="3429000" y="3200400"/>
            <a:ext cx="4680000" cy="1600438"/>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defPPr>
              <a:defRPr lang="en-US"/>
            </a:defPPr>
            <a:lvl1pPr>
              <a:defRPr sz="1400">
                <a:latin typeface="Trebuchet MS" panose="020B0603020202020204" pitchFamily="34" charset="0"/>
              </a:defRPr>
            </a:lvl1pPr>
          </a:lstStyle>
          <a:p>
            <a:r>
              <a:rPr lang="fr-CA" dirty="0" smtClean="0"/>
              <a:t>La création de scénarimages est importante parce que l’élaboration d’un produit peut prendre énormément de temps, et toute erreur commise pendant l’étape de l’élaboration peut coûter très cher. En obtenant les approbations avant l’étape de l’élaboration, vous pouvez réduire le nombre de reprises plus tard dans le processus.</a:t>
            </a:r>
          </a:p>
        </p:txBody>
      </p:sp>
      <p:sp>
        <p:nvSpPr>
          <p:cNvPr id="22" name="TextBox 21"/>
          <p:cNvSpPr txBox="1"/>
          <p:nvPr/>
        </p:nvSpPr>
        <p:spPr>
          <a:xfrm>
            <a:off x="3429000" y="4994442"/>
            <a:ext cx="4680000" cy="1384995"/>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defPPr>
              <a:defRPr lang="en-US"/>
            </a:defPPr>
            <a:lvl1pPr>
              <a:defRPr sz="1400">
                <a:latin typeface="Trebuchet MS" panose="020B0603020202020204" pitchFamily="34" charset="0"/>
              </a:defRPr>
            </a:lvl1pPr>
          </a:lstStyle>
          <a:p>
            <a:r>
              <a:rPr lang="fr-CA" dirty="0" smtClean="0"/>
              <a:t>Finalement, un scénarimage est utilisé pendant le processus </a:t>
            </a:r>
            <a:r>
              <a:rPr lang="fr-CA" dirty="0"/>
              <a:t>d’assurance de la qualité </a:t>
            </a:r>
            <a:r>
              <a:rPr lang="fr-CA" dirty="0" smtClean="0"/>
              <a:t>fonctionnelle et le processus d'assurance </a:t>
            </a:r>
            <a:r>
              <a:rPr lang="fr-CA" dirty="0"/>
              <a:t>de </a:t>
            </a:r>
            <a:r>
              <a:rPr lang="fr-CA" dirty="0" smtClean="0"/>
              <a:t>la qualité intégrée pour veiller à ce que le cours ait été programmé en tenant compte des demandes du client et qu’il se déroule en respectant celles-ci.</a:t>
            </a:r>
            <a:endParaRPr lang="fr-CA" dirty="0"/>
          </a:p>
        </p:txBody>
      </p:sp>
    </p:spTree>
    <p:custDataLst>
      <p:tags r:id="rId1"/>
    </p:custDataLst>
    <p:extLst>
      <p:ext uri="{BB962C8B-B14F-4D97-AF65-F5344CB8AC3E}">
        <p14:creationId xmlns:p14="http://schemas.microsoft.com/office/powerpoint/2010/main" val="411646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ppt_w</p:attrName>
                                        </p:attrNameLst>
                                      </p:cBhvr>
                                      <p:tavLst>
                                        <p:tav tm="0">
                                          <p:val>
                                            <p:fltVal val="0"/>
                                          </p:val>
                                        </p:tav>
                                        <p:tav tm="100000">
                                          <p:val>
                                            <p:strVal val="#ppt_w"/>
                                          </p:val>
                                        </p:tav>
                                      </p:tavLst>
                                    </p:anim>
                                    <p:anim calcmode="lin" valueType="num">
                                      <p:cBhvr>
                                        <p:cTn id="15" dur="500" fill="hold"/>
                                        <p:tgtEl>
                                          <p:spTgt spid="22"/>
                                        </p:tgtEl>
                                        <p:attrNameLst>
                                          <p:attrName>ppt_h</p:attrName>
                                        </p:attrNameLst>
                                      </p:cBhvr>
                                      <p:tavLst>
                                        <p:tav tm="0">
                                          <p:val>
                                            <p:fltVal val="0"/>
                                          </p:val>
                                        </p:tav>
                                        <p:tav tm="100000">
                                          <p:val>
                                            <p:strVal val="#ppt_h"/>
                                          </p:val>
                                        </p:tav>
                                      </p:tavLst>
                                    </p:anim>
                                    <p:animEffect transition="in" filter="fade">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50000"/>
              </a:schemeClr>
            </a:gs>
            <a:gs pos="77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793" y="4885592"/>
            <a:ext cx="9158400" cy="1984753"/>
          </a:xfrm>
          <a:prstGeom prst="rect">
            <a:avLst/>
          </a:prstGeom>
          <a:noFill/>
          <a:ln>
            <a:noFill/>
          </a:ln>
        </p:spPr>
      </p:pic>
      <p:sp>
        <p:nvSpPr>
          <p:cNvPr id="6" name="Rectangle 5"/>
          <p:cNvSpPr/>
          <p:nvPr/>
        </p:nvSpPr>
        <p:spPr>
          <a:xfrm>
            <a:off x="-1" y="0"/>
            <a:ext cx="9154357" cy="685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rebuchet MS" panose="020B0603020202020204" pitchFamily="34" charset="0"/>
              </a:rPr>
              <a:t> </a:t>
            </a:r>
            <a:r>
              <a:rPr lang="fr-CA" sz="2400" b="1" dirty="0" smtClean="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Qui est responsable de la création des scénarimages?</a:t>
            </a:r>
            <a:endParaRPr lang="fr-CA" sz="20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endParaRPr>
          </a:p>
        </p:txBody>
      </p:sp>
      <p:sp>
        <p:nvSpPr>
          <p:cNvPr id="5" name="Rounded Rectangle 4"/>
          <p:cNvSpPr/>
          <p:nvPr/>
        </p:nvSpPr>
        <p:spPr>
          <a:xfrm>
            <a:off x="2677357" y="954378"/>
            <a:ext cx="6103532" cy="5579724"/>
          </a:xfrm>
          <a:prstGeom prst="roundRect">
            <a:avLst>
              <a:gd name="adj" fmla="val 2348"/>
            </a:avLst>
          </a:prstGeom>
          <a:solidFill>
            <a:schemeClr val="bg1"/>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6" action="ppaction://hlinksldjump"/>
          </p:cNvPr>
          <p:cNvSpPr/>
          <p:nvPr/>
        </p:nvSpPr>
        <p:spPr>
          <a:xfrm>
            <a:off x="309600" y="1066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Qu’est-ce qu’un scénarimage?</a:t>
            </a:r>
            <a:endParaRPr lang="fr-CA" sz="1400" b="1" dirty="0">
              <a:latin typeface="Trebuchet MS" panose="020B0603020202020204" pitchFamily="34" charset="0"/>
            </a:endParaRPr>
          </a:p>
        </p:txBody>
      </p:sp>
      <p:sp>
        <p:nvSpPr>
          <p:cNvPr id="20" name="Rectangle 19">
            <a:hlinkClick r:id="rId7" action="ppaction://hlinksldjump"/>
          </p:cNvPr>
          <p:cNvSpPr/>
          <p:nvPr/>
        </p:nvSpPr>
        <p:spPr>
          <a:xfrm>
            <a:off x="309600" y="1676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Pourquoi est-ce important?</a:t>
            </a:r>
            <a:endParaRPr lang="fr-CA" sz="1400" b="1" dirty="0">
              <a:latin typeface="Trebuchet MS" panose="020B0603020202020204" pitchFamily="34" charset="0"/>
            </a:endParaRPr>
          </a:p>
        </p:txBody>
      </p:sp>
      <p:grpSp>
        <p:nvGrpSpPr>
          <p:cNvPr id="15" name="Group 14"/>
          <p:cNvGrpSpPr/>
          <p:nvPr/>
        </p:nvGrpSpPr>
        <p:grpSpPr>
          <a:xfrm>
            <a:off x="306280" y="2283000"/>
            <a:ext cx="2777836" cy="536400"/>
            <a:chOff x="304800" y="1064962"/>
            <a:chExt cx="2777836" cy="536400"/>
          </a:xfrm>
          <a:solidFill>
            <a:schemeClr val="accent6">
              <a:lumMod val="60000"/>
              <a:lumOff val="40000"/>
            </a:schemeClr>
          </a:solidFill>
          <a:effectLst>
            <a:outerShdw blurRad="50800" dist="38100" dir="13500000" algn="br" rotWithShape="0">
              <a:prstClr val="black">
                <a:alpha val="40000"/>
              </a:prstClr>
            </a:outerShdw>
          </a:effectLst>
        </p:grpSpPr>
        <p:sp>
          <p:nvSpPr>
            <p:cNvPr id="16" name="Rectangle 15">
              <a:hlinkClick r:id="rId6" action="ppaction://hlinksldjump"/>
            </p:cNvPr>
            <p:cNvSpPr/>
            <p:nvPr/>
          </p:nvSpPr>
          <p:spPr>
            <a:xfrm>
              <a:off x="304800" y="1066800"/>
              <a:ext cx="2362200" cy="533400"/>
            </a:xfrm>
            <a:prstGeom prst="rect">
              <a:avLst/>
            </a:prstGeom>
            <a:grp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solidFill>
                    <a:schemeClr val="tx1"/>
                  </a:solidFill>
                  <a:latin typeface="Trebuchet MS" panose="020B0603020202020204" pitchFamily="34" charset="0"/>
                </a:rPr>
                <a:t>Rôles et responsabilités</a:t>
              </a:r>
              <a:endParaRPr lang="fr-CA" sz="1400" b="1" dirty="0">
                <a:solidFill>
                  <a:schemeClr val="tx1"/>
                </a:solidFill>
                <a:latin typeface="Trebuchet MS" panose="020B0603020202020204" pitchFamily="34" charset="0"/>
              </a:endParaRPr>
            </a:p>
          </p:txBody>
        </p:sp>
        <p:sp>
          <p:nvSpPr>
            <p:cNvPr id="17" name="Isosceles Triangle 16"/>
            <p:cNvSpPr/>
            <p:nvPr/>
          </p:nvSpPr>
          <p:spPr>
            <a:xfrm rot="5400000">
              <a:off x="2606618" y="1125344"/>
              <a:ext cx="536400" cy="4156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hlinkClick r:id="rId8" action="ppaction://hlinksldjump"/>
          </p:cNvPr>
          <p:cNvSpPr/>
          <p:nvPr/>
        </p:nvSpPr>
        <p:spPr>
          <a:xfrm>
            <a:off x="309600" y="2895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Quand faut-il commencer?</a:t>
            </a:r>
            <a:endParaRPr lang="fr-CA" sz="1400" b="1" dirty="0">
              <a:latin typeface="Trebuchet MS" panose="020B0603020202020204" pitchFamily="34" charset="0"/>
            </a:endParaRPr>
          </a:p>
        </p:txBody>
      </p:sp>
      <p:sp>
        <p:nvSpPr>
          <p:cNvPr id="29" name="Rectangle 28">
            <a:hlinkClick r:id="rId9" action="ppaction://hlinksldjump"/>
          </p:cNvPr>
          <p:cNvSpPr/>
          <p:nvPr/>
        </p:nvSpPr>
        <p:spPr>
          <a:xfrm>
            <a:off x="309600" y="35052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Principaux éléments requis</a:t>
            </a:r>
            <a:endParaRPr lang="fr-CA" sz="1400" b="1" dirty="0">
              <a:latin typeface="Trebuchet MS" panose="020B0603020202020204" pitchFamily="34" charset="0"/>
            </a:endParaRPr>
          </a:p>
        </p:txBody>
      </p:sp>
      <p:sp>
        <p:nvSpPr>
          <p:cNvPr id="30" name="Rectangle 29">
            <a:hlinkClick r:id="rId10" action="ppaction://hlinksldjump"/>
          </p:cNvPr>
          <p:cNvSpPr/>
          <p:nvPr/>
        </p:nvSpPr>
        <p:spPr>
          <a:xfrm>
            <a:off x="309600" y="4114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Programmation </a:t>
            </a:r>
            <a:r>
              <a:rPr lang="fr-CA" sz="1400" b="1" dirty="0" smtClean="0">
                <a:latin typeface="Trebuchet MS" panose="020B0603020202020204" pitchFamily="34" charset="0"/>
              </a:rPr>
              <a:t>HTML</a:t>
            </a:r>
            <a:endParaRPr lang="fr-CA" sz="1400" b="1" dirty="0">
              <a:latin typeface="Trebuchet MS" panose="020B0603020202020204" pitchFamily="34" charset="0"/>
            </a:endParaRPr>
          </a:p>
        </p:txBody>
      </p:sp>
      <p:sp>
        <p:nvSpPr>
          <p:cNvPr id="31" name="Rectangle 30">
            <a:hlinkClick r:id="rId11" action="ppaction://hlinksldjump"/>
          </p:cNvPr>
          <p:cNvSpPr/>
          <p:nvPr/>
        </p:nvSpPr>
        <p:spPr>
          <a:xfrm>
            <a:off x="309600" y="4724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Intégration d’images</a:t>
            </a:r>
            <a:endParaRPr lang="fr-CA" sz="1400" b="1" dirty="0">
              <a:latin typeface="Trebuchet MS" panose="020B0603020202020204" pitchFamily="34" charset="0"/>
            </a:endParaRPr>
          </a:p>
        </p:txBody>
      </p:sp>
      <p:sp>
        <p:nvSpPr>
          <p:cNvPr id="32" name="Rectangle 31">
            <a:hlinkClick r:id="rId12" action="ppaction://hlinksldjump"/>
          </p:cNvPr>
          <p:cNvSpPr/>
          <p:nvPr/>
        </p:nvSpPr>
        <p:spPr>
          <a:xfrm>
            <a:off x="309600" y="5334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200" b="1" dirty="0">
                <a:latin typeface="Trebuchet MS" panose="020B0603020202020204" pitchFamily="34" charset="0"/>
              </a:rPr>
              <a:t>Utilisation du modèle des Services et technologies de l’apprentissage</a:t>
            </a:r>
            <a:endParaRPr lang="fr-CA" sz="1200" b="1" dirty="0">
              <a:latin typeface="Trebuchet MS" panose="020B0603020202020204" pitchFamily="34" charset="0"/>
            </a:endParaRPr>
          </a:p>
        </p:txBody>
      </p:sp>
      <p:sp>
        <p:nvSpPr>
          <p:cNvPr id="33" name="Rectangle 32">
            <a:hlinkClick r:id="rId13" action="ppaction://hlinksldjump"/>
          </p:cNvPr>
          <p:cNvSpPr/>
          <p:nvPr/>
        </p:nvSpPr>
        <p:spPr>
          <a:xfrm>
            <a:off x="309600" y="5943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Est-ce qu’il y a des questions?</a:t>
            </a:r>
            <a:endParaRPr lang="fr-CA" sz="1400" b="1" dirty="0">
              <a:latin typeface="Trebuchet MS" panose="020B0603020202020204" pitchFamily="34" charset="0"/>
            </a:endParaRPr>
          </a:p>
        </p:txBody>
      </p:sp>
      <p:sp>
        <p:nvSpPr>
          <p:cNvPr id="21" name="TextBox 20"/>
          <p:cNvSpPr txBox="1"/>
          <p:nvPr/>
        </p:nvSpPr>
        <p:spPr>
          <a:xfrm>
            <a:off x="3420000" y="1447800"/>
            <a:ext cx="4680000" cy="4572000"/>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defPPr>
              <a:defRPr lang="en-US"/>
            </a:defPPr>
            <a:lvl1pPr>
              <a:defRPr sz="1400">
                <a:latin typeface="Trebuchet MS" panose="020B0603020202020204" pitchFamily="34" charset="0"/>
              </a:defRPr>
            </a:lvl1pPr>
          </a:lstStyle>
          <a:p>
            <a:r>
              <a:rPr lang="fr-CA" b="1" dirty="0" smtClean="0"/>
              <a:t>Secteurs de programme :</a:t>
            </a:r>
          </a:p>
          <a:p>
            <a:pPr marL="442913" lvl="1" indent="-261938">
              <a:buFont typeface="Arial" panose="020B0604020202020204" pitchFamily="34" charset="0"/>
              <a:buChar char="•"/>
            </a:pPr>
            <a:r>
              <a:rPr lang="fr-CA" sz="1400" dirty="0" smtClean="0">
                <a:latin typeface="Trebuchet MS" panose="020B0603020202020204" pitchFamily="34" charset="0"/>
              </a:rPr>
              <a:t>Les concepteurs pédagogiques sont responsables de la création de leurs propres scénarimages.  </a:t>
            </a:r>
          </a:p>
          <a:p>
            <a:pPr marL="442913" lvl="1" indent="-261938">
              <a:buFont typeface="Arial" panose="020B0604020202020204" pitchFamily="34" charset="0"/>
              <a:buChar char="•"/>
            </a:pPr>
            <a:r>
              <a:rPr lang="fr-CA" sz="1400" dirty="0" smtClean="0">
                <a:latin typeface="Trebuchet MS" panose="020B0603020202020204" pitchFamily="34" charset="0"/>
              </a:rPr>
              <a:t>Vous serez également responsables d’obtenir la signature d’approbation finale pour tous les scénarimages avant le début de la programmation; </a:t>
            </a:r>
          </a:p>
          <a:p>
            <a:endParaRPr lang="fr-CA" dirty="0" smtClean="0"/>
          </a:p>
          <a:p>
            <a:r>
              <a:rPr lang="fr-CA" b="1" dirty="0" smtClean="0"/>
              <a:t>La Division des services et technologies d’apprentissage</a:t>
            </a:r>
            <a:r>
              <a:rPr lang="fr-CA" dirty="0" smtClean="0"/>
              <a:t> offre plusieurs services pour vous aider à mener le processus :</a:t>
            </a:r>
          </a:p>
          <a:p>
            <a:pPr marL="442913" lvl="1" indent="-261938">
              <a:buFont typeface="Arial" panose="020B0604020202020204" pitchFamily="34" charset="0"/>
              <a:buChar char="•"/>
            </a:pPr>
            <a:r>
              <a:rPr lang="fr-CA" sz="1400" dirty="0" smtClean="0">
                <a:latin typeface="Trebuchet MS" panose="020B0603020202020204" pitchFamily="34" charset="0"/>
              </a:rPr>
              <a:t>Consultation sur les concepts de la création de scénarimages;</a:t>
            </a:r>
          </a:p>
          <a:p>
            <a:pPr marL="442913" lvl="1" indent="-261938">
              <a:buFont typeface="Arial" panose="020B0604020202020204" pitchFamily="34" charset="0"/>
              <a:buChar char="•"/>
            </a:pPr>
            <a:r>
              <a:rPr lang="fr-CA" sz="1400" dirty="0" smtClean="0">
                <a:latin typeface="Trebuchet MS" panose="020B0603020202020204" pitchFamily="34" charset="0"/>
              </a:rPr>
              <a:t>Consultation sur la conformité </a:t>
            </a:r>
            <a:r>
              <a:rPr lang="fr-CA" sz="1400" dirty="0">
                <a:latin typeface="Trebuchet MS" panose="020B0603020202020204" pitchFamily="34" charset="0"/>
              </a:rPr>
              <a:t>aux </a:t>
            </a:r>
            <a:r>
              <a:rPr lang="fr-CA" sz="1400" dirty="0" smtClean="0">
                <a:latin typeface="Trebuchet MS" panose="020B0603020202020204" pitchFamily="34" charset="0"/>
              </a:rPr>
              <a:t>Règles </a:t>
            </a:r>
            <a:r>
              <a:rPr lang="fr-CA" sz="1400" dirty="0">
                <a:latin typeface="Trebuchet MS" panose="020B0603020202020204" pitchFamily="34" charset="0"/>
              </a:rPr>
              <a:t>pour l'accessibilité des contenus Web </a:t>
            </a:r>
            <a:r>
              <a:rPr lang="fr-CA" sz="1400" dirty="0" smtClean="0">
                <a:latin typeface="Trebuchet MS" panose="020B0603020202020204" pitchFamily="34" charset="0"/>
              </a:rPr>
              <a:t>(WCAG) dans les scénarimages;</a:t>
            </a:r>
          </a:p>
          <a:p>
            <a:pPr marL="442913" lvl="1" indent="-261938">
              <a:buFont typeface="Arial" panose="020B0604020202020204" pitchFamily="34" charset="0"/>
              <a:buChar char="•"/>
            </a:pPr>
            <a:r>
              <a:rPr lang="fr-CA" sz="1400" dirty="0" smtClean="0">
                <a:latin typeface="Trebuchet MS" panose="020B0603020202020204" pitchFamily="34" charset="0"/>
              </a:rPr>
              <a:t>Analyse de la conception et de la scénarisation des scénarimages;</a:t>
            </a:r>
          </a:p>
          <a:p>
            <a:pPr marL="442913" lvl="1" indent="-261938">
              <a:buFont typeface="Arial" panose="020B0604020202020204" pitchFamily="34" charset="0"/>
              <a:buChar char="•"/>
            </a:pPr>
            <a:r>
              <a:rPr lang="fr-CA" sz="1400" dirty="0" smtClean="0">
                <a:latin typeface="Trebuchet MS" panose="020B0603020202020204" pitchFamily="34" charset="0"/>
              </a:rPr>
              <a:t>Recours à des </a:t>
            </a:r>
            <a:r>
              <a:rPr lang="fr-CA" sz="1400" dirty="0">
                <a:latin typeface="Trebuchet MS" panose="020B0603020202020204" pitchFamily="34" charset="0"/>
              </a:rPr>
              <a:t>ressources </a:t>
            </a:r>
            <a:r>
              <a:rPr lang="fr-CA" sz="1400" dirty="0" smtClean="0">
                <a:latin typeface="Trebuchet MS" panose="020B0603020202020204" pitchFamily="34" charset="0"/>
              </a:rPr>
              <a:t>externes pour la conception pédagogique et la création de scénarimages (à l’étude).</a:t>
            </a:r>
            <a:endParaRPr lang="fr-CA" sz="1400" dirty="0">
              <a:latin typeface="Trebuchet MS" panose="020B0603020202020204" pitchFamily="34" charset="0"/>
            </a:endParaRPr>
          </a:p>
        </p:txBody>
      </p:sp>
    </p:spTree>
    <p:custDataLst>
      <p:tags r:id="rId1"/>
    </p:custDataLst>
    <p:extLst>
      <p:ext uri="{BB962C8B-B14F-4D97-AF65-F5344CB8AC3E}">
        <p14:creationId xmlns:p14="http://schemas.microsoft.com/office/powerpoint/2010/main" val="1944701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50000"/>
              </a:schemeClr>
            </a:gs>
            <a:gs pos="77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793" y="4885592"/>
            <a:ext cx="9158400" cy="1984753"/>
          </a:xfrm>
          <a:prstGeom prst="rect">
            <a:avLst/>
          </a:prstGeom>
          <a:noFill/>
          <a:ln>
            <a:noFill/>
          </a:ln>
        </p:spPr>
      </p:pic>
      <p:sp>
        <p:nvSpPr>
          <p:cNvPr id="6" name="Rectangle 5"/>
          <p:cNvSpPr/>
          <p:nvPr/>
        </p:nvSpPr>
        <p:spPr>
          <a:xfrm>
            <a:off x="-1" y="0"/>
            <a:ext cx="9154357" cy="685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rebuchet MS" panose="020B0603020202020204" pitchFamily="34" charset="0"/>
              </a:rPr>
              <a:t> </a:t>
            </a:r>
            <a:r>
              <a:rPr lang="fr-CA" sz="2400" b="1" dirty="0" smtClean="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Quand faut-il commencer à créer des scénarimages?</a:t>
            </a:r>
            <a:endParaRPr lang="fr-CA" sz="20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endParaRPr>
          </a:p>
        </p:txBody>
      </p:sp>
      <p:sp>
        <p:nvSpPr>
          <p:cNvPr id="5" name="Rounded Rectangle 4"/>
          <p:cNvSpPr/>
          <p:nvPr/>
        </p:nvSpPr>
        <p:spPr>
          <a:xfrm>
            <a:off x="2677357" y="957309"/>
            <a:ext cx="6103532" cy="5579724"/>
          </a:xfrm>
          <a:prstGeom prst="roundRect">
            <a:avLst>
              <a:gd name="adj" fmla="val 2348"/>
            </a:avLst>
          </a:prstGeom>
          <a:solidFill>
            <a:schemeClr val="bg1"/>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6" action="ppaction://hlinksldjump"/>
          </p:cNvPr>
          <p:cNvSpPr/>
          <p:nvPr/>
        </p:nvSpPr>
        <p:spPr>
          <a:xfrm>
            <a:off x="309600" y="1066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Qu’est-ce qu’un scénarimage?</a:t>
            </a:r>
            <a:endParaRPr lang="fr-CA" sz="1400" b="1" dirty="0">
              <a:latin typeface="Trebuchet MS" panose="020B0603020202020204" pitchFamily="34" charset="0"/>
            </a:endParaRPr>
          </a:p>
        </p:txBody>
      </p:sp>
      <p:sp>
        <p:nvSpPr>
          <p:cNvPr id="20" name="Rectangle 19">
            <a:hlinkClick r:id="rId7" action="ppaction://hlinksldjump"/>
          </p:cNvPr>
          <p:cNvSpPr/>
          <p:nvPr/>
        </p:nvSpPr>
        <p:spPr>
          <a:xfrm>
            <a:off x="309600" y="1676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Pourquoi est-ce important?</a:t>
            </a:r>
            <a:endParaRPr lang="fr-CA" sz="1400" b="1" dirty="0">
              <a:latin typeface="Trebuchet MS" panose="020B0603020202020204" pitchFamily="34" charset="0"/>
            </a:endParaRPr>
          </a:p>
        </p:txBody>
      </p:sp>
      <p:sp>
        <p:nvSpPr>
          <p:cNvPr id="21" name="Rectangle 20">
            <a:hlinkClick r:id="rId8" action="ppaction://hlinksldjump"/>
          </p:cNvPr>
          <p:cNvSpPr/>
          <p:nvPr/>
        </p:nvSpPr>
        <p:spPr>
          <a:xfrm>
            <a:off x="309600" y="2286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Rôles et responsabilités</a:t>
            </a:r>
            <a:endParaRPr lang="fr-CA" sz="1400" b="1" dirty="0">
              <a:latin typeface="Trebuchet MS" panose="020B0603020202020204" pitchFamily="34" charset="0"/>
            </a:endParaRPr>
          </a:p>
        </p:txBody>
      </p:sp>
      <p:grpSp>
        <p:nvGrpSpPr>
          <p:cNvPr id="15" name="Group 14"/>
          <p:cNvGrpSpPr/>
          <p:nvPr/>
        </p:nvGrpSpPr>
        <p:grpSpPr>
          <a:xfrm>
            <a:off x="304800" y="2892600"/>
            <a:ext cx="2777836" cy="536400"/>
            <a:chOff x="304800" y="1064962"/>
            <a:chExt cx="2777836" cy="536400"/>
          </a:xfrm>
          <a:solidFill>
            <a:schemeClr val="accent6">
              <a:lumMod val="60000"/>
              <a:lumOff val="40000"/>
            </a:schemeClr>
          </a:solidFill>
          <a:effectLst>
            <a:outerShdw blurRad="50800" dist="38100" dir="13500000" algn="br" rotWithShape="0">
              <a:prstClr val="black">
                <a:alpha val="40000"/>
              </a:prstClr>
            </a:outerShdw>
          </a:effectLst>
        </p:grpSpPr>
        <p:sp>
          <p:nvSpPr>
            <p:cNvPr id="16" name="Rectangle 15">
              <a:hlinkClick r:id="rId6" action="ppaction://hlinksldjump"/>
            </p:cNvPr>
            <p:cNvSpPr/>
            <p:nvPr/>
          </p:nvSpPr>
          <p:spPr>
            <a:xfrm>
              <a:off x="304800" y="1066800"/>
              <a:ext cx="2362200" cy="533400"/>
            </a:xfrm>
            <a:prstGeom prst="rect">
              <a:avLst/>
            </a:prstGeom>
            <a:grp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solidFill>
                    <a:schemeClr val="tx1"/>
                  </a:solidFill>
                  <a:latin typeface="Trebuchet MS" panose="020B0603020202020204" pitchFamily="34" charset="0"/>
                </a:rPr>
                <a:t>Quand faut-il commencer?</a:t>
              </a:r>
              <a:endParaRPr lang="fr-CA" sz="1400" b="1" dirty="0">
                <a:solidFill>
                  <a:schemeClr val="tx1"/>
                </a:solidFill>
                <a:latin typeface="Trebuchet MS" panose="020B0603020202020204" pitchFamily="34" charset="0"/>
              </a:endParaRPr>
            </a:p>
          </p:txBody>
        </p:sp>
        <p:sp>
          <p:nvSpPr>
            <p:cNvPr id="17" name="Isosceles Triangle 16"/>
            <p:cNvSpPr/>
            <p:nvPr/>
          </p:nvSpPr>
          <p:spPr>
            <a:xfrm rot="5400000">
              <a:off x="2606618" y="1125344"/>
              <a:ext cx="536400" cy="4156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hlinkClick r:id="rId9" action="ppaction://hlinksldjump"/>
          </p:cNvPr>
          <p:cNvSpPr/>
          <p:nvPr/>
        </p:nvSpPr>
        <p:spPr>
          <a:xfrm>
            <a:off x="309600" y="35052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Principaux éléments requis</a:t>
            </a:r>
            <a:endParaRPr lang="fr-CA" sz="1400" b="1" dirty="0">
              <a:latin typeface="Trebuchet MS" panose="020B0603020202020204" pitchFamily="34" charset="0"/>
            </a:endParaRPr>
          </a:p>
        </p:txBody>
      </p:sp>
      <p:sp>
        <p:nvSpPr>
          <p:cNvPr id="29" name="Rectangle 28">
            <a:hlinkClick r:id="rId10" action="ppaction://hlinksldjump"/>
          </p:cNvPr>
          <p:cNvSpPr/>
          <p:nvPr/>
        </p:nvSpPr>
        <p:spPr>
          <a:xfrm>
            <a:off x="309600" y="4114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Programmation HTML</a:t>
            </a:r>
            <a:endParaRPr lang="fr-CA" sz="1400" b="1" dirty="0">
              <a:latin typeface="Trebuchet MS" panose="020B0603020202020204" pitchFamily="34" charset="0"/>
            </a:endParaRPr>
          </a:p>
        </p:txBody>
      </p:sp>
      <p:sp>
        <p:nvSpPr>
          <p:cNvPr id="30" name="Rectangle 29">
            <a:hlinkClick r:id="rId11" action="ppaction://hlinksldjump"/>
          </p:cNvPr>
          <p:cNvSpPr/>
          <p:nvPr/>
        </p:nvSpPr>
        <p:spPr>
          <a:xfrm>
            <a:off x="309600" y="4724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Intégration d’images</a:t>
            </a:r>
            <a:endParaRPr lang="fr-CA" sz="1400" b="1" dirty="0">
              <a:latin typeface="Trebuchet MS" panose="020B0603020202020204" pitchFamily="34" charset="0"/>
            </a:endParaRPr>
          </a:p>
        </p:txBody>
      </p:sp>
      <p:sp>
        <p:nvSpPr>
          <p:cNvPr id="31" name="Rectangle 30">
            <a:hlinkClick r:id="rId12" action="ppaction://hlinksldjump"/>
          </p:cNvPr>
          <p:cNvSpPr/>
          <p:nvPr/>
        </p:nvSpPr>
        <p:spPr>
          <a:xfrm>
            <a:off x="309600" y="5334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200" b="1" dirty="0">
                <a:latin typeface="Trebuchet MS" panose="020B0603020202020204" pitchFamily="34" charset="0"/>
              </a:rPr>
              <a:t>Utilisation du modèle des Services et technologies de l’apprentissage</a:t>
            </a:r>
            <a:endParaRPr lang="fr-CA" sz="1200" b="1" dirty="0">
              <a:latin typeface="Trebuchet MS" panose="020B0603020202020204" pitchFamily="34" charset="0"/>
            </a:endParaRPr>
          </a:p>
        </p:txBody>
      </p:sp>
      <p:sp>
        <p:nvSpPr>
          <p:cNvPr id="32" name="Rectangle 31">
            <a:hlinkClick r:id="rId13" action="ppaction://hlinksldjump"/>
          </p:cNvPr>
          <p:cNvSpPr/>
          <p:nvPr/>
        </p:nvSpPr>
        <p:spPr>
          <a:xfrm>
            <a:off x="309600" y="5943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Est-ce qu’il y a des questions?</a:t>
            </a:r>
            <a:endParaRPr lang="fr-CA" sz="1400" b="1" dirty="0">
              <a:latin typeface="Trebuchet MS" panose="020B0603020202020204" pitchFamily="34" charset="0"/>
            </a:endParaRPr>
          </a:p>
        </p:txBody>
      </p:sp>
      <p:sp>
        <p:nvSpPr>
          <p:cNvPr id="22" name="TextBox 21"/>
          <p:cNvSpPr txBox="1"/>
          <p:nvPr/>
        </p:nvSpPr>
        <p:spPr>
          <a:xfrm>
            <a:off x="3427200" y="1231210"/>
            <a:ext cx="4680000" cy="2492990"/>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defPPr>
              <a:defRPr lang="en-US"/>
            </a:defPPr>
            <a:lvl1pPr>
              <a:defRPr sz="1400">
                <a:latin typeface="Trebuchet MS" panose="020B0603020202020204" pitchFamily="34" charset="0"/>
              </a:defRPr>
            </a:lvl1pPr>
            <a:lvl2pPr lvl="1"/>
          </a:lstStyle>
          <a:p>
            <a:pPr lvl="0"/>
            <a:r>
              <a:rPr lang="fr-CA" dirty="0" smtClean="0"/>
              <a:t>Dès que vous avez un plan de conception d’apprentissage approuvé, un plan de cours détaillé et un contenu de qualité, vous pouvez commencer la création de scénarimages.</a:t>
            </a:r>
          </a:p>
          <a:p>
            <a:pPr lvl="0"/>
            <a:endParaRPr lang="fr-CA" sz="800" dirty="0" smtClean="0"/>
          </a:p>
          <a:p>
            <a:r>
              <a:rPr lang="fr-CA" dirty="0" smtClean="0"/>
              <a:t>Si vous réalisez vos scénarimages trop tôt, vous allez peut-être créer un cours qui ne répond pas aux besoins.</a:t>
            </a:r>
          </a:p>
          <a:p>
            <a:endParaRPr lang="fr-CA" sz="800" dirty="0" smtClean="0"/>
          </a:p>
          <a:p>
            <a:r>
              <a:rPr lang="fr-CA" dirty="0" smtClean="0"/>
              <a:t>Si </a:t>
            </a:r>
            <a:r>
              <a:rPr lang="fr-CA" dirty="0"/>
              <a:t>vous réalisez vos scénarimages trop </a:t>
            </a:r>
            <a:r>
              <a:rPr lang="fr-CA" dirty="0" smtClean="0"/>
              <a:t>tard, ou si vous n’en réalisez pas du tout, vous n’aurez peut-être pas assez de temps pour l’analyse et la validation avant le début de la programmation.</a:t>
            </a:r>
          </a:p>
        </p:txBody>
      </p:sp>
      <p:sp>
        <p:nvSpPr>
          <p:cNvPr id="23" name="TextBox 22"/>
          <p:cNvSpPr txBox="1"/>
          <p:nvPr/>
        </p:nvSpPr>
        <p:spPr>
          <a:xfrm>
            <a:off x="3427855" y="3800400"/>
            <a:ext cx="4680000" cy="2448000"/>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defPPr>
              <a:defRPr lang="en-US"/>
            </a:defPPr>
            <a:lvl1pPr>
              <a:defRPr sz="1400">
                <a:latin typeface="Trebuchet MS" panose="020B0603020202020204" pitchFamily="34" charset="0"/>
              </a:defRPr>
            </a:lvl1pPr>
            <a:lvl2pPr lvl="1"/>
          </a:lstStyle>
          <a:p>
            <a:pPr lvl="0"/>
            <a:r>
              <a:rPr lang="fr-CA" b="1" dirty="0"/>
              <a:t>V</a:t>
            </a:r>
            <a:r>
              <a:rPr lang="fr-CA" b="1" dirty="0" smtClean="0"/>
              <a:t>ous vous demandez peut-être – </a:t>
            </a:r>
            <a:r>
              <a:rPr lang="fr-CA" b="1" dirty="0" smtClean="0">
                <a:effectLst>
                  <a:outerShdw blurRad="38100" dist="38100" dir="2700000" algn="tl">
                    <a:srgbClr val="000000">
                      <a:alpha val="43137"/>
                    </a:srgbClr>
                  </a:outerShdw>
                </a:effectLst>
              </a:rPr>
              <a:t>Combien de temps faut-il compter pour réaliser des scénarimages?</a:t>
            </a:r>
          </a:p>
          <a:p>
            <a:pPr lvl="0"/>
            <a:endParaRPr lang="fr-CA" sz="800" b="1" dirty="0" smtClean="0"/>
          </a:p>
          <a:p>
            <a:pPr lvl="0"/>
            <a:r>
              <a:rPr lang="fr-CA" dirty="0" smtClean="0"/>
              <a:t>Tout dépend de la complexité du projet, du nombre de spécialistes du domaine ou d’intervenants qui analysent le contenu, de toute priorité conflictuelle, ainsi que de votre niveau d’expérience de réalisation de scénarimages.</a:t>
            </a:r>
          </a:p>
          <a:p>
            <a:pPr lvl="0"/>
            <a:endParaRPr lang="fr-CA" sz="800" dirty="0" smtClean="0"/>
          </a:p>
          <a:p>
            <a:pPr lvl="0"/>
            <a:r>
              <a:rPr lang="fr-CA" dirty="0" smtClean="0"/>
              <a:t>Voici un conseil à garder en tête pendant le processus d’analyse des scénarimages : Il faut limiter sa durée à environ deux cycles.</a:t>
            </a:r>
          </a:p>
        </p:txBody>
      </p:sp>
    </p:spTree>
    <p:custDataLst>
      <p:tags r:id="rId1"/>
    </p:custDataLst>
    <p:extLst>
      <p:ext uri="{BB962C8B-B14F-4D97-AF65-F5344CB8AC3E}">
        <p14:creationId xmlns:p14="http://schemas.microsoft.com/office/powerpoint/2010/main" val="148929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50000"/>
              </a:schemeClr>
            </a:gs>
            <a:gs pos="77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793" y="4885592"/>
            <a:ext cx="9158400" cy="1984753"/>
          </a:xfrm>
          <a:prstGeom prst="rect">
            <a:avLst/>
          </a:prstGeom>
          <a:noFill/>
          <a:ln>
            <a:noFill/>
          </a:ln>
        </p:spPr>
      </p:pic>
      <p:sp>
        <p:nvSpPr>
          <p:cNvPr id="6" name="Rectangle 5"/>
          <p:cNvSpPr/>
          <p:nvPr/>
        </p:nvSpPr>
        <p:spPr>
          <a:xfrm>
            <a:off x="-1" y="0"/>
            <a:ext cx="9154357" cy="685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rebuchet MS" panose="020B0603020202020204" pitchFamily="34" charset="0"/>
              </a:rPr>
              <a:t> </a:t>
            </a:r>
            <a:r>
              <a:rPr lang="fr-CA" sz="2400" b="1" dirty="0" smtClean="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Les principaux éléments requis dans un scénarimage</a:t>
            </a:r>
            <a:endParaRPr lang="fr-CA" sz="20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endParaRPr>
          </a:p>
        </p:txBody>
      </p:sp>
      <p:sp>
        <p:nvSpPr>
          <p:cNvPr id="5" name="Rounded Rectangle 4"/>
          <p:cNvSpPr/>
          <p:nvPr/>
        </p:nvSpPr>
        <p:spPr>
          <a:xfrm>
            <a:off x="2677357" y="929514"/>
            <a:ext cx="6103532" cy="5579724"/>
          </a:xfrm>
          <a:prstGeom prst="roundRect">
            <a:avLst>
              <a:gd name="adj" fmla="val 2348"/>
            </a:avLst>
          </a:prstGeom>
          <a:solidFill>
            <a:schemeClr val="bg1"/>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6" action="ppaction://hlinksldjump"/>
          </p:cNvPr>
          <p:cNvSpPr/>
          <p:nvPr/>
        </p:nvSpPr>
        <p:spPr>
          <a:xfrm>
            <a:off x="309600" y="1066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Qu’est-ce qu’un scénarimage?</a:t>
            </a:r>
            <a:endParaRPr lang="fr-CA" sz="1400" b="1" dirty="0">
              <a:latin typeface="Trebuchet MS" panose="020B0603020202020204" pitchFamily="34" charset="0"/>
            </a:endParaRPr>
          </a:p>
        </p:txBody>
      </p:sp>
      <p:sp>
        <p:nvSpPr>
          <p:cNvPr id="20" name="Rectangle 19">
            <a:hlinkClick r:id="rId7" action="ppaction://hlinksldjump"/>
          </p:cNvPr>
          <p:cNvSpPr/>
          <p:nvPr/>
        </p:nvSpPr>
        <p:spPr>
          <a:xfrm>
            <a:off x="309600" y="1676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Pourquoi est-ce important?</a:t>
            </a:r>
            <a:endParaRPr lang="fr-CA" sz="1400" b="1" dirty="0">
              <a:latin typeface="Trebuchet MS" panose="020B0603020202020204" pitchFamily="34" charset="0"/>
            </a:endParaRPr>
          </a:p>
        </p:txBody>
      </p:sp>
      <p:sp>
        <p:nvSpPr>
          <p:cNvPr id="21" name="Rectangle 20">
            <a:hlinkClick r:id="rId8" action="ppaction://hlinksldjump"/>
          </p:cNvPr>
          <p:cNvSpPr/>
          <p:nvPr/>
        </p:nvSpPr>
        <p:spPr>
          <a:xfrm>
            <a:off x="309600" y="2286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Rôles et responsabilités</a:t>
            </a:r>
            <a:endParaRPr lang="fr-CA" sz="1400" b="1" dirty="0">
              <a:latin typeface="Trebuchet MS" panose="020B0603020202020204" pitchFamily="34" charset="0"/>
            </a:endParaRPr>
          </a:p>
        </p:txBody>
      </p:sp>
      <p:sp>
        <p:nvSpPr>
          <p:cNvPr id="22" name="Rectangle 21">
            <a:hlinkClick r:id="rId9" action="ppaction://hlinksldjump"/>
          </p:cNvPr>
          <p:cNvSpPr/>
          <p:nvPr/>
        </p:nvSpPr>
        <p:spPr>
          <a:xfrm>
            <a:off x="309600" y="2895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Quand faut-il commencer?</a:t>
            </a:r>
            <a:endParaRPr lang="fr-CA" sz="1400" b="1" dirty="0">
              <a:latin typeface="Trebuchet MS" panose="020B0603020202020204" pitchFamily="34" charset="0"/>
            </a:endParaRPr>
          </a:p>
        </p:txBody>
      </p:sp>
      <p:grpSp>
        <p:nvGrpSpPr>
          <p:cNvPr id="15" name="Group 14"/>
          <p:cNvGrpSpPr/>
          <p:nvPr/>
        </p:nvGrpSpPr>
        <p:grpSpPr>
          <a:xfrm>
            <a:off x="306280" y="3505200"/>
            <a:ext cx="2777836" cy="536400"/>
            <a:chOff x="304800" y="1064962"/>
            <a:chExt cx="2777836" cy="536400"/>
          </a:xfrm>
          <a:solidFill>
            <a:schemeClr val="accent6">
              <a:lumMod val="60000"/>
              <a:lumOff val="40000"/>
            </a:schemeClr>
          </a:solidFill>
          <a:effectLst>
            <a:outerShdw blurRad="50800" dist="38100" dir="13500000" algn="br" rotWithShape="0">
              <a:prstClr val="black">
                <a:alpha val="40000"/>
              </a:prstClr>
            </a:outerShdw>
          </a:effectLst>
        </p:grpSpPr>
        <p:sp>
          <p:nvSpPr>
            <p:cNvPr id="16" name="Rectangle 15">
              <a:hlinkClick r:id="rId6" action="ppaction://hlinksldjump"/>
            </p:cNvPr>
            <p:cNvSpPr/>
            <p:nvPr/>
          </p:nvSpPr>
          <p:spPr>
            <a:xfrm>
              <a:off x="304800" y="1066800"/>
              <a:ext cx="2362200" cy="533400"/>
            </a:xfrm>
            <a:prstGeom prst="rect">
              <a:avLst/>
            </a:prstGeom>
            <a:grp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solidFill>
                    <a:schemeClr val="tx1"/>
                  </a:solidFill>
                  <a:latin typeface="Trebuchet MS" panose="020B0603020202020204" pitchFamily="34" charset="0"/>
                </a:rPr>
                <a:t>Principaux éléments requis</a:t>
              </a:r>
              <a:endParaRPr lang="fr-CA" sz="1400" b="1" dirty="0">
                <a:solidFill>
                  <a:schemeClr val="tx1"/>
                </a:solidFill>
                <a:latin typeface="Trebuchet MS" panose="020B0603020202020204" pitchFamily="34" charset="0"/>
              </a:endParaRPr>
            </a:p>
          </p:txBody>
        </p:sp>
        <p:sp>
          <p:nvSpPr>
            <p:cNvPr id="17" name="Isosceles Triangle 16"/>
            <p:cNvSpPr/>
            <p:nvPr/>
          </p:nvSpPr>
          <p:spPr>
            <a:xfrm rot="5400000">
              <a:off x="2606618" y="1125344"/>
              <a:ext cx="536400" cy="4156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hlinkClick r:id="rId10" action="ppaction://hlinksldjump"/>
          </p:cNvPr>
          <p:cNvSpPr/>
          <p:nvPr/>
        </p:nvSpPr>
        <p:spPr>
          <a:xfrm>
            <a:off x="309600" y="4114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Programmation HTML</a:t>
            </a:r>
            <a:endParaRPr lang="fr-CA" sz="1400" b="1" dirty="0">
              <a:latin typeface="Trebuchet MS" panose="020B0603020202020204" pitchFamily="34" charset="0"/>
            </a:endParaRPr>
          </a:p>
        </p:txBody>
      </p:sp>
      <p:sp>
        <p:nvSpPr>
          <p:cNvPr id="29" name="Rectangle 28">
            <a:hlinkClick r:id="rId11" action="ppaction://hlinksldjump"/>
          </p:cNvPr>
          <p:cNvSpPr/>
          <p:nvPr/>
        </p:nvSpPr>
        <p:spPr>
          <a:xfrm>
            <a:off x="309600" y="4724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Intégration d’images</a:t>
            </a:r>
            <a:endParaRPr lang="fr-CA" sz="1400" b="1" dirty="0">
              <a:latin typeface="Trebuchet MS" panose="020B0603020202020204" pitchFamily="34" charset="0"/>
            </a:endParaRPr>
          </a:p>
        </p:txBody>
      </p:sp>
      <p:sp>
        <p:nvSpPr>
          <p:cNvPr id="30" name="Rectangle 29">
            <a:hlinkClick r:id="rId12" action="ppaction://hlinksldjump"/>
          </p:cNvPr>
          <p:cNvSpPr/>
          <p:nvPr/>
        </p:nvSpPr>
        <p:spPr>
          <a:xfrm>
            <a:off x="309600" y="5334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200" b="1" dirty="0">
                <a:latin typeface="Trebuchet MS" panose="020B0603020202020204" pitchFamily="34" charset="0"/>
              </a:rPr>
              <a:t>Utilisation du modèle des Services et technologies de l’apprentissage</a:t>
            </a:r>
            <a:endParaRPr lang="fr-CA" sz="1200" b="1" dirty="0">
              <a:latin typeface="Trebuchet MS" panose="020B0603020202020204" pitchFamily="34" charset="0"/>
            </a:endParaRPr>
          </a:p>
        </p:txBody>
      </p:sp>
      <p:sp>
        <p:nvSpPr>
          <p:cNvPr id="31" name="Rectangle 30">
            <a:hlinkClick r:id="rId13" action="ppaction://hlinksldjump"/>
          </p:cNvPr>
          <p:cNvSpPr/>
          <p:nvPr/>
        </p:nvSpPr>
        <p:spPr>
          <a:xfrm>
            <a:off x="309600" y="5943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Est-ce qu’il y a des questions?</a:t>
            </a:r>
            <a:endParaRPr lang="fr-CA" sz="1400" b="1" dirty="0">
              <a:latin typeface="Trebuchet MS" panose="020B0603020202020204" pitchFamily="34" charset="0"/>
            </a:endParaRPr>
          </a:p>
        </p:txBody>
      </p:sp>
      <p:sp>
        <p:nvSpPr>
          <p:cNvPr id="23" name="TextBox 22"/>
          <p:cNvSpPr txBox="1"/>
          <p:nvPr/>
        </p:nvSpPr>
        <p:spPr>
          <a:xfrm>
            <a:off x="3420000" y="1524000"/>
            <a:ext cx="4680000" cy="4401205"/>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defPPr>
              <a:defRPr lang="en-US"/>
            </a:defPPr>
            <a:lvl1pPr>
              <a:defRPr sz="1400">
                <a:latin typeface="Trebuchet MS" panose="020B0603020202020204" pitchFamily="34" charset="0"/>
              </a:defRPr>
            </a:lvl1pPr>
            <a:lvl2pPr lvl="1"/>
          </a:lstStyle>
          <a:p>
            <a:r>
              <a:rPr lang="fr-CA" b="1" dirty="0" smtClean="0"/>
              <a:t>Éléments à inclure :</a:t>
            </a:r>
          </a:p>
          <a:p>
            <a:pPr marL="442913" lvl="1" indent="-261938">
              <a:buFont typeface="Arial" panose="020B0604020202020204" pitchFamily="34" charset="0"/>
              <a:buChar char="•"/>
            </a:pPr>
            <a:r>
              <a:rPr lang="fr-CA" sz="1400" dirty="0" smtClean="0">
                <a:latin typeface="Trebuchet MS" panose="020B0603020202020204" pitchFamily="34" charset="0"/>
              </a:rPr>
              <a:t>Le titre du cours, le numéro de module et le titre de la leçon;</a:t>
            </a:r>
          </a:p>
          <a:p>
            <a:pPr marL="442913" lvl="1" indent="-261938">
              <a:buFont typeface="Arial" panose="020B0604020202020204" pitchFamily="34" charset="0"/>
              <a:buChar char="•"/>
            </a:pPr>
            <a:r>
              <a:rPr lang="fr-CA" sz="1400" dirty="0" smtClean="0">
                <a:latin typeface="Trebuchet MS" panose="020B0603020202020204" pitchFamily="34" charset="0"/>
              </a:rPr>
              <a:t>Le titre qui s’affiche à l’écran;</a:t>
            </a:r>
          </a:p>
          <a:p>
            <a:pPr marL="442913" lvl="1" indent="-261938">
              <a:buFont typeface="Arial" panose="020B0604020202020204" pitchFamily="34" charset="0"/>
              <a:buChar char="•"/>
            </a:pPr>
            <a:r>
              <a:rPr lang="fr-CA" sz="1400" dirty="0" smtClean="0">
                <a:latin typeface="Trebuchet MS" panose="020B0603020202020204" pitchFamily="34" charset="0"/>
              </a:rPr>
              <a:t>La numérotation des pages et des écrans;</a:t>
            </a:r>
          </a:p>
          <a:p>
            <a:pPr marL="442913" lvl="1" indent="-261938">
              <a:buFont typeface="Arial" panose="020B0604020202020204" pitchFamily="34" charset="0"/>
              <a:buChar char="•"/>
            </a:pPr>
            <a:r>
              <a:rPr lang="fr-CA" sz="1400" dirty="0" smtClean="0">
                <a:latin typeface="Trebuchet MS" panose="020B0603020202020204" pitchFamily="34" charset="0"/>
              </a:rPr>
              <a:t>Le genre d’écran;</a:t>
            </a:r>
          </a:p>
          <a:p>
            <a:pPr marL="442913" lvl="1" indent="-261938">
              <a:buFont typeface="Arial" panose="020B0604020202020204" pitchFamily="34" charset="0"/>
              <a:buChar char="•"/>
            </a:pPr>
            <a:r>
              <a:rPr lang="fr-CA" sz="1400" dirty="0">
                <a:latin typeface="Trebuchet MS" panose="020B0603020202020204" pitchFamily="34" charset="0"/>
              </a:rPr>
              <a:t>Le genre </a:t>
            </a:r>
            <a:r>
              <a:rPr lang="fr-CA" sz="1400" dirty="0" smtClean="0">
                <a:latin typeface="Trebuchet MS" panose="020B0603020202020204" pitchFamily="34" charset="0"/>
              </a:rPr>
              <a:t>d’activité (uniquement lorsqu’il y en a);</a:t>
            </a:r>
          </a:p>
          <a:p>
            <a:pPr marL="442913" lvl="1" indent="-261938">
              <a:buFont typeface="Arial" panose="020B0604020202020204" pitchFamily="34" charset="0"/>
              <a:buChar char="•"/>
            </a:pPr>
            <a:r>
              <a:rPr lang="fr-CA" sz="1400" dirty="0" smtClean="0">
                <a:latin typeface="Trebuchet MS" panose="020B0603020202020204" pitchFamily="34" charset="0"/>
              </a:rPr>
              <a:t>Les propositions d’images qui seront présentées à l’écran;</a:t>
            </a:r>
          </a:p>
          <a:p>
            <a:pPr marL="442913" lvl="1" indent="-261938">
              <a:buFont typeface="Arial" panose="020B0604020202020204" pitchFamily="34" charset="0"/>
              <a:buChar char="•"/>
            </a:pPr>
            <a:r>
              <a:rPr lang="fr-CA" sz="1400" dirty="0" smtClean="0">
                <a:latin typeface="Trebuchet MS" panose="020B0603020202020204" pitchFamily="34" charset="0"/>
              </a:rPr>
              <a:t>Le texte de remplacement pour les images;</a:t>
            </a:r>
          </a:p>
          <a:p>
            <a:pPr marL="442913" lvl="1" indent="-261938">
              <a:buFont typeface="Arial" panose="020B0604020202020204" pitchFamily="34" charset="0"/>
              <a:buChar char="•"/>
            </a:pPr>
            <a:r>
              <a:rPr lang="fr-CA" sz="1400" dirty="0" smtClean="0">
                <a:latin typeface="Trebuchet MS" panose="020B0603020202020204" pitchFamily="34" charset="0"/>
              </a:rPr>
              <a:t>Le texte </a:t>
            </a:r>
            <a:r>
              <a:rPr lang="fr-CA" sz="1400" dirty="0">
                <a:latin typeface="Trebuchet MS" panose="020B0603020202020204" pitchFamily="34" charset="0"/>
              </a:rPr>
              <a:t>qui s’affiche </a:t>
            </a:r>
            <a:r>
              <a:rPr lang="fr-CA" sz="1400" dirty="0" smtClean="0">
                <a:latin typeface="Trebuchet MS" panose="020B0603020202020204" pitchFamily="34" charset="0"/>
              </a:rPr>
              <a:t>à l’écran;</a:t>
            </a:r>
          </a:p>
          <a:p>
            <a:pPr marL="442913" lvl="1" indent="-261938">
              <a:buFont typeface="Arial" panose="020B0604020202020204" pitchFamily="34" charset="0"/>
              <a:buChar char="•"/>
            </a:pPr>
            <a:r>
              <a:rPr lang="fr-CA" sz="1400" dirty="0" smtClean="0">
                <a:latin typeface="Trebuchet MS" panose="020B0603020202020204" pitchFamily="34" charset="0"/>
              </a:rPr>
              <a:t>L’information audio, par exemple </a:t>
            </a:r>
            <a:r>
              <a:rPr lang="fr-CA" sz="1400" dirty="0">
                <a:latin typeface="Trebuchet MS" panose="020B0603020202020204" pitchFamily="34" charset="0"/>
              </a:rPr>
              <a:t>la narration hors champ, </a:t>
            </a:r>
            <a:r>
              <a:rPr lang="fr-CA" sz="1400" dirty="0" smtClean="0">
                <a:latin typeface="Trebuchet MS" panose="020B0603020202020204" pitchFamily="34" charset="0"/>
              </a:rPr>
              <a:t>le scénario de la vidéo ou les effets sonores;</a:t>
            </a:r>
          </a:p>
          <a:p>
            <a:pPr marL="442913" lvl="1" indent="-261938">
              <a:buFont typeface="Arial" panose="020B0604020202020204" pitchFamily="34" charset="0"/>
              <a:buChar char="•"/>
            </a:pPr>
            <a:r>
              <a:rPr lang="fr-CA" sz="1400" dirty="0" smtClean="0">
                <a:latin typeface="Trebuchet MS" panose="020B0603020202020204" pitchFamily="34" charset="0"/>
              </a:rPr>
              <a:t>Les directives concernant la navigation ou le cheminement et l’interactivité à l’intention des programmeurs; </a:t>
            </a:r>
          </a:p>
          <a:p>
            <a:pPr marL="442913" lvl="1" indent="-261938">
              <a:buFont typeface="Arial" panose="020B0604020202020204" pitchFamily="34" charset="0"/>
              <a:buChar char="•"/>
            </a:pPr>
            <a:r>
              <a:rPr lang="fr-CA" sz="1400" dirty="0" smtClean="0">
                <a:latin typeface="Trebuchet MS" panose="020B0603020202020204" pitchFamily="34" charset="0"/>
              </a:rPr>
              <a:t>Les commentaires relatifs aux exercices, aux jeux questionnaires et aux interactions;</a:t>
            </a:r>
          </a:p>
          <a:p>
            <a:pPr marL="442913" lvl="1" indent="-261938">
              <a:buFont typeface="Arial" panose="020B0604020202020204" pitchFamily="34" charset="0"/>
              <a:buChar char="•"/>
            </a:pPr>
            <a:r>
              <a:rPr lang="fr-CA" sz="1400" dirty="0" smtClean="0">
                <a:latin typeface="Trebuchet MS" panose="020B0603020202020204" pitchFamily="34" charset="0"/>
              </a:rPr>
              <a:t>etc…</a:t>
            </a:r>
            <a:endParaRPr lang="fr-CA" sz="1400" dirty="0">
              <a:latin typeface="Trebuchet MS" panose="020B0603020202020204" pitchFamily="34" charset="0"/>
            </a:endParaRPr>
          </a:p>
        </p:txBody>
      </p:sp>
    </p:spTree>
    <p:custDataLst>
      <p:tags r:id="rId1"/>
    </p:custDataLst>
    <p:extLst>
      <p:ext uri="{BB962C8B-B14F-4D97-AF65-F5344CB8AC3E}">
        <p14:creationId xmlns:p14="http://schemas.microsoft.com/office/powerpoint/2010/main" val="2147393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50000"/>
              </a:schemeClr>
            </a:gs>
            <a:gs pos="77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793" y="4885592"/>
            <a:ext cx="9158400" cy="1984753"/>
          </a:xfrm>
          <a:prstGeom prst="rect">
            <a:avLst/>
          </a:prstGeom>
          <a:noFill/>
          <a:ln>
            <a:noFill/>
          </a:ln>
        </p:spPr>
      </p:pic>
      <p:sp>
        <p:nvSpPr>
          <p:cNvPr id="6" name="Rectangle 5"/>
          <p:cNvSpPr/>
          <p:nvPr/>
        </p:nvSpPr>
        <p:spPr>
          <a:xfrm>
            <a:off x="-1" y="0"/>
            <a:ext cx="9154357" cy="685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400" b="1" dirty="0" smtClean="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Programmation HTML</a:t>
            </a:r>
            <a:endParaRPr lang="fr-CA" sz="20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endParaRPr>
          </a:p>
        </p:txBody>
      </p:sp>
      <p:sp>
        <p:nvSpPr>
          <p:cNvPr id="5" name="Rounded Rectangle 4"/>
          <p:cNvSpPr/>
          <p:nvPr/>
        </p:nvSpPr>
        <p:spPr>
          <a:xfrm>
            <a:off x="2677357" y="957309"/>
            <a:ext cx="6103532" cy="5579724"/>
          </a:xfrm>
          <a:prstGeom prst="roundRect">
            <a:avLst>
              <a:gd name="adj" fmla="val 2348"/>
            </a:avLst>
          </a:prstGeom>
          <a:solidFill>
            <a:schemeClr val="bg1"/>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6" action="ppaction://hlinksldjump"/>
          </p:cNvPr>
          <p:cNvSpPr/>
          <p:nvPr/>
        </p:nvSpPr>
        <p:spPr>
          <a:xfrm>
            <a:off x="309600" y="1066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Qu’est-ce qu’un scénarimage?</a:t>
            </a:r>
            <a:endParaRPr lang="fr-CA" sz="1400" b="1" dirty="0">
              <a:latin typeface="Trebuchet MS" panose="020B0603020202020204" pitchFamily="34" charset="0"/>
            </a:endParaRPr>
          </a:p>
        </p:txBody>
      </p:sp>
      <p:sp>
        <p:nvSpPr>
          <p:cNvPr id="20" name="Rectangle 19">
            <a:hlinkClick r:id="rId7" action="ppaction://hlinksldjump"/>
          </p:cNvPr>
          <p:cNvSpPr/>
          <p:nvPr/>
        </p:nvSpPr>
        <p:spPr>
          <a:xfrm>
            <a:off x="309600" y="1676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Pourquoi est-ce important?</a:t>
            </a:r>
            <a:endParaRPr lang="fr-CA" sz="1400" b="1" dirty="0">
              <a:latin typeface="Trebuchet MS" panose="020B0603020202020204" pitchFamily="34" charset="0"/>
            </a:endParaRPr>
          </a:p>
        </p:txBody>
      </p:sp>
      <p:sp>
        <p:nvSpPr>
          <p:cNvPr id="21" name="Rectangle 20">
            <a:hlinkClick r:id="rId8" action="ppaction://hlinksldjump"/>
          </p:cNvPr>
          <p:cNvSpPr/>
          <p:nvPr/>
        </p:nvSpPr>
        <p:spPr>
          <a:xfrm>
            <a:off x="309600" y="2286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Rôles et responsabilités</a:t>
            </a:r>
            <a:endParaRPr lang="fr-CA" sz="1400" b="1" dirty="0">
              <a:latin typeface="Trebuchet MS" panose="020B0603020202020204" pitchFamily="34" charset="0"/>
            </a:endParaRPr>
          </a:p>
        </p:txBody>
      </p:sp>
      <p:sp>
        <p:nvSpPr>
          <p:cNvPr id="22" name="Rectangle 21">
            <a:hlinkClick r:id="rId9" action="ppaction://hlinksldjump"/>
          </p:cNvPr>
          <p:cNvSpPr/>
          <p:nvPr/>
        </p:nvSpPr>
        <p:spPr>
          <a:xfrm>
            <a:off x="309600" y="2895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Quand faut-il commencer?</a:t>
            </a:r>
            <a:endParaRPr lang="fr-CA" sz="1400" b="1" dirty="0">
              <a:latin typeface="Trebuchet MS" panose="020B0603020202020204" pitchFamily="34" charset="0"/>
            </a:endParaRPr>
          </a:p>
        </p:txBody>
      </p:sp>
      <p:sp>
        <p:nvSpPr>
          <p:cNvPr id="24" name="Rectangle 23">
            <a:hlinkClick r:id="rId10" action="ppaction://hlinksldjump"/>
          </p:cNvPr>
          <p:cNvSpPr/>
          <p:nvPr/>
        </p:nvSpPr>
        <p:spPr>
          <a:xfrm>
            <a:off x="309600" y="35052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Principaux éléments requis</a:t>
            </a:r>
            <a:endParaRPr lang="fr-CA" sz="1400" b="1" dirty="0">
              <a:latin typeface="Trebuchet MS" panose="020B0603020202020204" pitchFamily="34" charset="0"/>
            </a:endParaRPr>
          </a:p>
        </p:txBody>
      </p:sp>
      <p:grpSp>
        <p:nvGrpSpPr>
          <p:cNvPr id="15" name="Group 14"/>
          <p:cNvGrpSpPr/>
          <p:nvPr/>
        </p:nvGrpSpPr>
        <p:grpSpPr>
          <a:xfrm>
            <a:off x="313592" y="4114800"/>
            <a:ext cx="2770524" cy="536400"/>
            <a:chOff x="312112" y="1064962"/>
            <a:chExt cx="2770524" cy="536400"/>
          </a:xfrm>
          <a:solidFill>
            <a:schemeClr val="accent6">
              <a:lumMod val="60000"/>
              <a:lumOff val="40000"/>
            </a:schemeClr>
          </a:solidFill>
          <a:effectLst>
            <a:outerShdw blurRad="50800" dist="38100" dir="13500000" algn="br" rotWithShape="0">
              <a:prstClr val="black">
                <a:alpha val="40000"/>
              </a:prstClr>
            </a:outerShdw>
          </a:effectLst>
        </p:grpSpPr>
        <p:sp>
          <p:nvSpPr>
            <p:cNvPr id="16" name="Rectangle 15">
              <a:hlinkClick r:id="rId6" action="ppaction://hlinksldjump"/>
            </p:cNvPr>
            <p:cNvSpPr/>
            <p:nvPr/>
          </p:nvSpPr>
          <p:spPr>
            <a:xfrm>
              <a:off x="312112" y="1067962"/>
              <a:ext cx="2362200" cy="533400"/>
            </a:xfrm>
            <a:prstGeom prst="rect">
              <a:avLst/>
            </a:prstGeom>
            <a:grp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solidFill>
                    <a:schemeClr val="tx1"/>
                  </a:solidFill>
                  <a:latin typeface="Trebuchet MS" panose="020B0603020202020204" pitchFamily="34" charset="0"/>
                </a:rPr>
                <a:t>Programmation HTML</a:t>
              </a:r>
              <a:endParaRPr lang="fr-CA" sz="1400" b="1" dirty="0">
                <a:solidFill>
                  <a:schemeClr val="tx1"/>
                </a:solidFill>
                <a:latin typeface="Trebuchet MS" panose="020B0603020202020204" pitchFamily="34" charset="0"/>
              </a:endParaRPr>
            </a:p>
          </p:txBody>
        </p:sp>
        <p:sp>
          <p:nvSpPr>
            <p:cNvPr id="17" name="Isosceles Triangle 16"/>
            <p:cNvSpPr/>
            <p:nvPr/>
          </p:nvSpPr>
          <p:spPr>
            <a:xfrm rot="5400000">
              <a:off x="2606618" y="1125344"/>
              <a:ext cx="536400" cy="4156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hlinkClick r:id="rId11" action="ppaction://hlinksldjump"/>
          </p:cNvPr>
          <p:cNvSpPr/>
          <p:nvPr/>
        </p:nvSpPr>
        <p:spPr>
          <a:xfrm>
            <a:off x="309600" y="4724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Intégration d’images</a:t>
            </a:r>
            <a:endParaRPr lang="fr-CA" sz="1400" b="1" dirty="0">
              <a:latin typeface="Trebuchet MS" panose="020B0603020202020204" pitchFamily="34" charset="0"/>
            </a:endParaRPr>
          </a:p>
        </p:txBody>
      </p:sp>
      <p:sp>
        <p:nvSpPr>
          <p:cNvPr id="29" name="Rectangle 28">
            <a:hlinkClick r:id="rId12" action="ppaction://hlinksldjump"/>
          </p:cNvPr>
          <p:cNvSpPr/>
          <p:nvPr/>
        </p:nvSpPr>
        <p:spPr>
          <a:xfrm>
            <a:off x="309600" y="5334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200" b="1" dirty="0">
                <a:latin typeface="Trebuchet MS" panose="020B0603020202020204" pitchFamily="34" charset="0"/>
              </a:rPr>
              <a:t>Utilisation du modèle des Services et technologies de l’apprentissage</a:t>
            </a:r>
            <a:endParaRPr lang="fr-CA" sz="1200" b="1" dirty="0">
              <a:latin typeface="Trebuchet MS" panose="020B0603020202020204" pitchFamily="34" charset="0"/>
            </a:endParaRPr>
          </a:p>
        </p:txBody>
      </p:sp>
      <p:sp>
        <p:nvSpPr>
          <p:cNvPr id="30" name="Rectangle 29">
            <a:hlinkClick r:id="rId13" action="ppaction://hlinksldjump"/>
          </p:cNvPr>
          <p:cNvSpPr/>
          <p:nvPr/>
        </p:nvSpPr>
        <p:spPr>
          <a:xfrm>
            <a:off x="309600" y="5943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Est-ce qu’il y a des questions?</a:t>
            </a:r>
            <a:endParaRPr lang="fr-CA" sz="1400" b="1" dirty="0">
              <a:latin typeface="Trebuchet MS" panose="020B0603020202020204" pitchFamily="34" charset="0"/>
            </a:endParaRPr>
          </a:p>
        </p:txBody>
      </p:sp>
      <p:sp>
        <p:nvSpPr>
          <p:cNvPr id="23" name="TextBox 22"/>
          <p:cNvSpPr txBox="1"/>
          <p:nvPr/>
        </p:nvSpPr>
        <p:spPr>
          <a:xfrm>
            <a:off x="3420000" y="1421249"/>
            <a:ext cx="4788000" cy="1169551"/>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defPPr>
              <a:defRPr lang="en-US"/>
            </a:defPPr>
            <a:lvl1pPr>
              <a:defRPr sz="1400">
                <a:latin typeface="Trebuchet MS" panose="020B0603020202020204" pitchFamily="34" charset="0"/>
              </a:defRPr>
            </a:lvl1pPr>
            <a:lvl2pPr lvl="1"/>
          </a:lstStyle>
          <a:p>
            <a:r>
              <a:rPr lang="fr-CA" dirty="0" smtClean="0"/>
              <a:t>Il est très avantageux pour les programmeurs HTML d’assister aux réunions de lancement du projet et à toute autre réunion importante entre le concepteur et le client, pour qu’ils puissent comprendre la portée générale du projet. </a:t>
            </a:r>
          </a:p>
        </p:txBody>
      </p:sp>
      <p:sp>
        <p:nvSpPr>
          <p:cNvPr id="25" name="TextBox 24"/>
          <p:cNvSpPr txBox="1"/>
          <p:nvPr/>
        </p:nvSpPr>
        <p:spPr>
          <a:xfrm>
            <a:off x="3420000" y="2698718"/>
            <a:ext cx="4788000" cy="1923604"/>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defPPr>
              <a:defRPr lang="en-US"/>
            </a:defPPr>
            <a:lvl1pPr>
              <a:defRPr sz="1400">
                <a:latin typeface="Trebuchet MS" panose="020B0603020202020204" pitchFamily="34" charset="0"/>
              </a:defRPr>
            </a:lvl1pPr>
            <a:lvl2pPr lvl="1"/>
          </a:lstStyle>
          <a:p>
            <a:pPr lvl="0"/>
            <a:r>
              <a:rPr lang="fr-CA" dirty="0" smtClean="0"/>
              <a:t>Les programmeurs doivent analyser les scénarimages avant l’élaboration du projet, pour les raisons suivantes :</a:t>
            </a:r>
          </a:p>
          <a:p>
            <a:pPr marL="742950" lvl="1" indent="-285750">
              <a:buFont typeface="Arial" panose="020B0604020202020204" pitchFamily="34" charset="0"/>
              <a:buChar char="•"/>
            </a:pPr>
            <a:r>
              <a:rPr lang="fr-CA" sz="1300" dirty="0" smtClean="0">
                <a:latin typeface="Trebuchet MS" panose="020B0603020202020204" pitchFamily="34" charset="0"/>
              </a:rPr>
              <a:t>Préoccupations sur le plan de l’accessibilité des exercices et des interactions;</a:t>
            </a:r>
          </a:p>
          <a:p>
            <a:pPr marL="742950" lvl="1" indent="-285750">
              <a:buFont typeface="Arial" panose="020B0604020202020204" pitchFamily="34" charset="0"/>
              <a:buChar char="•"/>
            </a:pPr>
            <a:r>
              <a:rPr lang="fr-CA" sz="1300" dirty="0" smtClean="0">
                <a:latin typeface="Trebuchet MS" panose="020B0603020202020204" pitchFamily="34" charset="0"/>
              </a:rPr>
              <a:t>Compréhension de la vision globale du concepteur;</a:t>
            </a:r>
          </a:p>
          <a:p>
            <a:pPr marL="742950" lvl="1" indent="-285750">
              <a:buFont typeface="Arial" panose="020B0604020202020204" pitchFamily="34" charset="0"/>
              <a:buChar char="•"/>
            </a:pPr>
            <a:r>
              <a:rPr lang="fr-CA" sz="1300" dirty="0" smtClean="0">
                <a:latin typeface="Trebuchet MS" panose="020B0603020202020204" pitchFamily="34" charset="0"/>
              </a:rPr>
              <a:t>Établissement de critères d’évaluation;</a:t>
            </a:r>
          </a:p>
          <a:p>
            <a:pPr marL="742950" lvl="1" indent="-285750">
              <a:buFont typeface="Arial" panose="020B0604020202020204" pitchFamily="34" charset="0"/>
              <a:buChar char="•"/>
            </a:pPr>
            <a:r>
              <a:rPr lang="fr-CA" sz="1300" dirty="0">
                <a:latin typeface="Trebuchet MS" panose="020B0603020202020204" pitchFamily="34" charset="0"/>
              </a:rPr>
              <a:t>Compréhension </a:t>
            </a:r>
            <a:r>
              <a:rPr lang="fr-CA" sz="1300" dirty="0" smtClean="0">
                <a:latin typeface="Trebuchet MS" panose="020B0603020202020204" pitchFamily="34" charset="0"/>
              </a:rPr>
              <a:t>des éléments généraux, comme la page cible, la page de garde, la page d’accueil, l’aide, le glossaire et les pages de ressources.</a:t>
            </a:r>
            <a:endParaRPr lang="fr-CA" sz="1300" dirty="0">
              <a:latin typeface="Trebuchet MS" panose="020B0603020202020204" pitchFamily="34" charset="0"/>
            </a:endParaRPr>
          </a:p>
        </p:txBody>
      </p:sp>
      <p:sp>
        <p:nvSpPr>
          <p:cNvPr id="26" name="TextBox 25"/>
          <p:cNvSpPr txBox="1"/>
          <p:nvPr/>
        </p:nvSpPr>
        <p:spPr>
          <a:xfrm>
            <a:off x="3429000" y="4749224"/>
            <a:ext cx="4788000" cy="1384995"/>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defPPr>
              <a:defRPr lang="en-US"/>
            </a:defPPr>
            <a:lvl1pPr>
              <a:defRPr sz="1400">
                <a:latin typeface="Trebuchet MS" panose="020B0603020202020204" pitchFamily="34" charset="0"/>
              </a:defRPr>
            </a:lvl1pPr>
            <a:lvl2pPr lvl="1"/>
          </a:lstStyle>
          <a:p>
            <a:r>
              <a:rPr lang="fr-CA" dirty="0" smtClean="0"/>
              <a:t>Pour </a:t>
            </a:r>
            <a:r>
              <a:rPr lang="fr-CA" dirty="0"/>
              <a:t>que </a:t>
            </a:r>
            <a:r>
              <a:rPr lang="fr-CA" dirty="0" smtClean="0"/>
              <a:t>les programmeurs puissent commencer à réaliser le prototype, ils auront besoin des documents suivants :</a:t>
            </a:r>
          </a:p>
          <a:p>
            <a:pPr marL="742950" lvl="1" indent="-285750">
              <a:buFont typeface="Arial" panose="020B0604020202020204" pitchFamily="34" charset="0"/>
              <a:buChar char="•"/>
            </a:pPr>
            <a:r>
              <a:rPr lang="fr-CA" sz="1400" dirty="0" smtClean="0">
                <a:latin typeface="Trebuchet MS" panose="020B0603020202020204" pitchFamily="34" charset="0"/>
              </a:rPr>
              <a:t>Le plan détaillé du cours;</a:t>
            </a:r>
          </a:p>
          <a:p>
            <a:pPr marL="742950" lvl="1" indent="-285750">
              <a:buFont typeface="Arial" panose="020B0604020202020204" pitchFamily="34" charset="0"/>
              <a:buChar char="•"/>
            </a:pPr>
            <a:r>
              <a:rPr lang="fr-CA" sz="1400" dirty="0" smtClean="0">
                <a:latin typeface="Trebuchet MS" panose="020B0603020202020204" pitchFamily="34" charset="0"/>
              </a:rPr>
              <a:t>La portée du projet;</a:t>
            </a:r>
          </a:p>
          <a:p>
            <a:pPr marL="742950" lvl="1" indent="-285750">
              <a:buFont typeface="Arial" panose="020B0604020202020204" pitchFamily="34" charset="0"/>
              <a:buChar char="•"/>
            </a:pPr>
            <a:r>
              <a:rPr lang="fr-CA" sz="1400" dirty="0" smtClean="0">
                <a:latin typeface="Trebuchet MS" panose="020B0603020202020204" pitchFamily="34" charset="0"/>
              </a:rPr>
              <a:t>Le plan de conception de l’apprentissage.</a:t>
            </a:r>
            <a:endParaRPr lang="fr-CA" sz="1400" dirty="0">
              <a:latin typeface="Trebuchet MS" panose="020B0603020202020204" pitchFamily="34" charset="0"/>
            </a:endParaRPr>
          </a:p>
        </p:txBody>
      </p:sp>
    </p:spTree>
    <p:custDataLst>
      <p:tags r:id="rId1"/>
    </p:custDataLst>
    <p:extLst>
      <p:ext uri="{BB962C8B-B14F-4D97-AF65-F5344CB8AC3E}">
        <p14:creationId xmlns:p14="http://schemas.microsoft.com/office/powerpoint/2010/main" val="169760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50000"/>
              </a:schemeClr>
            </a:gs>
            <a:gs pos="77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793" y="4885592"/>
            <a:ext cx="9158400" cy="1984753"/>
          </a:xfrm>
          <a:prstGeom prst="rect">
            <a:avLst/>
          </a:prstGeom>
          <a:noFill/>
          <a:ln>
            <a:noFill/>
          </a:ln>
        </p:spPr>
      </p:pic>
      <p:sp>
        <p:nvSpPr>
          <p:cNvPr id="6" name="Rectangle 5"/>
          <p:cNvSpPr/>
          <p:nvPr/>
        </p:nvSpPr>
        <p:spPr>
          <a:xfrm>
            <a:off x="-1" y="0"/>
            <a:ext cx="9154357" cy="685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rebuchet MS" panose="020B0603020202020204" pitchFamily="34" charset="0"/>
              </a:rPr>
              <a:t> </a:t>
            </a:r>
            <a:r>
              <a:rPr lang="fr-CA" sz="2000" b="1" dirty="0" smtClean="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Utilisation du site </a:t>
            </a:r>
            <a:r>
              <a:rPr lang="fr-CA" sz="2000" b="1" dirty="0" err="1" smtClean="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iStock</a:t>
            </a:r>
            <a:r>
              <a:rPr lang="fr-CA" sz="2000" b="1" dirty="0" smtClean="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 ou d’autres sites d’images de photothèques</a:t>
            </a:r>
            <a:endParaRPr lang="fr-CA"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endParaRPr>
          </a:p>
        </p:txBody>
      </p:sp>
      <p:sp>
        <p:nvSpPr>
          <p:cNvPr id="5" name="Rounded Rectangle 4"/>
          <p:cNvSpPr/>
          <p:nvPr/>
        </p:nvSpPr>
        <p:spPr>
          <a:xfrm>
            <a:off x="2668480" y="957309"/>
            <a:ext cx="6103532" cy="5579724"/>
          </a:xfrm>
          <a:prstGeom prst="roundRect">
            <a:avLst>
              <a:gd name="adj" fmla="val 2348"/>
            </a:avLst>
          </a:prstGeom>
          <a:solidFill>
            <a:schemeClr val="bg1"/>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hlinkClick r:id="rId6" action="ppaction://hlinksldjump"/>
          </p:cNvPr>
          <p:cNvSpPr/>
          <p:nvPr/>
        </p:nvSpPr>
        <p:spPr>
          <a:xfrm>
            <a:off x="309600" y="4114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Programmation HTML</a:t>
            </a:r>
            <a:endParaRPr lang="fr-CA" sz="1400" b="1" dirty="0">
              <a:latin typeface="Trebuchet MS" panose="020B0603020202020204" pitchFamily="34" charset="0"/>
            </a:endParaRPr>
          </a:p>
        </p:txBody>
      </p:sp>
      <p:grpSp>
        <p:nvGrpSpPr>
          <p:cNvPr id="15" name="Group 14"/>
          <p:cNvGrpSpPr/>
          <p:nvPr/>
        </p:nvGrpSpPr>
        <p:grpSpPr>
          <a:xfrm>
            <a:off x="306280" y="4733925"/>
            <a:ext cx="2779316" cy="536400"/>
            <a:chOff x="303320" y="1064962"/>
            <a:chExt cx="2779316" cy="536400"/>
          </a:xfrm>
          <a:solidFill>
            <a:schemeClr val="accent6">
              <a:lumMod val="60000"/>
              <a:lumOff val="40000"/>
            </a:schemeClr>
          </a:solidFill>
          <a:effectLst>
            <a:outerShdw blurRad="50800" dist="38100" dir="13500000" algn="br" rotWithShape="0">
              <a:prstClr val="black">
                <a:alpha val="40000"/>
              </a:prstClr>
            </a:outerShdw>
          </a:effectLst>
        </p:grpSpPr>
        <p:sp>
          <p:nvSpPr>
            <p:cNvPr id="16" name="Rectangle 15">
              <a:hlinkClick r:id="rId7" action="ppaction://hlinksldjump"/>
            </p:cNvPr>
            <p:cNvSpPr/>
            <p:nvPr/>
          </p:nvSpPr>
          <p:spPr>
            <a:xfrm>
              <a:off x="303320" y="1067962"/>
              <a:ext cx="2362200" cy="533400"/>
            </a:xfrm>
            <a:prstGeom prst="rect">
              <a:avLst/>
            </a:prstGeom>
            <a:grp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solidFill>
                    <a:schemeClr val="tx1"/>
                  </a:solidFill>
                  <a:latin typeface="Trebuchet MS" panose="020B0603020202020204" pitchFamily="34" charset="0"/>
                </a:rPr>
                <a:t>Intégration d’images</a:t>
              </a:r>
              <a:endParaRPr lang="fr-CA" sz="1400" b="1" dirty="0">
                <a:solidFill>
                  <a:schemeClr val="tx1"/>
                </a:solidFill>
                <a:latin typeface="Trebuchet MS" panose="020B0603020202020204" pitchFamily="34" charset="0"/>
              </a:endParaRPr>
            </a:p>
          </p:txBody>
        </p:sp>
        <p:sp>
          <p:nvSpPr>
            <p:cNvPr id="17" name="Isosceles Triangle 16"/>
            <p:cNvSpPr/>
            <p:nvPr/>
          </p:nvSpPr>
          <p:spPr>
            <a:xfrm rot="5400000">
              <a:off x="2606618" y="1125344"/>
              <a:ext cx="536400" cy="4156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hlinkClick r:id="rId8" action="ppaction://hlinksldjump"/>
          </p:cNvPr>
          <p:cNvSpPr/>
          <p:nvPr/>
        </p:nvSpPr>
        <p:spPr>
          <a:xfrm>
            <a:off x="309600" y="5334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200" b="1" dirty="0">
                <a:latin typeface="Trebuchet MS" panose="020B0603020202020204" pitchFamily="34" charset="0"/>
              </a:rPr>
              <a:t>Utilisation du modèle des Services et technologies de l’apprentissage</a:t>
            </a:r>
            <a:endParaRPr lang="fr-CA" sz="1200" b="1" dirty="0">
              <a:latin typeface="Trebuchet MS" panose="020B0603020202020204" pitchFamily="34" charset="0"/>
            </a:endParaRPr>
          </a:p>
        </p:txBody>
      </p:sp>
      <p:sp>
        <p:nvSpPr>
          <p:cNvPr id="29" name="Rectangle 28">
            <a:hlinkClick r:id="rId9" action="ppaction://hlinksldjump"/>
          </p:cNvPr>
          <p:cNvSpPr/>
          <p:nvPr/>
        </p:nvSpPr>
        <p:spPr>
          <a:xfrm>
            <a:off x="309600" y="5943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Est-ce qu’il y a des questions?</a:t>
            </a:r>
            <a:endParaRPr lang="fr-CA" sz="1400" b="1" dirty="0">
              <a:latin typeface="Trebuchet MS" panose="020B0603020202020204" pitchFamily="34" charset="0"/>
            </a:endParaRPr>
          </a:p>
        </p:txBody>
      </p:sp>
      <p:sp>
        <p:nvSpPr>
          <p:cNvPr id="30" name="Rectangle 29">
            <a:hlinkClick r:id="rId7" action="ppaction://hlinksldjump"/>
          </p:cNvPr>
          <p:cNvSpPr/>
          <p:nvPr/>
        </p:nvSpPr>
        <p:spPr>
          <a:xfrm>
            <a:off x="309600" y="1066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Qu’est-ce qu’un scénarimage?</a:t>
            </a:r>
            <a:endParaRPr lang="fr-CA" sz="1400" b="1" dirty="0">
              <a:latin typeface="Trebuchet MS" panose="020B0603020202020204" pitchFamily="34" charset="0"/>
            </a:endParaRPr>
          </a:p>
        </p:txBody>
      </p:sp>
      <p:sp>
        <p:nvSpPr>
          <p:cNvPr id="31" name="Rectangle 30">
            <a:hlinkClick r:id="rId10" action="ppaction://hlinksldjump"/>
          </p:cNvPr>
          <p:cNvSpPr/>
          <p:nvPr/>
        </p:nvSpPr>
        <p:spPr>
          <a:xfrm>
            <a:off x="309600" y="1676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Pourquoi est-ce important?</a:t>
            </a:r>
            <a:endParaRPr lang="fr-CA" sz="1400" b="1" dirty="0">
              <a:latin typeface="Trebuchet MS" panose="020B0603020202020204" pitchFamily="34" charset="0"/>
            </a:endParaRPr>
          </a:p>
        </p:txBody>
      </p:sp>
      <p:sp>
        <p:nvSpPr>
          <p:cNvPr id="32" name="Rectangle 31">
            <a:hlinkClick r:id="rId11" action="ppaction://hlinksldjump"/>
          </p:cNvPr>
          <p:cNvSpPr/>
          <p:nvPr/>
        </p:nvSpPr>
        <p:spPr>
          <a:xfrm>
            <a:off x="309600" y="2286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Rôles et responsabilités</a:t>
            </a:r>
            <a:endParaRPr lang="fr-CA" sz="1400" b="1" dirty="0">
              <a:latin typeface="Trebuchet MS" panose="020B0603020202020204" pitchFamily="34" charset="0"/>
            </a:endParaRPr>
          </a:p>
        </p:txBody>
      </p:sp>
      <p:sp>
        <p:nvSpPr>
          <p:cNvPr id="33" name="Rectangle 32">
            <a:hlinkClick r:id="rId12" action="ppaction://hlinksldjump"/>
          </p:cNvPr>
          <p:cNvSpPr/>
          <p:nvPr/>
        </p:nvSpPr>
        <p:spPr>
          <a:xfrm>
            <a:off x="309600" y="2895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Quand faut-il commencer?</a:t>
            </a:r>
            <a:endParaRPr lang="fr-CA" sz="1400" b="1" dirty="0">
              <a:latin typeface="Trebuchet MS" panose="020B0603020202020204" pitchFamily="34" charset="0"/>
            </a:endParaRPr>
          </a:p>
        </p:txBody>
      </p:sp>
      <p:sp>
        <p:nvSpPr>
          <p:cNvPr id="34" name="Rectangle 33">
            <a:hlinkClick r:id="rId13" action="ppaction://hlinksldjump"/>
          </p:cNvPr>
          <p:cNvSpPr/>
          <p:nvPr/>
        </p:nvSpPr>
        <p:spPr>
          <a:xfrm>
            <a:off x="309600" y="35052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b="1" dirty="0">
                <a:latin typeface="Trebuchet MS" panose="020B0603020202020204" pitchFamily="34" charset="0"/>
              </a:rPr>
              <a:t>Principaux éléments requis</a:t>
            </a:r>
            <a:endParaRPr lang="fr-CA" sz="1400" b="1" dirty="0">
              <a:latin typeface="Trebuchet MS" panose="020B0603020202020204" pitchFamily="34" charset="0"/>
            </a:endParaRPr>
          </a:p>
        </p:txBody>
      </p:sp>
      <p:sp>
        <p:nvSpPr>
          <p:cNvPr id="20" name="TextBox 19"/>
          <p:cNvSpPr txBox="1"/>
          <p:nvPr/>
        </p:nvSpPr>
        <p:spPr>
          <a:xfrm>
            <a:off x="3420000" y="1403152"/>
            <a:ext cx="4962000" cy="4616648"/>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defPPr>
              <a:defRPr lang="en-US"/>
            </a:defPPr>
            <a:lvl1pPr>
              <a:defRPr sz="1400">
                <a:latin typeface="Trebuchet MS" panose="020B0603020202020204" pitchFamily="34" charset="0"/>
              </a:defRPr>
            </a:lvl1pPr>
            <a:lvl2pPr lvl="1"/>
          </a:lstStyle>
          <a:p>
            <a:r>
              <a:rPr lang="fr-CA" dirty="0" smtClean="0"/>
              <a:t>Les concepteurs pédagogiques peuvent consulter et télécharger des « composantes » et les insérer dans des scénarimages en tant qu’images proposées.</a:t>
            </a:r>
          </a:p>
          <a:p>
            <a:endParaRPr lang="fr-CA" dirty="0" smtClean="0"/>
          </a:p>
          <a:p>
            <a:r>
              <a:rPr lang="fr-CA" dirty="0" smtClean="0"/>
              <a:t>Si vous n’avez pas le temps de consulter le site </a:t>
            </a:r>
            <a:r>
              <a:rPr lang="fr-CA" dirty="0" err="1" smtClean="0"/>
              <a:t>iStock</a:t>
            </a:r>
            <a:r>
              <a:rPr lang="fr-CA" dirty="0" smtClean="0"/>
              <a:t>, décrivez en détail</a:t>
            </a:r>
            <a:r>
              <a:rPr lang="fr-CA" dirty="0"/>
              <a:t>, dans la section </a:t>
            </a:r>
            <a:r>
              <a:rPr lang="fr-CA" dirty="0" smtClean="0"/>
              <a:t>images/bandes image proposées, les images ce que vous souhaitez inclure dans votre scénarimage (inclure un lien URL ou encore le numéro </a:t>
            </a:r>
            <a:r>
              <a:rPr lang="fr-CA" dirty="0" err="1" smtClean="0"/>
              <a:t>iStock</a:t>
            </a:r>
            <a:r>
              <a:rPr lang="fr-CA" dirty="0" smtClean="0"/>
              <a:t>).</a:t>
            </a:r>
          </a:p>
          <a:p>
            <a:endParaRPr lang="fr-CA" dirty="0" smtClean="0"/>
          </a:p>
          <a:p>
            <a:r>
              <a:rPr lang="fr-CA" dirty="0" smtClean="0"/>
              <a:t>La Division des Services et technologies de l’apprentissage peut vous aider à acheter et à télécharger tout élément multimédia (images, vidéos, audio). </a:t>
            </a:r>
          </a:p>
          <a:p>
            <a:pPr lvl="1"/>
            <a:endParaRPr lang="fr-CA" sz="1400" b="1" dirty="0" smtClean="0">
              <a:latin typeface="Trebuchet MS" panose="020B0603020202020204" pitchFamily="34" charset="0"/>
            </a:endParaRPr>
          </a:p>
          <a:p>
            <a:pPr lvl="1"/>
            <a:r>
              <a:rPr lang="fr-CA" sz="1400" b="1" dirty="0" smtClean="0">
                <a:latin typeface="Trebuchet MS" panose="020B0603020202020204" pitchFamily="34" charset="0"/>
              </a:rPr>
              <a:t>Justification :</a:t>
            </a:r>
          </a:p>
          <a:p>
            <a:pPr marL="742950" lvl="1" indent="-285750">
              <a:buFont typeface="Arial" panose="020B0604020202020204" pitchFamily="34" charset="0"/>
              <a:buChar char="•"/>
            </a:pPr>
            <a:r>
              <a:rPr lang="fr-CA" sz="1400" dirty="0" smtClean="0">
                <a:latin typeface="Trebuchet MS" panose="020B0603020202020204" pitchFamily="34" charset="0"/>
              </a:rPr>
              <a:t>Un guichet unique pour le suivi de toutes les ressources d’apprentissage en ligne;</a:t>
            </a:r>
          </a:p>
          <a:p>
            <a:pPr marL="742950" lvl="1" indent="-285750">
              <a:buFont typeface="Arial" panose="020B0604020202020204" pitchFamily="34" charset="0"/>
              <a:buChar char="•"/>
            </a:pPr>
            <a:r>
              <a:rPr lang="fr-CA" sz="1400" dirty="0" smtClean="0">
                <a:latin typeface="Trebuchet MS" panose="020B0603020202020204" pitchFamily="34" charset="0"/>
              </a:rPr>
              <a:t>Vérification de la banque d’images déjà acquises;</a:t>
            </a:r>
          </a:p>
          <a:p>
            <a:pPr marL="742950" lvl="1" indent="-285750">
              <a:buFont typeface="Arial" panose="020B0604020202020204" pitchFamily="34" charset="0"/>
              <a:buChar char="•"/>
            </a:pPr>
            <a:r>
              <a:rPr lang="fr-CA" sz="1400" dirty="0" smtClean="0">
                <a:latin typeface="Trebuchet MS" panose="020B0603020202020204" pitchFamily="34" charset="0"/>
              </a:rPr>
              <a:t>Respect des questions de droits d’auteur;</a:t>
            </a:r>
          </a:p>
          <a:p>
            <a:pPr marL="742950" lvl="1" indent="-285750">
              <a:buFont typeface="Arial" panose="020B0604020202020204" pitchFamily="34" charset="0"/>
              <a:buChar char="•"/>
            </a:pPr>
            <a:r>
              <a:rPr lang="fr-CA" sz="1400" dirty="0">
                <a:latin typeface="Trebuchet MS" panose="020B0603020202020204" pitchFamily="34" charset="0"/>
              </a:rPr>
              <a:t>Vérification </a:t>
            </a:r>
            <a:r>
              <a:rPr lang="fr-CA" sz="1400" dirty="0" smtClean="0">
                <a:latin typeface="Trebuchet MS" panose="020B0603020202020204" pitchFamily="34" charset="0"/>
              </a:rPr>
              <a:t>de la conformité </a:t>
            </a:r>
            <a:r>
              <a:rPr lang="fr-CA" sz="1400" dirty="0">
                <a:latin typeface="Trebuchet MS" panose="020B0603020202020204" pitchFamily="34" charset="0"/>
              </a:rPr>
              <a:t>aux Règles pour </a:t>
            </a:r>
            <a:r>
              <a:rPr lang="fr-CA" sz="1400" dirty="0" smtClean="0">
                <a:latin typeface="Trebuchet MS" panose="020B0603020202020204" pitchFamily="34" charset="0"/>
              </a:rPr>
              <a:t>l’accessibilité </a:t>
            </a:r>
            <a:r>
              <a:rPr lang="fr-CA" sz="1400" dirty="0">
                <a:latin typeface="Trebuchet MS" panose="020B0603020202020204" pitchFamily="34" charset="0"/>
              </a:rPr>
              <a:t>des contenus Web (WCAG);</a:t>
            </a:r>
          </a:p>
        </p:txBody>
      </p:sp>
    </p:spTree>
    <p:custDataLst>
      <p:tags r:id="rId1"/>
    </p:custDataLst>
    <p:extLst>
      <p:ext uri="{BB962C8B-B14F-4D97-AF65-F5344CB8AC3E}">
        <p14:creationId xmlns:p14="http://schemas.microsoft.com/office/powerpoint/2010/main" val="35670803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5aab4e7d-af46-4ffa-aba9-e28c1110750f"/>
  <p:tag name="ARTICULATE_SLIDE_COUNT" val="6"/>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526576-c:\users\nicole\desktop\downloads - ppt tabs template\tabstemplate_ppt.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SLIDE_PRESENTER_GUID" val="fec2606b-5aeb-4d55-b01e-9bb7a15584ac"/>
  <p:tag name="ARTICULATE_SLIDE_PAUSE" val="1"/>
  <p:tag name="ARTICULATE_LOCK_SLIDE" val="0"/>
  <p:tag name="ARTICULATE_HIDE_SLIDE" val="0"/>
  <p:tag name="ARTICULATE_PLAYER_CONTROL_PREVIOUS" val="False"/>
  <p:tag name="ARTICULATE_PLAYER_CONTROL_NEXT" val="False"/>
  <p:tag name="ARTICULATE_USED_LAYOUT" val="1"/>
</p:tagLst>
</file>

<file path=ppt/tags/tag11.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SLIDE_PRESENTER_GUID" val="fec2606b-5aeb-4d55-b01e-9bb7a15584ac"/>
  <p:tag name="ARTICULATE_SLIDE_PAUSE" val="1"/>
  <p:tag name="ARTICULATE_LOCK_SLIDE" val="0"/>
  <p:tag name="ARTICULATE_HIDE_SLIDE" val="0"/>
  <p:tag name="ARTICULATE_PLAYER_CONTROL_PREVIOUS" val="False"/>
  <p:tag name="ARTICULATE_PLAYER_CONTROL_NEXT" val="False"/>
  <p:tag name="ARTICULATE_USED_LAYOUT"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SLIDE_PRESENTER_GUID" val="fec2606b-5aeb-4d55-b01e-9bb7a15584ac"/>
  <p:tag name="ARTICULATE_SLIDE_PAUSE" val="1"/>
  <p:tag name="ARTICULATE_LOCK_SLIDE" val="0"/>
  <p:tag name="ARTICULATE_HIDE_SLIDE" val="0"/>
  <p:tag name="ARTICULATE_PLAYER_CONTROL_PREVIOUS" val="False"/>
  <p:tag name="ARTICULATE_PLAYER_CONTROL_NEXT" val="False"/>
  <p:tag name="ARTICULATE_USED_LAYOUT"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SLIDE_PRESENTER_GUID" val="fec2606b-5aeb-4d55-b01e-9bb7a15584ac"/>
  <p:tag name="ARTICULATE_SLIDE_PAUSE" val="1"/>
  <p:tag name="ARTICULATE_LOCK_SLIDE" val="0"/>
  <p:tag name="ARTICULATE_HIDE_SLIDE" val="0"/>
  <p:tag name="ARTICULATE_PLAYER_CONTROL_PREVIOUS" val="False"/>
  <p:tag name="ARTICULATE_PLAYER_CONTROL_NEXT" val="False"/>
  <p:tag name="ARTICULATE_USED_LAYOUT" val="1"/>
</p:tagLst>
</file>

<file path=ppt/tags/tag3.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SLIDE_PRESENTER_GUID" val="fec2606b-5aeb-4d55-b01e-9bb7a15584ac"/>
  <p:tag name="ARTICULATE_SLIDE_PAUSE" val="1"/>
  <p:tag name="ARTICULATE_LOCK_SLIDE" val="0"/>
  <p:tag name="ARTICULATE_HIDE_SLIDE" val="0"/>
  <p:tag name="ARTICULATE_PLAYER_CONTROL_PREVIOUS" val="False"/>
  <p:tag name="ARTICULATE_PLAYER_CONTROL_NEXT" val="False"/>
  <p:tag name="ARTICULATE_USED_LAYOUT" val="1"/>
</p:tagLst>
</file>

<file path=ppt/tags/tag4.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SLIDE_PRESENTER_GUID" val="fec2606b-5aeb-4d55-b01e-9bb7a15584ac"/>
  <p:tag name="ARTICULATE_SLIDE_PAUSE" val="1"/>
  <p:tag name="ARTICULATE_LOCK_SLIDE" val="0"/>
  <p:tag name="ARTICULATE_HIDE_SLIDE" val="0"/>
  <p:tag name="ARTICULATE_PLAYER_CONTROL_PREVIOUS" val="False"/>
  <p:tag name="ARTICULATE_PLAYER_CONTROL_NEXT" val="False"/>
  <p:tag name="ARTICULATE_USED_LAYOUT" val="1"/>
</p:tagLst>
</file>

<file path=ppt/tags/tag5.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SLIDE_PRESENTER_GUID" val="fec2606b-5aeb-4d55-b01e-9bb7a15584ac"/>
  <p:tag name="ARTICULATE_SLIDE_PAUSE" val="1"/>
  <p:tag name="ARTICULATE_LOCK_SLIDE" val="0"/>
  <p:tag name="ARTICULATE_HIDE_SLIDE" val="0"/>
  <p:tag name="ARTICULATE_PLAYER_CONTROL_PREVIOUS" val="False"/>
  <p:tag name="ARTICULATE_PLAYER_CONTROL_NEXT" val="False"/>
  <p:tag name="ARTICULATE_USED_LAYOUT" val="1"/>
</p:tagLst>
</file>

<file path=ppt/tags/tag6.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SLIDE_PRESENTER_GUID" val="fec2606b-5aeb-4d55-b01e-9bb7a15584ac"/>
  <p:tag name="ARTICULATE_SLIDE_PAUSE" val="1"/>
  <p:tag name="ARTICULATE_LOCK_SLIDE" val="0"/>
  <p:tag name="ARTICULATE_HIDE_SLIDE" val="0"/>
  <p:tag name="ARTICULATE_PLAYER_CONTROL_PREVIOUS" val="False"/>
  <p:tag name="ARTICULATE_PLAYER_CONTROL_NEXT" val="False"/>
  <p:tag name="ARTICULATE_USED_LAYOUT" val="1"/>
</p:tagLst>
</file>

<file path=ppt/tags/tag7.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SLIDE_PRESENTER_GUID" val="fec2606b-5aeb-4d55-b01e-9bb7a15584ac"/>
  <p:tag name="ARTICULATE_SLIDE_PAUSE" val="1"/>
  <p:tag name="ARTICULATE_LOCK_SLIDE" val="0"/>
  <p:tag name="ARTICULATE_HIDE_SLIDE" val="0"/>
  <p:tag name="ARTICULATE_PLAYER_CONTROL_PREVIOUS" val="False"/>
  <p:tag name="ARTICULATE_PLAYER_CONTROL_NEXT" val="False"/>
  <p:tag name="ARTICULATE_USED_LAYOUT" val="1"/>
</p:tagLst>
</file>

<file path=ppt/tags/tag8.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SLIDE_PRESENTER_GUID" val="fec2606b-5aeb-4d55-b01e-9bb7a15584ac"/>
  <p:tag name="ARTICULATE_SLIDE_PAUSE" val="1"/>
  <p:tag name="ARTICULATE_LOCK_SLIDE" val="0"/>
  <p:tag name="ARTICULATE_HIDE_SLIDE" val="0"/>
  <p:tag name="ARTICULATE_PLAYER_CONTROL_PREVIOUS" val="False"/>
  <p:tag name="ARTICULATE_PLAYER_CONTROL_NEXT" val="False"/>
  <p:tag name="ARTICULATE_USED_LAYOUT" val="1"/>
</p:tagLst>
</file>

<file path=ppt/tags/tag9.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SLIDE_PRESENTER_GUID" val="fec2606b-5aeb-4d55-b01e-9bb7a15584ac"/>
  <p:tag name="ARTICULATE_SLIDE_PAUSE" val="1"/>
  <p:tag name="ARTICULATE_LOCK_SLIDE" val="0"/>
  <p:tag name="ARTICULATE_HIDE_SLIDE" val="0"/>
  <p:tag name="ARTICULATE_PLAYER_CONTROL_PREVIOUS" val="False"/>
  <p:tag name="ARTICULATE_PLAYER_CONTROL_NEXT" val="False"/>
  <p:tag name="ARTICULATE_USED_LAYOUT"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3224</TotalTime>
  <Words>2033</Words>
  <Application>Microsoft Office PowerPoint</Application>
  <PresentationFormat>On-screen Show (4:3)</PresentationFormat>
  <Paragraphs>237</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Nadine.Lacelle@csps-efpc.gc.ca</dc:creator>
  <cp:lastModifiedBy>Nadine Lacelle</cp:lastModifiedBy>
  <cp:revision>140</cp:revision>
  <cp:lastPrinted>2014-11-21T14:10:00Z</cp:lastPrinted>
  <dcterms:created xsi:type="dcterms:W3CDTF">2014-05-20T14:12:58Z</dcterms:created>
  <dcterms:modified xsi:type="dcterms:W3CDTF">2014-11-25T19:16:16Z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Presentation1</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CB329BB3-2F74-4CD5-BB9B-B78AA8C13DF6</vt:lpwstr>
  </property>
  <property fmtid="{D5CDD505-2E9C-101B-9397-08002B2CF9AE}" pid="6" name="ArticulateProjectFull">
    <vt:lpwstr>P:\Programs\Learning Technologies and Services\Storyboard demo3.ppta</vt:lpwstr>
  </property>
</Properties>
</file>