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302" r:id="rId9"/>
    <p:sldId id="264" r:id="rId10"/>
    <p:sldId id="265" r:id="rId11"/>
    <p:sldId id="309" r:id="rId12"/>
    <p:sldId id="313" r:id="rId13"/>
    <p:sldId id="312" r:id="rId14"/>
    <p:sldId id="266" r:id="rId15"/>
    <p:sldId id="268" r:id="rId16"/>
    <p:sldId id="270" r:id="rId17"/>
    <p:sldId id="304" r:id="rId18"/>
    <p:sldId id="274" r:id="rId19"/>
    <p:sldId id="275" r:id="rId20"/>
    <p:sldId id="305" r:id="rId21"/>
    <p:sldId id="303" r:id="rId22"/>
    <p:sldId id="308" r:id="rId23"/>
    <p:sldId id="306" r:id="rId24"/>
    <p:sldId id="288" r:id="rId25"/>
    <p:sldId id="314" r:id="rId26"/>
    <p:sldId id="277" r:id="rId27"/>
    <p:sldId id="315" r:id="rId28"/>
    <p:sldId id="316" r:id="rId29"/>
    <p:sldId id="317" r:id="rId30"/>
    <p:sldId id="290" r:id="rId31"/>
    <p:sldId id="318" r:id="rId32"/>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7" d="100"/>
          <a:sy n="87" d="100"/>
        </p:scale>
        <p:origin x="38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EC"/>
          </a:p>
        </p:txBody>
      </p:sp>
      <p:sp>
        <p:nvSpPr>
          <p:cNvPr id="4" name="Marcador de fecha 3"/>
          <p:cNvSpPr>
            <a:spLocks noGrp="1"/>
          </p:cNvSpPr>
          <p:nvPr>
            <p:ph type="dt" sz="half" idx="10"/>
          </p:nvPr>
        </p:nvSpPr>
        <p:spPr/>
        <p:txBody>
          <a:bodyPr/>
          <a:lstStyle/>
          <a:p>
            <a:fld id="{E8CB6E39-E5DE-4603-85D5-0FDBD2C1C118}" type="datetimeFigureOut">
              <a:rPr lang="es-EC" smtClean="0"/>
              <a:t>14/8/2016</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5D18044F-9202-428C-A483-3F2D98E6188C}" type="slidenum">
              <a:rPr lang="es-EC" smtClean="0"/>
              <a:t>‹Nº›</a:t>
            </a:fld>
            <a:endParaRPr lang="es-EC"/>
          </a:p>
        </p:txBody>
      </p:sp>
    </p:spTree>
    <p:extLst>
      <p:ext uri="{BB962C8B-B14F-4D97-AF65-F5344CB8AC3E}">
        <p14:creationId xmlns:p14="http://schemas.microsoft.com/office/powerpoint/2010/main" val="2417535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C"/>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p:txBody>
          <a:bodyPr/>
          <a:lstStyle/>
          <a:p>
            <a:fld id="{E8CB6E39-E5DE-4603-85D5-0FDBD2C1C118}" type="datetimeFigureOut">
              <a:rPr lang="es-EC" smtClean="0"/>
              <a:t>14/8/2016</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5D18044F-9202-428C-A483-3F2D98E6188C}" type="slidenum">
              <a:rPr lang="es-EC" smtClean="0"/>
              <a:t>‹Nº›</a:t>
            </a:fld>
            <a:endParaRPr lang="es-EC"/>
          </a:p>
        </p:txBody>
      </p:sp>
    </p:spTree>
    <p:extLst>
      <p:ext uri="{BB962C8B-B14F-4D97-AF65-F5344CB8AC3E}">
        <p14:creationId xmlns:p14="http://schemas.microsoft.com/office/powerpoint/2010/main" val="2944206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p:txBody>
          <a:bodyPr/>
          <a:lstStyle/>
          <a:p>
            <a:fld id="{E8CB6E39-E5DE-4603-85D5-0FDBD2C1C118}" type="datetimeFigureOut">
              <a:rPr lang="es-EC" smtClean="0"/>
              <a:t>14/8/2016</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5D18044F-9202-428C-A483-3F2D98E6188C}" type="slidenum">
              <a:rPr lang="es-EC" smtClean="0"/>
              <a:t>‹Nº›</a:t>
            </a:fld>
            <a:endParaRPr lang="es-EC"/>
          </a:p>
        </p:txBody>
      </p:sp>
    </p:spTree>
    <p:extLst>
      <p:ext uri="{BB962C8B-B14F-4D97-AF65-F5344CB8AC3E}">
        <p14:creationId xmlns:p14="http://schemas.microsoft.com/office/powerpoint/2010/main" val="3781156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C"/>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p:txBody>
          <a:bodyPr/>
          <a:lstStyle/>
          <a:p>
            <a:fld id="{E8CB6E39-E5DE-4603-85D5-0FDBD2C1C118}" type="datetimeFigureOut">
              <a:rPr lang="es-EC" smtClean="0"/>
              <a:t>14/8/2016</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5D18044F-9202-428C-A483-3F2D98E6188C}" type="slidenum">
              <a:rPr lang="es-EC" smtClean="0"/>
              <a:t>‹Nº›</a:t>
            </a:fld>
            <a:endParaRPr lang="es-EC"/>
          </a:p>
        </p:txBody>
      </p:sp>
    </p:spTree>
    <p:extLst>
      <p:ext uri="{BB962C8B-B14F-4D97-AF65-F5344CB8AC3E}">
        <p14:creationId xmlns:p14="http://schemas.microsoft.com/office/powerpoint/2010/main" val="763457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C"/>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E8CB6E39-E5DE-4603-85D5-0FDBD2C1C118}" type="datetimeFigureOut">
              <a:rPr lang="es-EC" smtClean="0"/>
              <a:t>14/8/2016</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5D18044F-9202-428C-A483-3F2D98E6188C}" type="slidenum">
              <a:rPr lang="es-EC" smtClean="0"/>
              <a:t>‹Nº›</a:t>
            </a:fld>
            <a:endParaRPr lang="es-EC"/>
          </a:p>
        </p:txBody>
      </p:sp>
    </p:spTree>
    <p:extLst>
      <p:ext uri="{BB962C8B-B14F-4D97-AF65-F5344CB8AC3E}">
        <p14:creationId xmlns:p14="http://schemas.microsoft.com/office/powerpoint/2010/main" val="1401642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C"/>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p:cNvSpPr>
            <a:spLocks noGrp="1"/>
          </p:cNvSpPr>
          <p:nvPr>
            <p:ph type="dt" sz="half" idx="10"/>
          </p:nvPr>
        </p:nvSpPr>
        <p:spPr/>
        <p:txBody>
          <a:bodyPr/>
          <a:lstStyle/>
          <a:p>
            <a:fld id="{E8CB6E39-E5DE-4603-85D5-0FDBD2C1C118}" type="datetimeFigureOut">
              <a:rPr lang="es-EC" smtClean="0"/>
              <a:t>14/8/2016</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5D18044F-9202-428C-A483-3F2D98E6188C}" type="slidenum">
              <a:rPr lang="es-EC" smtClean="0"/>
              <a:t>‹Nº›</a:t>
            </a:fld>
            <a:endParaRPr lang="es-EC"/>
          </a:p>
        </p:txBody>
      </p:sp>
    </p:spTree>
    <p:extLst>
      <p:ext uri="{BB962C8B-B14F-4D97-AF65-F5344CB8AC3E}">
        <p14:creationId xmlns:p14="http://schemas.microsoft.com/office/powerpoint/2010/main" val="1228926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p:cNvSpPr>
            <a:spLocks noGrp="1"/>
          </p:cNvSpPr>
          <p:nvPr>
            <p:ph type="dt" sz="half" idx="10"/>
          </p:nvPr>
        </p:nvSpPr>
        <p:spPr/>
        <p:txBody>
          <a:bodyPr/>
          <a:lstStyle/>
          <a:p>
            <a:fld id="{E8CB6E39-E5DE-4603-85D5-0FDBD2C1C118}" type="datetimeFigureOut">
              <a:rPr lang="es-EC" smtClean="0"/>
              <a:t>14/8/2016</a:t>
            </a:fld>
            <a:endParaRPr lang="es-EC"/>
          </a:p>
        </p:txBody>
      </p:sp>
      <p:sp>
        <p:nvSpPr>
          <p:cNvPr id="8" name="Marcador de pie de página 7"/>
          <p:cNvSpPr>
            <a:spLocks noGrp="1"/>
          </p:cNvSpPr>
          <p:nvPr>
            <p:ph type="ftr" sz="quarter" idx="11"/>
          </p:nvPr>
        </p:nvSpPr>
        <p:spPr/>
        <p:txBody>
          <a:bodyPr/>
          <a:lstStyle/>
          <a:p>
            <a:endParaRPr lang="es-EC"/>
          </a:p>
        </p:txBody>
      </p:sp>
      <p:sp>
        <p:nvSpPr>
          <p:cNvPr id="9" name="Marcador de número de diapositiva 8"/>
          <p:cNvSpPr>
            <a:spLocks noGrp="1"/>
          </p:cNvSpPr>
          <p:nvPr>
            <p:ph type="sldNum" sz="quarter" idx="12"/>
          </p:nvPr>
        </p:nvSpPr>
        <p:spPr/>
        <p:txBody>
          <a:bodyPr/>
          <a:lstStyle/>
          <a:p>
            <a:fld id="{5D18044F-9202-428C-A483-3F2D98E6188C}" type="slidenum">
              <a:rPr lang="es-EC" smtClean="0"/>
              <a:t>‹Nº›</a:t>
            </a:fld>
            <a:endParaRPr lang="es-EC"/>
          </a:p>
        </p:txBody>
      </p:sp>
    </p:spTree>
    <p:extLst>
      <p:ext uri="{BB962C8B-B14F-4D97-AF65-F5344CB8AC3E}">
        <p14:creationId xmlns:p14="http://schemas.microsoft.com/office/powerpoint/2010/main" val="356015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C"/>
          </a:p>
        </p:txBody>
      </p:sp>
      <p:sp>
        <p:nvSpPr>
          <p:cNvPr id="3" name="Marcador de fecha 2"/>
          <p:cNvSpPr>
            <a:spLocks noGrp="1"/>
          </p:cNvSpPr>
          <p:nvPr>
            <p:ph type="dt" sz="half" idx="10"/>
          </p:nvPr>
        </p:nvSpPr>
        <p:spPr/>
        <p:txBody>
          <a:bodyPr/>
          <a:lstStyle/>
          <a:p>
            <a:fld id="{E8CB6E39-E5DE-4603-85D5-0FDBD2C1C118}" type="datetimeFigureOut">
              <a:rPr lang="es-EC" smtClean="0"/>
              <a:t>14/8/2016</a:t>
            </a:fld>
            <a:endParaRPr lang="es-EC"/>
          </a:p>
        </p:txBody>
      </p:sp>
      <p:sp>
        <p:nvSpPr>
          <p:cNvPr id="4" name="Marcador de pie de página 3"/>
          <p:cNvSpPr>
            <a:spLocks noGrp="1"/>
          </p:cNvSpPr>
          <p:nvPr>
            <p:ph type="ftr" sz="quarter" idx="11"/>
          </p:nvPr>
        </p:nvSpPr>
        <p:spPr/>
        <p:txBody>
          <a:bodyPr/>
          <a:lstStyle/>
          <a:p>
            <a:endParaRPr lang="es-EC"/>
          </a:p>
        </p:txBody>
      </p:sp>
      <p:sp>
        <p:nvSpPr>
          <p:cNvPr id="5" name="Marcador de número de diapositiva 4"/>
          <p:cNvSpPr>
            <a:spLocks noGrp="1"/>
          </p:cNvSpPr>
          <p:nvPr>
            <p:ph type="sldNum" sz="quarter" idx="12"/>
          </p:nvPr>
        </p:nvSpPr>
        <p:spPr/>
        <p:txBody>
          <a:bodyPr/>
          <a:lstStyle/>
          <a:p>
            <a:fld id="{5D18044F-9202-428C-A483-3F2D98E6188C}" type="slidenum">
              <a:rPr lang="es-EC" smtClean="0"/>
              <a:t>‹Nº›</a:t>
            </a:fld>
            <a:endParaRPr lang="es-EC"/>
          </a:p>
        </p:txBody>
      </p:sp>
    </p:spTree>
    <p:extLst>
      <p:ext uri="{BB962C8B-B14F-4D97-AF65-F5344CB8AC3E}">
        <p14:creationId xmlns:p14="http://schemas.microsoft.com/office/powerpoint/2010/main" val="207758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8CB6E39-E5DE-4603-85D5-0FDBD2C1C118}" type="datetimeFigureOut">
              <a:rPr lang="es-EC" smtClean="0"/>
              <a:t>14/8/2016</a:t>
            </a:fld>
            <a:endParaRPr lang="es-EC"/>
          </a:p>
        </p:txBody>
      </p:sp>
      <p:sp>
        <p:nvSpPr>
          <p:cNvPr id="3" name="Marcador de pie de página 2"/>
          <p:cNvSpPr>
            <a:spLocks noGrp="1"/>
          </p:cNvSpPr>
          <p:nvPr>
            <p:ph type="ftr" sz="quarter" idx="11"/>
          </p:nvPr>
        </p:nvSpPr>
        <p:spPr/>
        <p:txBody>
          <a:bodyPr/>
          <a:lstStyle/>
          <a:p>
            <a:endParaRPr lang="es-EC"/>
          </a:p>
        </p:txBody>
      </p:sp>
      <p:sp>
        <p:nvSpPr>
          <p:cNvPr id="4" name="Marcador de número de diapositiva 3"/>
          <p:cNvSpPr>
            <a:spLocks noGrp="1"/>
          </p:cNvSpPr>
          <p:nvPr>
            <p:ph type="sldNum" sz="quarter" idx="12"/>
          </p:nvPr>
        </p:nvSpPr>
        <p:spPr/>
        <p:txBody>
          <a:bodyPr/>
          <a:lstStyle/>
          <a:p>
            <a:fld id="{5D18044F-9202-428C-A483-3F2D98E6188C}" type="slidenum">
              <a:rPr lang="es-EC" smtClean="0"/>
              <a:t>‹Nº›</a:t>
            </a:fld>
            <a:endParaRPr lang="es-EC"/>
          </a:p>
        </p:txBody>
      </p:sp>
    </p:spTree>
    <p:extLst>
      <p:ext uri="{BB962C8B-B14F-4D97-AF65-F5344CB8AC3E}">
        <p14:creationId xmlns:p14="http://schemas.microsoft.com/office/powerpoint/2010/main" val="259584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E8CB6E39-E5DE-4603-85D5-0FDBD2C1C118}" type="datetimeFigureOut">
              <a:rPr lang="es-EC" smtClean="0"/>
              <a:t>14/8/2016</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5D18044F-9202-428C-A483-3F2D98E6188C}" type="slidenum">
              <a:rPr lang="es-EC" smtClean="0"/>
              <a:t>‹Nº›</a:t>
            </a:fld>
            <a:endParaRPr lang="es-EC"/>
          </a:p>
        </p:txBody>
      </p:sp>
    </p:spTree>
    <p:extLst>
      <p:ext uri="{BB962C8B-B14F-4D97-AF65-F5344CB8AC3E}">
        <p14:creationId xmlns:p14="http://schemas.microsoft.com/office/powerpoint/2010/main" val="3027029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E8CB6E39-E5DE-4603-85D5-0FDBD2C1C118}" type="datetimeFigureOut">
              <a:rPr lang="es-EC" smtClean="0"/>
              <a:t>14/8/2016</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5D18044F-9202-428C-A483-3F2D98E6188C}" type="slidenum">
              <a:rPr lang="es-EC" smtClean="0"/>
              <a:t>‹Nº›</a:t>
            </a:fld>
            <a:endParaRPr lang="es-EC"/>
          </a:p>
        </p:txBody>
      </p:sp>
    </p:spTree>
    <p:extLst>
      <p:ext uri="{BB962C8B-B14F-4D97-AF65-F5344CB8AC3E}">
        <p14:creationId xmlns:p14="http://schemas.microsoft.com/office/powerpoint/2010/main" val="96724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CB6E39-E5DE-4603-85D5-0FDBD2C1C118}" type="datetimeFigureOut">
              <a:rPr lang="es-EC" smtClean="0"/>
              <a:t>14/8/2016</a:t>
            </a:fld>
            <a:endParaRPr lang="es-EC"/>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8044F-9202-428C-A483-3F2D98E6188C}" type="slidenum">
              <a:rPr lang="es-EC" smtClean="0"/>
              <a:t>‹Nº›</a:t>
            </a:fld>
            <a:endParaRPr lang="es-EC"/>
          </a:p>
        </p:txBody>
      </p:sp>
    </p:spTree>
    <p:extLst>
      <p:ext uri="{BB962C8B-B14F-4D97-AF65-F5344CB8AC3E}">
        <p14:creationId xmlns:p14="http://schemas.microsoft.com/office/powerpoint/2010/main" val="895188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1279947" y="570821"/>
            <a:ext cx="10542494" cy="6463308"/>
          </a:xfrm>
          <a:prstGeom prst="rect">
            <a:avLst/>
          </a:prstGeom>
          <a:noFill/>
        </p:spPr>
        <p:txBody>
          <a:bodyPr wrap="square" rtlCol="0">
            <a:spAutoFit/>
          </a:bodyPr>
          <a:lstStyle/>
          <a:p>
            <a:pPr lvl="0" algn="ctr" eaLnBrk="0" fontAlgn="base" hangingPunct="0">
              <a:spcBef>
                <a:spcPct val="0"/>
              </a:spcBef>
              <a:spcAft>
                <a:spcPct val="0"/>
              </a:spcAft>
            </a:pPr>
            <a:r>
              <a:rPr lang="es-EC" altLang="es-EC" sz="2400" b="1" dirty="0">
                <a:latin typeface="Times New Roman" panose="02020603050405020304" pitchFamily="18" charset="0"/>
                <a:ea typeface="Calibri" panose="020F0502020204030204" pitchFamily="34" charset="0"/>
                <a:cs typeface="Times New Roman" panose="02020603050405020304" pitchFamily="18" charset="0"/>
              </a:rPr>
              <a:t>ESCUELA SUPERIOR POLIT</a:t>
            </a:r>
            <a:r>
              <a:rPr lang="es-EC" altLang="es-EC" sz="2400" b="1" dirty="0">
                <a:latin typeface="Calibri" panose="020F0502020204030204" pitchFamily="34" charset="0"/>
                <a:ea typeface="Calibri" panose="020F0502020204030204" pitchFamily="34" charset="0"/>
                <a:cs typeface="Times New Roman" panose="02020603050405020304" pitchFamily="18" charset="0"/>
              </a:rPr>
              <a:t>É</a:t>
            </a:r>
            <a:r>
              <a:rPr lang="es-EC" altLang="es-EC" sz="2400" b="1" dirty="0">
                <a:latin typeface="Times New Roman" panose="02020603050405020304" pitchFamily="18" charset="0"/>
                <a:ea typeface="Calibri" panose="020F0502020204030204" pitchFamily="34" charset="0"/>
                <a:cs typeface="Times New Roman" panose="02020603050405020304" pitchFamily="18" charset="0"/>
              </a:rPr>
              <a:t>NICA </a:t>
            </a:r>
          </a:p>
          <a:p>
            <a:pPr lvl="0" algn="ctr" eaLnBrk="0" fontAlgn="base" hangingPunct="0">
              <a:spcBef>
                <a:spcPct val="0"/>
              </a:spcBef>
              <a:spcAft>
                <a:spcPct val="0"/>
              </a:spcAft>
            </a:pPr>
            <a:r>
              <a:rPr lang="es-EC" altLang="es-EC" sz="2400" b="1" dirty="0">
                <a:latin typeface="Times New Roman" panose="02020603050405020304" pitchFamily="18" charset="0"/>
                <a:ea typeface="Calibri" panose="020F0502020204030204" pitchFamily="34" charset="0"/>
                <a:cs typeface="Times New Roman" panose="02020603050405020304" pitchFamily="18" charset="0"/>
              </a:rPr>
              <a:t>DEL LITORAL</a:t>
            </a:r>
            <a:endParaRPr lang="es-EC" altLang="es-EC" sz="2400" dirty="0"/>
          </a:p>
          <a:p>
            <a:pPr lvl="0" algn="ctr" eaLnBrk="0" fontAlgn="base" hangingPunct="0">
              <a:spcBef>
                <a:spcPct val="0"/>
              </a:spcBef>
              <a:spcAft>
                <a:spcPct val="0"/>
              </a:spcAft>
            </a:pPr>
            <a:r>
              <a:rPr lang="es-EC" altLang="es-EC" sz="24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s-EC" altLang="es-EC" sz="2400" dirty="0"/>
          </a:p>
          <a:p>
            <a:pPr lvl="0" algn="ctr" eaLnBrk="0" fontAlgn="base" hangingPunct="0">
              <a:lnSpc>
                <a:spcPct val="150000"/>
              </a:lnSpc>
              <a:spcBef>
                <a:spcPct val="0"/>
              </a:spcBef>
              <a:spcAft>
                <a:spcPct val="0"/>
              </a:spcAft>
            </a:pPr>
            <a:r>
              <a:rPr lang="es-EC" altLang="es-EC" sz="2400" b="1" dirty="0">
                <a:latin typeface="Times New Roman" panose="02020603050405020304" pitchFamily="18" charset="0"/>
                <a:ea typeface="Calibri" panose="020F0502020204030204" pitchFamily="34" charset="0"/>
                <a:cs typeface="Times New Roman" panose="02020603050405020304" pitchFamily="18" charset="0"/>
              </a:rPr>
              <a:t>FACULTAD DE INGENIER</a:t>
            </a:r>
            <a:r>
              <a:rPr lang="es-EC" altLang="es-EC" sz="2400" b="1" dirty="0">
                <a:latin typeface="Calibri" panose="020F0502020204030204" pitchFamily="34" charset="0"/>
                <a:ea typeface="Calibri" panose="020F0502020204030204" pitchFamily="34" charset="0"/>
                <a:cs typeface="Times New Roman" panose="02020603050405020304" pitchFamily="18" charset="0"/>
              </a:rPr>
              <a:t>Í</a:t>
            </a:r>
            <a:r>
              <a:rPr lang="es-EC" altLang="es-EC" sz="2400" b="1" dirty="0">
                <a:latin typeface="Times New Roman" panose="02020603050405020304" pitchFamily="18" charset="0"/>
                <a:ea typeface="Calibri" panose="020F0502020204030204" pitchFamily="34" charset="0"/>
                <a:cs typeface="Times New Roman" panose="02020603050405020304" pitchFamily="18" charset="0"/>
              </a:rPr>
              <a:t>A EN ELECTRICIDAD Y COMPUTACI</a:t>
            </a:r>
            <a:r>
              <a:rPr lang="es-EC" altLang="es-EC" sz="2400" b="1" dirty="0">
                <a:latin typeface="Calibri" panose="020F0502020204030204" pitchFamily="34" charset="0"/>
                <a:ea typeface="Calibri" panose="020F0502020204030204" pitchFamily="34" charset="0"/>
                <a:cs typeface="Times New Roman" panose="02020603050405020304" pitchFamily="18" charset="0"/>
              </a:rPr>
              <a:t>Ó</a:t>
            </a:r>
            <a:r>
              <a:rPr lang="es-EC" altLang="es-EC" sz="2400" b="1" dirty="0">
                <a:latin typeface="Times New Roman" panose="02020603050405020304" pitchFamily="18" charset="0"/>
                <a:ea typeface="Calibri" panose="020F0502020204030204" pitchFamily="34" charset="0"/>
                <a:cs typeface="Times New Roman" panose="02020603050405020304" pitchFamily="18" charset="0"/>
              </a:rPr>
              <a:t>N</a:t>
            </a:r>
            <a:endParaRPr lang="es-EC" altLang="es-EC" sz="2400" dirty="0"/>
          </a:p>
          <a:p>
            <a:pPr lvl="0" algn="ctr" eaLnBrk="0" fontAlgn="base" hangingPunct="0">
              <a:lnSpc>
                <a:spcPct val="150000"/>
              </a:lnSpc>
              <a:spcBef>
                <a:spcPct val="0"/>
              </a:spcBef>
              <a:spcAft>
                <a:spcPct val="0"/>
              </a:spcAft>
            </a:pPr>
            <a:r>
              <a:rPr lang="es-EC" altLang="es-EC" sz="2400" b="1" dirty="0">
                <a:latin typeface="Times New Roman" panose="02020603050405020304" pitchFamily="18" charset="0"/>
                <a:ea typeface="Calibri" panose="020F0502020204030204" pitchFamily="34" charset="0"/>
                <a:cs typeface="Times New Roman" panose="02020603050405020304" pitchFamily="18" charset="0"/>
              </a:rPr>
              <a:t>PROGRAMACI</a:t>
            </a:r>
            <a:r>
              <a:rPr lang="es-EC" altLang="es-EC" sz="2400" b="1" dirty="0">
                <a:latin typeface="Calibri" panose="020F0502020204030204" pitchFamily="34" charset="0"/>
                <a:ea typeface="Calibri" panose="020F0502020204030204" pitchFamily="34" charset="0"/>
                <a:cs typeface="Times New Roman" panose="02020603050405020304" pitchFamily="18" charset="0"/>
              </a:rPr>
              <a:t>Ó</a:t>
            </a:r>
            <a:r>
              <a:rPr lang="es-EC" altLang="es-EC" sz="2400" b="1" dirty="0">
                <a:latin typeface="Times New Roman" panose="02020603050405020304" pitchFamily="18" charset="0"/>
                <a:ea typeface="Calibri" panose="020F0502020204030204" pitchFamily="34" charset="0"/>
                <a:cs typeface="Times New Roman" panose="02020603050405020304" pitchFamily="18" charset="0"/>
              </a:rPr>
              <a:t>N ORIENTADA A OBJETOS</a:t>
            </a:r>
            <a:endParaRPr lang="es-EC" altLang="es-EC" sz="2400" dirty="0"/>
          </a:p>
          <a:p>
            <a:pPr lvl="0" algn="ctr" eaLnBrk="0" fontAlgn="base" hangingPunct="0">
              <a:lnSpc>
                <a:spcPct val="150000"/>
              </a:lnSpc>
              <a:spcBef>
                <a:spcPct val="0"/>
              </a:spcBef>
              <a:spcAft>
                <a:spcPct val="0"/>
              </a:spcAft>
            </a:pPr>
            <a:r>
              <a:rPr lang="es-EC" altLang="es-EC" sz="2400" b="1" dirty="0">
                <a:latin typeface="Times New Roman" panose="02020603050405020304" pitchFamily="18" charset="0"/>
                <a:ea typeface="Calibri" panose="020F0502020204030204" pitchFamily="34" charset="0"/>
                <a:cs typeface="Times New Roman" panose="02020603050405020304" pitchFamily="18" charset="0"/>
              </a:rPr>
              <a:t>PROYECTO № 2</a:t>
            </a:r>
            <a:endParaRPr lang="es-EC" altLang="es-EC" sz="2400" dirty="0"/>
          </a:p>
          <a:p>
            <a:pPr lvl="0" algn="just" eaLnBrk="0" fontAlgn="base" hangingPunct="0">
              <a:lnSpc>
                <a:spcPct val="150000"/>
              </a:lnSpc>
              <a:spcBef>
                <a:spcPct val="0"/>
              </a:spcBef>
              <a:spcAft>
                <a:spcPct val="0"/>
              </a:spcAft>
            </a:pPr>
            <a:r>
              <a:rPr lang="es-EC" altLang="es-EC" sz="2400" b="1" i="1" dirty="0">
                <a:latin typeface="Times New Roman" panose="02020603050405020304" pitchFamily="18" charset="0"/>
                <a:ea typeface="Calibri" panose="020F0502020204030204" pitchFamily="34" charset="0"/>
                <a:cs typeface="Times New Roman" panose="02020603050405020304" pitchFamily="18" charset="0"/>
              </a:rPr>
              <a:t>Integrantes:</a:t>
            </a:r>
            <a:r>
              <a:rPr lang="es-EC" altLang="es-EC" sz="2400" dirty="0">
                <a:latin typeface="Times New Roman" panose="02020603050405020304" pitchFamily="18" charset="0"/>
                <a:ea typeface="Calibri" panose="020F0502020204030204" pitchFamily="34" charset="0"/>
                <a:cs typeface="Times New Roman" panose="02020603050405020304" pitchFamily="18" charset="0"/>
              </a:rPr>
              <a:t> </a:t>
            </a:r>
            <a:endParaRPr lang="es-EC" altLang="es-EC" sz="2400" dirty="0"/>
          </a:p>
          <a:p>
            <a:pPr lvl="4" algn="just" eaLnBrk="0" fontAlgn="base" hangingPunct="0">
              <a:lnSpc>
                <a:spcPct val="150000"/>
              </a:lnSpc>
              <a:spcBef>
                <a:spcPct val="0"/>
              </a:spcBef>
              <a:spcAft>
                <a:spcPct val="0"/>
              </a:spcAft>
              <a:buFontTx/>
              <a:buChar char="•"/>
            </a:pPr>
            <a:r>
              <a:rPr lang="es-EC" altLang="es-EC" sz="2400" dirty="0">
                <a:latin typeface="Times New Roman" panose="02020603050405020304" pitchFamily="18" charset="0"/>
                <a:ea typeface="Calibri" panose="020F0502020204030204" pitchFamily="34" charset="0"/>
                <a:cs typeface="Times New Roman" panose="02020603050405020304" pitchFamily="18" charset="0"/>
              </a:rPr>
              <a:t>Tatiana Ver</a:t>
            </a:r>
            <a:r>
              <a:rPr lang="es-EC" altLang="es-EC" sz="2400" dirty="0">
                <a:latin typeface="Calibri" panose="020F0502020204030204" pitchFamily="34" charset="0"/>
                <a:ea typeface="Calibri" panose="020F0502020204030204" pitchFamily="34" charset="0"/>
                <a:cs typeface="Times New Roman" panose="02020603050405020304" pitchFamily="18" charset="0"/>
              </a:rPr>
              <a:t>ó</a:t>
            </a:r>
            <a:r>
              <a:rPr lang="es-EC" altLang="es-EC" sz="2400" dirty="0">
                <a:latin typeface="Times New Roman" panose="02020603050405020304" pitchFamily="18" charset="0"/>
                <a:ea typeface="Calibri" panose="020F0502020204030204" pitchFamily="34" charset="0"/>
                <a:cs typeface="Times New Roman" panose="02020603050405020304" pitchFamily="18" charset="0"/>
              </a:rPr>
              <a:t>nica S</a:t>
            </a:r>
            <a:r>
              <a:rPr lang="es-EC" altLang="es-EC" sz="2400" dirty="0">
                <a:latin typeface="Calibri" panose="020F0502020204030204" pitchFamily="34" charset="0"/>
                <a:ea typeface="Calibri" panose="020F0502020204030204" pitchFamily="34" charset="0"/>
                <a:cs typeface="Times New Roman" panose="02020603050405020304" pitchFamily="18" charset="0"/>
              </a:rPr>
              <a:t>á</a:t>
            </a:r>
            <a:r>
              <a:rPr lang="es-EC" altLang="es-EC" sz="2400" dirty="0">
                <a:latin typeface="Times New Roman" panose="02020603050405020304" pitchFamily="18" charset="0"/>
                <a:ea typeface="Calibri" panose="020F0502020204030204" pitchFamily="34" charset="0"/>
                <a:cs typeface="Times New Roman" panose="02020603050405020304" pitchFamily="18" charset="0"/>
              </a:rPr>
              <a:t>nchez Paredes </a:t>
            </a:r>
            <a:endParaRPr lang="es-EC" altLang="es-EC" sz="2400" dirty="0"/>
          </a:p>
          <a:p>
            <a:pPr lvl="4" algn="just" eaLnBrk="0" fontAlgn="base" hangingPunct="0">
              <a:lnSpc>
                <a:spcPct val="150000"/>
              </a:lnSpc>
              <a:spcBef>
                <a:spcPct val="0"/>
              </a:spcBef>
              <a:spcAft>
                <a:spcPct val="0"/>
              </a:spcAft>
              <a:buFontTx/>
              <a:buChar char="•"/>
            </a:pPr>
            <a:r>
              <a:rPr lang="es-EC" altLang="es-EC" sz="2400" dirty="0">
                <a:latin typeface="Times New Roman" panose="02020603050405020304" pitchFamily="18" charset="0"/>
                <a:ea typeface="Calibri" panose="020F0502020204030204" pitchFamily="34" charset="0"/>
                <a:cs typeface="Times New Roman" panose="02020603050405020304" pitchFamily="18" charset="0"/>
              </a:rPr>
              <a:t>Christian Jos</a:t>
            </a:r>
            <a:r>
              <a:rPr lang="es-EC" altLang="es-EC" sz="2400" dirty="0">
                <a:latin typeface="Calibri" panose="020F0502020204030204" pitchFamily="34" charset="0"/>
                <a:ea typeface="Calibri" panose="020F0502020204030204" pitchFamily="34" charset="0"/>
                <a:cs typeface="Times New Roman" panose="02020603050405020304" pitchFamily="18" charset="0"/>
              </a:rPr>
              <a:t>é</a:t>
            </a:r>
            <a:r>
              <a:rPr lang="es-EC" altLang="es-EC" sz="2400" dirty="0">
                <a:latin typeface="Times New Roman" panose="02020603050405020304" pitchFamily="18" charset="0"/>
                <a:ea typeface="Calibri" panose="020F0502020204030204" pitchFamily="34" charset="0"/>
                <a:cs typeface="Times New Roman" panose="02020603050405020304" pitchFamily="18" charset="0"/>
              </a:rPr>
              <a:t> </a:t>
            </a:r>
            <a:r>
              <a:rPr lang="es-EC" altLang="es-EC" sz="2400" dirty="0" err="1">
                <a:latin typeface="Times New Roman" panose="02020603050405020304" pitchFamily="18" charset="0"/>
                <a:ea typeface="Calibri" panose="020F0502020204030204" pitchFamily="34" charset="0"/>
                <a:cs typeface="Times New Roman" panose="02020603050405020304" pitchFamily="18" charset="0"/>
              </a:rPr>
              <a:t>Sacarelo</a:t>
            </a:r>
            <a:r>
              <a:rPr lang="es-EC" altLang="es-EC" sz="2400" dirty="0">
                <a:latin typeface="Times New Roman" panose="02020603050405020304" pitchFamily="18" charset="0"/>
                <a:ea typeface="Calibri" panose="020F0502020204030204" pitchFamily="34" charset="0"/>
                <a:cs typeface="Times New Roman" panose="02020603050405020304" pitchFamily="18" charset="0"/>
              </a:rPr>
              <a:t> V</a:t>
            </a:r>
            <a:r>
              <a:rPr lang="es-EC" altLang="es-EC" sz="2400" dirty="0">
                <a:latin typeface="Calibri" panose="020F0502020204030204" pitchFamily="34" charset="0"/>
                <a:ea typeface="Calibri" panose="020F0502020204030204" pitchFamily="34" charset="0"/>
                <a:cs typeface="Times New Roman" panose="02020603050405020304" pitchFamily="18" charset="0"/>
              </a:rPr>
              <a:t>á</a:t>
            </a:r>
            <a:r>
              <a:rPr lang="es-EC" altLang="es-EC" sz="2400" dirty="0">
                <a:latin typeface="Times New Roman" panose="02020603050405020304" pitchFamily="18" charset="0"/>
                <a:ea typeface="Calibri" panose="020F0502020204030204" pitchFamily="34" charset="0"/>
                <a:cs typeface="Times New Roman" panose="02020603050405020304" pitchFamily="18" charset="0"/>
              </a:rPr>
              <a:t>squez </a:t>
            </a:r>
            <a:endParaRPr lang="es-EC" altLang="es-EC" sz="2400" dirty="0"/>
          </a:p>
          <a:p>
            <a:pPr lvl="4" algn="just" eaLnBrk="0" fontAlgn="base" hangingPunct="0">
              <a:lnSpc>
                <a:spcPct val="150000"/>
              </a:lnSpc>
              <a:spcBef>
                <a:spcPct val="0"/>
              </a:spcBef>
              <a:spcAft>
                <a:spcPct val="0"/>
              </a:spcAft>
              <a:buFontTx/>
              <a:buChar char="•"/>
            </a:pPr>
            <a:r>
              <a:rPr lang="es-EC" altLang="es-EC" sz="2400" dirty="0">
                <a:latin typeface="Times New Roman" panose="02020603050405020304" pitchFamily="18" charset="0"/>
                <a:ea typeface="Calibri" panose="020F0502020204030204" pitchFamily="34" charset="0"/>
                <a:cs typeface="Times New Roman" panose="02020603050405020304" pitchFamily="18" charset="0"/>
              </a:rPr>
              <a:t>Vicente Gabriel Arauz Castillo</a:t>
            </a:r>
            <a:endParaRPr lang="es-EC" altLang="es-EC" sz="2400" dirty="0"/>
          </a:p>
          <a:p>
            <a:pPr lvl="0" algn="just" eaLnBrk="0" fontAlgn="base" hangingPunct="0">
              <a:lnSpc>
                <a:spcPct val="150000"/>
              </a:lnSpc>
              <a:spcBef>
                <a:spcPct val="0"/>
              </a:spcBef>
              <a:spcAft>
                <a:spcPct val="0"/>
              </a:spcAft>
            </a:pPr>
            <a:r>
              <a:rPr lang="es-EC" altLang="es-EC" sz="2400" b="1" i="1" dirty="0">
                <a:latin typeface="Times New Roman" panose="02020603050405020304" pitchFamily="18" charset="0"/>
                <a:ea typeface="Calibri" panose="020F0502020204030204" pitchFamily="34" charset="0"/>
                <a:cs typeface="Times New Roman" panose="02020603050405020304" pitchFamily="18" charset="0"/>
              </a:rPr>
              <a:t>Profesor:</a:t>
            </a:r>
            <a:r>
              <a:rPr lang="es-EC" altLang="es-EC" sz="2400" dirty="0">
                <a:latin typeface="Times New Roman" panose="02020603050405020304" pitchFamily="18" charset="0"/>
                <a:ea typeface="Calibri" panose="020F0502020204030204" pitchFamily="34" charset="0"/>
                <a:cs typeface="Times New Roman" panose="02020603050405020304" pitchFamily="18" charset="0"/>
              </a:rPr>
              <a:t>        Orlando Enrique Zambrano Romero</a:t>
            </a:r>
            <a:endParaRPr lang="es-EC" altLang="es-EC" sz="2400" dirty="0"/>
          </a:p>
          <a:p>
            <a:pPr lvl="0" algn="just" eaLnBrk="0" fontAlgn="base" hangingPunct="0">
              <a:lnSpc>
                <a:spcPct val="150000"/>
              </a:lnSpc>
              <a:spcBef>
                <a:spcPct val="0"/>
              </a:spcBef>
              <a:spcAft>
                <a:spcPct val="0"/>
              </a:spcAft>
            </a:pPr>
            <a:r>
              <a:rPr lang="es-EC" altLang="es-EC" sz="2400" b="1" i="1" dirty="0">
                <a:latin typeface="Times New Roman" panose="02020603050405020304" pitchFamily="18" charset="0"/>
                <a:ea typeface="Calibri" panose="020F0502020204030204" pitchFamily="34" charset="0"/>
                <a:cs typeface="Times New Roman" panose="02020603050405020304" pitchFamily="18" charset="0"/>
              </a:rPr>
              <a:t>Fecha:</a:t>
            </a:r>
            <a:r>
              <a:rPr lang="es-EC" altLang="es-EC" sz="2400" dirty="0">
                <a:latin typeface="Times New Roman" panose="02020603050405020304" pitchFamily="18" charset="0"/>
                <a:ea typeface="Calibri" panose="020F0502020204030204" pitchFamily="34" charset="0"/>
                <a:cs typeface="Times New Roman" panose="02020603050405020304" pitchFamily="18" charset="0"/>
              </a:rPr>
              <a:t>            Lunes, 15 de Agosto de 2016</a:t>
            </a:r>
            <a:endParaRPr lang="es-EC" altLang="es-EC" sz="2400" dirty="0">
              <a:latin typeface="Arial" panose="020B0604020202020204" pitchFamily="34" charset="0"/>
            </a:endParaRPr>
          </a:p>
          <a:p>
            <a:endParaRPr lang="es-EC" dirty="0"/>
          </a:p>
        </p:txBody>
      </p:sp>
      <p:pic>
        <p:nvPicPr>
          <p:cNvPr id="2057" name="Imagen 2" descr="descarga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18" y="2539"/>
            <a:ext cx="1925893" cy="1918626"/>
          </a:xfrm>
          <a:prstGeom prst="rect">
            <a:avLst/>
          </a:prstGeom>
          <a:noFill/>
          <a:extLst>
            <a:ext uri="{909E8E84-426E-40DD-AFC4-6F175D3DCCD1}">
              <a14:hiddenFill xmlns:a14="http://schemas.microsoft.com/office/drawing/2010/main">
                <a:solidFill>
                  <a:srgbClr val="FFFFFF"/>
                </a:solidFill>
              </a14:hiddenFill>
            </a:ext>
          </a:extLst>
        </p:spPr>
      </p:pic>
      <p:pic>
        <p:nvPicPr>
          <p:cNvPr id="2058" name="Imagen 1" descr="descarg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1839" y="551365"/>
            <a:ext cx="2572597" cy="849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406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6"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155575" y="-144463"/>
            <a:ext cx="5590598" cy="5590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CuadroTexto 7"/>
          <p:cNvSpPr txBox="1"/>
          <p:nvPr/>
        </p:nvSpPr>
        <p:spPr>
          <a:xfrm>
            <a:off x="2311977" y="87600"/>
            <a:ext cx="6868391" cy="769441"/>
          </a:xfrm>
          <a:prstGeom prst="rect">
            <a:avLst/>
          </a:prstGeom>
          <a:noFill/>
        </p:spPr>
        <p:txBody>
          <a:bodyPr wrap="square" rtlCol="0">
            <a:spAutoFit/>
          </a:bodyPr>
          <a:lstStyle/>
          <a:p>
            <a:pPr algn="ctr"/>
            <a:r>
              <a:rPr lang="es-ES" sz="4400" b="1" dirty="0"/>
              <a:t>Especificación de Escenarios</a:t>
            </a:r>
            <a:endParaRPr lang="es-ES" sz="5400" dirty="0"/>
          </a:p>
        </p:txBody>
      </p:sp>
      <p:sp>
        <p:nvSpPr>
          <p:cNvPr id="9" name="CuadroTexto 8"/>
          <p:cNvSpPr txBox="1"/>
          <p:nvPr/>
        </p:nvSpPr>
        <p:spPr>
          <a:xfrm>
            <a:off x="985537" y="733246"/>
            <a:ext cx="9715501" cy="6124754"/>
          </a:xfrm>
          <a:prstGeom prst="rect">
            <a:avLst/>
          </a:prstGeom>
          <a:noFill/>
        </p:spPr>
        <p:txBody>
          <a:bodyPr wrap="square" rtlCol="0">
            <a:spAutoFit/>
          </a:bodyPr>
          <a:lstStyle/>
          <a:p>
            <a:pPr algn="just"/>
            <a:r>
              <a:rPr lang="es-ES" sz="2800" b="1" u="sng" dirty="0"/>
              <a:t>Caso de Uso 1: </a:t>
            </a:r>
            <a:r>
              <a:rPr lang="es-ES" sz="2800" dirty="0"/>
              <a:t>Iniciar juego</a:t>
            </a:r>
          </a:p>
          <a:p>
            <a:r>
              <a:rPr lang="es-ES" sz="2800" b="1" u="sng" dirty="0"/>
              <a:t>Escenario1.1: </a:t>
            </a:r>
            <a:r>
              <a:rPr lang="es-ES" sz="2800" dirty="0"/>
              <a:t>El inicio del juego es exitoso.</a:t>
            </a:r>
          </a:p>
          <a:p>
            <a:pPr algn="just"/>
            <a:r>
              <a:rPr lang="es-ES" sz="2800" b="1" u="sng" dirty="0"/>
              <a:t>Asunciones: </a:t>
            </a:r>
          </a:p>
          <a:p>
            <a:pPr marL="914400" lvl="1" indent="-457200" algn="just">
              <a:buFont typeface="Arial" panose="020B0604020202020204" pitchFamily="34" charset="0"/>
              <a:buChar char="•"/>
            </a:pPr>
            <a:r>
              <a:rPr lang="es-ES" sz="2800" dirty="0"/>
              <a:t>El jugador decide jugar </a:t>
            </a:r>
            <a:r>
              <a:rPr lang="es-ES" sz="2800" dirty="0" err="1"/>
              <a:t>TyperShark</a:t>
            </a:r>
            <a:r>
              <a:rPr lang="es-ES" sz="2800" dirty="0"/>
              <a:t> porque ya lo conoce.</a:t>
            </a:r>
          </a:p>
          <a:p>
            <a:pPr marL="914400" lvl="1" indent="-457200" algn="just">
              <a:buFont typeface="Arial" panose="020B0604020202020204" pitchFamily="34" charset="0"/>
              <a:buChar char="•"/>
            </a:pPr>
            <a:r>
              <a:rPr lang="es-ES" sz="2800" dirty="0"/>
              <a:t>El jugador hizo clic en el botón Jugar.</a:t>
            </a:r>
          </a:p>
          <a:p>
            <a:pPr algn="just"/>
            <a:r>
              <a:rPr lang="es-ES" sz="2800" b="1" u="sng" dirty="0"/>
              <a:t>Resultados:</a:t>
            </a:r>
          </a:p>
          <a:p>
            <a:pPr marL="914400" lvl="1" indent="-457200" algn="just">
              <a:buFont typeface="Arial" panose="020B0604020202020204" pitchFamily="34" charset="0"/>
              <a:buChar char="•"/>
            </a:pPr>
            <a:r>
              <a:rPr lang="es-ES" sz="2800" dirty="0"/>
              <a:t>El juego comienza, mostrando una ventana con un fondo, el buceador y los atacantes con su palabra o carácter.</a:t>
            </a:r>
          </a:p>
          <a:p>
            <a:pPr marL="914400" lvl="1" indent="-457200" algn="just">
              <a:buFont typeface="Arial" panose="020B0604020202020204" pitchFamily="34" charset="0"/>
              <a:buChar char="•"/>
            </a:pPr>
            <a:r>
              <a:rPr lang="es-ES" sz="2800" dirty="0"/>
              <a:t>El jugador ira ganando puntos mientras ingrese la palabra o carácter respectiva de cualquier atacante que se este acercando al buceador.</a:t>
            </a:r>
          </a:p>
          <a:p>
            <a:pPr marL="914400" lvl="1" indent="-457200" algn="just">
              <a:buFont typeface="Arial" panose="020B0604020202020204" pitchFamily="34" charset="0"/>
              <a:buChar char="•"/>
            </a:pPr>
            <a:r>
              <a:rPr lang="es-ES" sz="2800" dirty="0"/>
              <a:t>El jugador puede ganar o perder vidas en el trascurso del juego, sino ingresa nada pierde una vida al momento en que el atacante toca al buceador.</a:t>
            </a:r>
          </a:p>
        </p:txBody>
      </p:sp>
    </p:spTree>
    <p:extLst>
      <p:ext uri="{BB962C8B-B14F-4D97-AF65-F5344CB8AC3E}">
        <p14:creationId xmlns:p14="http://schemas.microsoft.com/office/powerpoint/2010/main" val="3257872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6"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155575" y="-144463"/>
            <a:ext cx="5590598" cy="5590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CuadroTexto 7"/>
          <p:cNvSpPr txBox="1"/>
          <p:nvPr/>
        </p:nvSpPr>
        <p:spPr>
          <a:xfrm>
            <a:off x="2311977" y="87600"/>
            <a:ext cx="6868391" cy="769441"/>
          </a:xfrm>
          <a:prstGeom prst="rect">
            <a:avLst/>
          </a:prstGeom>
          <a:noFill/>
        </p:spPr>
        <p:txBody>
          <a:bodyPr wrap="square" rtlCol="0">
            <a:spAutoFit/>
          </a:bodyPr>
          <a:lstStyle/>
          <a:p>
            <a:pPr algn="ctr"/>
            <a:r>
              <a:rPr lang="es-ES" sz="4400" b="1" dirty="0"/>
              <a:t>Especificación de Escenarios</a:t>
            </a:r>
            <a:endParaRPr lang="es-ES" sz="5400" dirty="0"/>
          </a:p>
        </p:txBody>
      </p:sp>
      <p:sp>
        <p:nvSpPr>
          <p:cNvPr id="9" name="CuadroTexto 8"/>
          <p:cNvSpPr txBox="1"/>
          <p:nvPr/>
        </p:nvSpPr>
        <p:spPr>
          <a:xfrm>
            <a:off x="1108629" y="857041"/>
            <a:ext cx="9715501" cy="6124754"/>
          </a:xfrm>
          <a:prstGeom prst="rect">
            <a:avLst/>
          </a:prstGeom>
          <a:noFill/>
        </p:spPr>
        <p:txBody>
          <a:bodyPr wrap="square" rtlCol="0">
            <a:spAutoFit/>
          </a:bodyPr>
          <a:lstStyle/>
          <a:p>
            <a:pPr algn="just"/>
            <a:r>
              <a:rPr lang="es-ES" sz="2800" b="1" u="sng" dirty="0"/>
              <a:t>Caso de Uso 1: </a:t>
            </a:r>
            <a:r>
              <a:rPr lang="es-ES" sz="2800" dirty="0"/>
              <a:t>Iniciar juego</a:t>
            </a:r>
          </a:p>
          <a:p>
            <a:r>
              <a:rPr lang="es-ES" sz="2800" b="1" u="sng" dirty="0"/>
              <a:t>Escenario1.1.1: </a:t>
            </a:r>
            <a:r>
              <a:rPr lang="es-EC" sz="2800" dirty="0"/>
              <a:t>El juego comienza a correr en nivel 1.</a:t>
            </a:r>
            <a:endParaRPr lang="es-ES" sz="2800" dirty="0"/>
          </a:p>
          <a:p>
            <a:pPr algn="just"/>
            <a:r>
              <a:rPr lang="es-ES" sz="2800" b="1" u="sng" dirty="0"/>
              <a:t>Asunciones: </a:t>
            </a:r>
          </a:p>
          <a:p>
            <a:pPr marL="914400" lvl="1" indent="-457200" algn="just">
              <a:buFont typeface="Arial" panose="020B0604020202020204" pitchFamily="34" charset="0"/>
              <a:buChar char="•"/>
            </a:pPr>
            <a:r>
              <a:rPr lang="es-ES" sz="2800" dirty="0"/>
              <a:t>El jugador comienza a jugar en nivel 1.</a:t>
            </a:r>
          </a:p>
          <a:p>
            <a:pPr marL="914400" lvl="1" indent="-457200" algn="just">
              <a:buFont typeface="Arial" panose="020B0604020202020204" pitchFamily="34" charset="0"/>
              <a:buChar char="•"/>
            </a:pPr>
            <a:r>
              <a:rPr lang="es-ES" sz="2800" dirty="0"/>
              <a:t>El jugador empieza a ingresar por teclado las palabras del atacante que vaya apareciendo.</a:t>
            </a:r>
          </a:p>
          <a:p>
            <a:pPr algn="just"/>
            <a:r>
              <a:rPr lang="es-ES" sz="2800" b="1" u="sng" dirty="0"/>
              <a:t>Resultados:</a:t>
            </a:r>
          </a:p>
          <a:p>
            <a:pPr marL="914400" lvl="1" indent="-457200" algn="just">
              <a:buFont typeface="Arial" panose="020B0604020202020204" pitchFamily="34" charset="0"/>
              <a:buChar char="•"/>
            </a:pPr>
            <a:r>
              <a:rPr lang="es-ES" sz="2800" dirty="0"/>
              <a:t>El juego comienza, mostrando una ventana con un fondo, el buceador y los atacantes con su palabra o carácter.</a:t>
            </a:r>
          </a:p>
          <a:p>
            <a:pPr marL="914400" lvl="1" indent="-457200" algn="just">
              <a:buFont typeface="Arial" panose="020B0604020202020204" pitchFamily="34" charset="0"/>
              <a:buChar char="•"/>
            </a:pPr>
            <a:r>
              <a:rPr lang="es-ES" sz="2800" dirty="0"/>
              <a:t>El jugador comienza a eliminar los atacantes digitando el carácter de cada palabra por medio del teclado.</a:t>
            </a:r>
          </a:p>
          <a:p>
            <a:pPr marL="914400" lvl="1" indent="-457200" algn="just">
              <a:buFont typeface="Arial" panose="020B0604020202020204" pitchFamily="34" charset="0"/>
              <a:buChar char="•"/>
            </a:pPr>
            <a:r>
              <a:rPr lang="es-ES" sz="2800" dirty="0"/>
              <a:t>El jugador gana 10 puntos si elimina a una piraña, 20 puntos si elimina a un tiburón blanco y 30 puntos si elimina a un tiburón negro.</a:t>
            </a:r>
          </a:p>
        </p:txBody>
      </p:sp>
    </p:spTree>
    <p:extLst>
      <p:ext uri="{BB962C8B-B14F-4D97-AF65-F5344CB8AC3E}">
        <p14:creationId xmlns:p14="http://schemas.microsoft.com/office/powerpoint/2010/main" val="4074629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6"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155575" y="-144463"/>
            <a:ext cx="5590598" cy="5590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CuadroTexto 7"/>
          <p:cNvSpPr txBox="1"/>
          <p:nvPr/>
        </p:nvSpPr>
        <p:spPr>
          <a:xfrm>
            <a:off x="2311977" y="87600"/>
            <a:ext cx="6868391" cy="769441"/>
          </a:xfrm>
          <a:prstGeom prst="rect">
            <a:avLst/>
          </a:prstGeom>
          <a:noFill/>
        </p:spPr>
        <p:txBody>
          <a:bodyPr wrap="square" rtlCol="0">
            <a:spAutoFit/>
          </a:bodyPr>
          <a:lstStyle/>
          <a:p>
            <a:pPr algn="ctr"/>
            <a:r>
              <a:rPr lang="es-ES" sz="4400" b="1" dirty="0"/>
              <a:t>Especificación de Escenarios</a:t>
            </a:r>
            <a:endParaRPr lang="es-ES" sz="5400" dirty="0"/>
          </a:p>
        </p:txBody>
      </p:sp>
      <p:sp>
        <p:nvSpPr>
          <p:cNvPr id="9" name="CuadroTexto 8"/>
          <p:cNvSpPr txBox="1"/>
          <p:nvPr/>
        </p:nvSpPr>
        <p:spPr>
          <a:xfrm>
            <a:off x="1099837" y="988926"/>
            <a:ext cx="9715501" cy="4832092"/>
          </a:xfrm>
          <a:prstGeom prst="rect">
            <a:avLst/>
          </a:prstGeom>
          <a:noFill/>
        </p:spPr>
        <p:txBody>
          <a:bodyPr wrap="square" rtlCol="0">
            <a:spAutoFit/>
          </a:bodyPr>
          <a:lstStyle/>
          <a:p>
            <a:pPr algn="just"/>
            <a:r>
              <a:rPr lang="es-ES" sz="2800" b="1" u="sng" dirty="0"/>
              <a:t>Caso de Uso 1: </a:t>
            </a:r>
            <a:r>
              <a:rPr lang="es-ES" sz="2800" dirty="0"/>
              <a:t>Iniciar juego</a:t>
            </a:r>
          </a:p>
          <a:p>
            <a:r>
              <a:rPr lang="es-ES" sz="2800" b="1" u="sng" dirty="0"/>
              <a:t>Escenario1.1.2: </a:t>
            </a:r>
            <a:r>
              <a:rPr lang="es-EC" sz="2800" dirty="0"/>
              <a:t>El jugador no ingresa nada por teclado.</a:t>
            </a:r>
          </a:p>
          <a:p>
            <a:pPr algn="just"/>
            <a:r>
              <a:rPr lang="es-ES" sz="2800" b="1" u="sng" dirty="0"/>
              <a:t>Asunciones: </a:t>
            </a:r>
          </a:p>
          <a:p>
            <a:pPr marL="914400" lvl="1" indent="-457200" algn="just">
              <a:buFont typeface="Arial" panose="020B0604020202020204" pitchFamily="34" charset="0"/>
              <a:buChar char="•"/>
            </a:pPr>
            <a:r>
              <a:rPr lang="es-ES" sz="2800" dirty="0"/>
              <a:t>El jugador comienza a jugar.</a:t>
            </a:r>
          </a:p>
          <a:p>
            <a:pPr marL="914400" lvl="1" indent="-457200" algn="just">
              <a:buFont typeface="Arial" panose="020B0604020202020204" pitchFamily="34" charset="0"/>
              <a:buChar char="•"/>
            </a:pPr>
            <a:r>
              <a:rPr lang="es-ES" sz="2800" dirty="0"/>
              <a:t>El jugador no ingresa ningún carácter.</a:t>
            </a:r>
          </a:p>
          <a:p>
            <a:pPr algn="just"/>
            <a:r>
              <a:rPr lang="es-ES" sz="2800" b="1" u="sng" dirty="0"/>
              <a:t>Resultados:</a:t>
            </a:r>
          </a:p>
          <a:p>
            <a:pPr marL="914400" lvl="1" indent="-457200" algn="just">
              <a:buFont typeface="Arial" panose="020B0604020202020204" pitchFamily="34" charset="0"/>
              <a:buChar char="•"/>
            </a:pPr>
            <a:r>
              <a:rPr lang="es-ES" sz="2800" dirty="0"/>
              <a:t>El juego comienza, mostrando una ventana con un fondo, el buceador y los atacantes con su palabra o carácter.</a:t>
            </a:r>
          </a:p>
          <a:p>
            <a:pPr marL="914400" lvl="1" indent="-457200" algn="just">
              <a:buFont typeface="Arial" panose="020B0604020202020204" pitchFamily="34" charset="0"/>
              <a:buChar char="•"/>
            </a:pPr>
            <a:r>
              <a:rPr lang="es-ES" sz="2800" dirty="0"/>
              <a:t>El jugador no ingresa ningún carácter por el teclado.</a:t>
            </a:r>
          </a:p>
          <a:p>
            <a:pPr marL="914400" lvl="1" indent="-457200" algn="just">
              <a:buFont typeface="Arial" panose="020B0604020202020204" pitchFamily="34" charset="0"/>
              <a:buChar char="•"/>
            </a:pPr>
            <a:r>
              <a:rPr lang="es-ES" sz="2800" dirty="0"/>
              <a:t>El jugador pierde una vida (inicialmente solo dispone de tres vidas).</a:t>
            </a:r>
          </a:p>
        </p:txBody>
      </p:sp>
    </p:spTree>
    <p:extLst>
      <p:ext uri="{BB962C8B-B14F-4D97-AF65-F5344CB8AC3E}">
        <p14:creationId xmlns:p14="http://schemas.microsoft.com/office/powerpoint/2010/main" val="4189220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6"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155575" y="-144463"/>
            <a:ext cx="5590598" cy="5590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CuadroTexto 7"/>
          <p:cNvSpPr txBox="1"/>
          <p:nvPr/>
        </p:nvSpPr>
        <p:spPr>
          <a:xfrm>
            <a:off x="2311977" y="87600"/>
            <a:ext cx="6868391" cy="769441"/>
          </a:xfrm>
          <a:prstGeom prst="rect">
            <a:avLst/>
          </a:prstGeom>
          <a:noFill/>
        </p:spPr>
        <p:txBody>
          <a:bodyPr wrap="square" rtlCol="0">
            <a:spAutoFit/>
          </a:bodyPr>
          <a:lstStyle/>
          <a:p>
            <a:pPr algn="ctr"/>
            <a:r>
              <a:rPr lang="es-ES" sz="4400" b="1" dirty="0"/>
              <a:t>Especificación de Escenarios</a:t>
            </a:r>
            <a:endParaRPr lang="es-ES" sz="5400" dirty="0"/>
          </a:p>
        </p:txBody>
      </p:sp>
      <p:sp>
        <p:nvSpPr>
          <p:cNvPr id="9" name="CuadroTexto 8"/>
          <p:cNvSpPr txBox="1"/>
          <p:nvPr/>
        </p:nvSpPr>
        <p:spPr>
          <a:xfrm>
            <a:off x="888421" y="857041"/>
            <a:ext cx="9715501" cy="6124754"/>
          </a:xfrm>
          <a:prstGeom prst="rect">
            <a:avLst/>
          </a:prstGeom>
          <a:noFill/>
        </p:spPr>
        <p:txBody>
          <a:bodyPr wrap="square" rtlCol="0">
            <a:spAutoFit/>
          </a:bodyPr>
          <a:lstStyle/>
          <a:p>
            <a:pPr algn="just"/>
            <a:r>
              <a:rPr lang="es-ES" sz="2800" b="1" u="sng" dirty="0"/>
              <a:t>Caso de Uso 1: </a:t>
            </a:r>
            <a:r>
              <a:rPr lang="es-ES" sz="2800" dirty="0"/>
              <a:t>Iniciar juego</a:t>
            </a:r>
          </a:p>
          <a:p>
            <a:r>
              <a:rPr lang="es-ES" sz="2800" b="1" u="sng" dirty="0"/>
              <a:t>Escenario1.1.3: </a:t>
            </a:r>
            <a:r>
              <a:rPr lang="es-EC" sz="2800" dirty="0"/>
              <a:t>El jugador presiona la tecla ENTER.</a:t>
            </a:r>
          </a:p>
          <a:p>
            <a:pPr algn="just"/>
            <a:r>
              <a:rPr lang="es-ES" sz="2800" b="1" u="sng" dirty="0"/>
              <a:t>Asunciones: </a:t>
            </a:r>
          </a:p>
          <a:p>
            <a:pPr marL="914400" lvl="1" indent="-457200" algn="just">
              <a:buFont typeface="Arial" panose="020B0604020202020204" pitchFamily="34" charset="0"/>
              <a:buChar char="•"/>
            </a:pPr>
            <a:r>
              <a:rPr lang="es-ES" sz="2800" dirty="0"/>
              <a:t>El jugador comienza a jugar.</a:t>
            </a:r>
          </a:p>
          <a:p>
            <a:pPr marL="914400" lvl="1" indent="-457200" algn="just">
              <a:buFont typeface="Arial" panose="020B0604020202020204" pitchFamily="34" charset="0"/>
              <a:buChar char="•"/>
            </a:pPr>
            <a:r>
              <a:rPr lang="es-ES" sz="2800" dirty="0"/>
              <a:t>El jugador ya  a avanzado en el juego. </a:t>
            </a:r>
          </a:p>
          <a:p>
            <a:pPr marL="914400" lvl="1" indent="-457200" algn="just">
              <a:buFont typeface="Arial" panose="020B0604020202020204" pitchFamily="34" charset="0"/>
              <a:buChar char="•"/>
            </a:pPr>
            <a:r>
              <a:rPr lang="es-ES" sz="2800" dirty="0"/>
              <a:t>El jugador presiona la tecla ENTER.</a:t>
            </a:r>
          </a:p>
          <a:p>
            <a:pPr algn="just"/>
            <a:r>
              <a:rPr lang="es-ES" sz="2800" b="1" u="sng" dirty="0"/>
              <a:t>Resultados:</a:t>
            </a:r>
          </a:p>
          <a:p>
            <a:pPr marL="914400" lvl="1" indent="-457200" algn="just">
              <a:buFont typeface="Arial" panose="020B0604020202020204" pitchFamily="34" charset="0"/>
              <a:buChar char="•"/>
            </a:pPr>
            <a:r>
              <a:rPr lang="es-ES" sz="2800" dirty="0"/>
              <a:t>El juego comienza, mostrando una ventana con un fondo, el buceador y los atacantes con su palabra o carácter.</a:t>
            </a:r>
          </a:p>
          <a:p>
            <a:pPr marL="914400" lvl="1" indent="-457200" algn="just">
              <a:buFont typeface="Arial" panose="020B0604020202020204" pitchFamily="34" charset="0"/>
              <a:buChar char="•"/>
            </a:pPr>
            <a:r>
              <a:rPr lang="es-ES" sz="2800" dirty="0"/>
              <a:t>El jugador ya ha ganado puntaje eliminando atacantes.</a:t>
            </a:r>
          </a:p>
          <a:p>
            <a:pPr marL="914400" lvl="1" indent="-457200" algn="just">
              <a:buFont typeface="Arial" panose="020B0604020202020204" pitchFamily="34" charset="0"/>
              <a:buChar char="•"/>
            </a:pPr>
            <a:r>
              <a:rPr lang="es-ES" sz="2800" dirty="0"/>
              <a:t>El jugador decide presionar la tecla ENTER.</a:t>
            </a:r>
          </a:p>
          <a:p>
            <a:pPr marL="914400" lvl="1" indent="-457200" algn="just">
              <a:buFont typeface="Arial" panose="020B0604020202020204" pitchFamily="34" charset="0"/>
              <a:buChar char="•"/>
            </a:pPr>
            <a:r>
              <a:rPr lang="es-ES" sz="2800" dirty="0"/>
              <a:t>Todos los atacantes son eliminados.</a:t>
            </a:r>
          </a:p>
          <a:p>
            <a:pPr marL="914400" lvl="1" indent="-457200" algn="just">
              <a:buFont typeface="Arial" panose="020B0604020202020204" pitchFamily="34" charset="0"/>
              <a:buChar char="•"/>
            </a:pPr>
            <a:r>
              <a:rPr lang="es-ES" sz="2800" dirty="0"/>
              <a:t>El puntaje disminuye 150 puntos por el ataque especial ejecutado con la tecla ENTER.</a:t>
            </a:r>
          </a:p>
        </p:txBody>
      </p:sp>
    </p:spTree>
    <p:extLst>
      <p:ext uri="{BB962C8B-B14F-4D97-AF65-F5344CB8AC3E}">
        <p14:creationId xmlns:p14="http://schemas.microsoft.com/office/powerpoint/2010/main" val="22787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6"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155575" y="-144463"/>
            <a:ext cx="5590598" cy="5590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CuadroTexto 7"/>
          <p:cNvSpPr txBox="1"/>
          <p:nvPr/>
        </p:nvSpPr>
        <p:spPr>
          <a:xfrm>
            <a:off x="2311977" y="87600"/>
            <a:ext cx="6868391" cy="769441"/>
          </a:xfrm>
          <a:prstGeom prst="rect">
            <a:avLst/>
          </a:prstGeom>
          <a:noFill/>
        </p:spPr>
        <p:txBody>
          <a:bodyPr wrap="square" rtlCol="0">
            <a:spAutoFit/>
          </a:bodyPr>
          <a:lstStyle/>
          <a:p>
            <a:pPr algn="ctr"/>
            <a:r>
              <a:rPr lang="es-ES" sz="4400" b="1" dirty="0"/>
              <a:t>Especificación de Escenarios</a:t>
            </a:r>
            <a:endParaRPr lang="es-ES" sz="5400" dirty="0"/>
          </a:p>
        </p:txBody>
      </p:sp>
      <p:sp>
        <p:nvSpPr>
          <p:cNvPr id="9" name="CuadroTexto 8"/>
          <p:cNvSpPr txBox="1"/>
          <p:nvPr/>
        </p:nvSpPr>
        <p:spPr>
          <a:xfrm>
            <a:off x="1205344" y="1246909"/>
            <a:ext cx="9715501" cy="3970318"/>
          </a:xfrm>
          <a:prstGeom prst="rect">
            <a:avLst/>
          </a:prstGeom>
          <a:noFill/>
        </p:spPr>
        <p:txBody>
          <a:bodyPr wrap="square" rtlCol="0">
            <a:spAutoFit/>
          </a:bodyPr>
          <a:lstStyle/>
          <a:p>
            <a:pPr algn="just"/>
            <a:r>
              <a:rPr lang="es-ES" sz="3600" b="1" u="sng" dirty="0"/>
              <a:t>Caso de Uso 1: </a:t>
            </a:r>
            <a:r>
              <a:rPr lang="es-ES" sz="3600" dirty="0"/>
              <a:t>Iniciar juego</a:t>
            </a:r>
          </a:p>
          <a:p>
            <a:r>
              <a:rPr lang="es-ES" sz="3600" b="1" u="sng" dirty="0"/>
              <a:t>Escenario1.2: </a:t>
            </a:r>
            <a:r>
              <a:rPr lang="es-ES" sz="3600" dirty="0"/>
              <a:t>El inicio del juego es incorrecto.</a:t>
            </a:r>
          </a:p>
          <a:p>
            <a:pPr algn="just"/>
            <a:r>
              <a:rPr lang="es-ES" sz="3600" b="1" u="sng" dirty="0"/>
              <a:t>Asunciones: </a:t>
            </a:r>
          </a:p>
          <a:p>
            <a:pPr marL="914400" lvl="1" indent="-457200" algn="just">
              <a:buFont typeface="Arial" panose="020B0604020202020204" pitchFamily="34" charset="0"/>
              <a:buChar char="•"/>
            </a:pPr>
            <a:r>
              <a:rPr lang="es-ES" sz="3600" dirty="0"/>
              <a:t>El jugador hizo clic en otro botón.</a:t>
            </a:r>
          </a:p>
          <a:p>
            <a:pPr algn="just"/>
            <a:r>
              <a:rPr lang="es-ES" sz="3600" b="1" u="sng" dirty="0"/>
              <a:t>Resultados:</a:t>
            </a:r>
          </a:p>
          <a:p>
            <a:pPr marL="914400" lvl="1" indent="-457200" algn="just">
              <a:buFont typeface="Arial" panose="020B0604020202020204" pitchFamily="34" charset="0"/>
              <a:buChar char="•"/>
            </a:pPr>
            <a:r>
              <a:rPr lang="es-ES" sz="3600" dirty="0"/>
              <a:t>No se puede iniciar el juego ya que el botón Jugar no fue presionado.</a:t>
            </a:r>
          </a:p>
        </p:txBody>
      </p:sp>
    </p:spTree>
    <p:extLst>
      <p:ext uri="{BB962C8B-B14F-4D97-AF65-F5344CB8AC3E}">
        <p14:creationId xmlns:p14="http://schemas.microsoft.com/office/powerpoint/2010/main" val="1926899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a:latin typeface="+mn-lt"/>
              </a:rPr>
              <a:t>Escenarios</a:t>
            </a:r>
          </a:p>
        </p:txBody>
      </p:sp>
      <p:sp>
        <p:nvSpPr>
          <p:cNvPr id="3" name="Marcador de contenido 2"/>
          <p:cNvSpPr>
            <a:spLocks noGrp="1"/>
          </p:cNvSpPr>
          <p:nvPr>
            <p:ph idx="1"/>
          </p:nvPr>
        </p:nvSpPr>
        <p:spPr>
          <a:xfrm>
            <a:off x="1939639" y="1784060"/>
            <a:ext cx="8935883" cy="3889375"/>
          </a:xfrm>
        </p:spPr>
        <p:txBody>
          <a:bodyPr>
            <a:normAutofit/>
          </a:bodyPr>
          <a:lstStyle/>
          <a:p>
            <a:pPr marL="0" indent="0">
              <a:lnSpc>
                <a:spcPct val="150000"/>
              </a:lnSpc>
              <a:buNone/>
            </a:pPr>
            <a:r>
              <a:rPr lang="es-ES" sz="3200" dirty="0"/>
              <a:t>2.1.- Se puede visualizar el TOP 10  correctamente.</a:t>
            </a:r>
          </a:p>
          <a:p>
            <a:pPr marL="0" indent="0">
              <a:lnSpc>
                <a:spcPct val="150000"/>
              </a:lnSpc>
              <a:buNone/>
            </a:pPr>
            <a:endParaRPr lang="es-ES" sz="3200" dirty="0"/>
          </a:p>
          <a:p>
            <a:pPr marL="0" indent="0">
              <a:lnSpc>
                <a:spcPct val="150000"/>
              </a:lnSpc>
              <a:buNone/>
            </a:pPr>
            <a:r>
              <a:rPr lang="es-ES" sz="3200" dirty="0"/>
              <a:t>2.2.- La visualización del TOP 10 es incorrecta.</a:t>
            </a:r>
          </a:p>
          <a:p>
            <a:pPr marL="0" indent="0">
              <a:lnSpc>
                <a:spcPct val="150000"/>
              </a:lnSpc>
              <a:buNone/>
            </a:pPr>
            <a:endParaRPr lang="es-ES" sz="3200" dirty="0"/>
          </a:p>
        </p:txBody>
      </p:sp>
    </p:spTree>
    <p:extLst>
      <p:ext uri="{BB962C8B-B14F-4D97-AF65-F5344CB8AC3E}">
        <p14:creationId xmlns:p14="http://schemas.microsoft.com/office/powerpoint/2010/main" val="2089806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6"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155575" y="-144463"/>
            <a:ext cx="5590598" cy="5590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CuadroTexto 7"/>
          <p:cNvSpPr txBox="1"/>
          <p:nvPr/>
        </p:nvSpPr>
        <p:spPr>
          <a:xfrm>
            <a:off x="2311977" y="87600"/>
            <a:ext cx="6868391" cy="769441"/>
          </a:xfrm>
          <a:prstGeom prst="rect">
            <a:avLst/>
          </a:prstGeom>
          <a:noFill/>
        </p:spPr>
        <p:txBody>
          <a:bodyPr wrap="square" rtlCol="0">
            <a:spAutoFit/>
          </a:bodyPr>
          <a:lstStyle/>
          <a:p>
            <a:pPr algn="ctr"/>
            <a:r>
              <a:rPr lang="es-ES" sz="4400" b="1" dirty="0"/>
              <a:t>Especificación de Escenarios</a:t>
            </a:r>
            <a:endParaRPr lang="es-ES" sz="5400" dirty="0"/>
          </a:p>
        </p:txBody>
      </p:sp>
      <p:sp>
        <p:nvSpPr>
          <p:cNvPr id="2" name="Rectángulo 1"/>
          <p:cNvSpPr/>
          <p:nvPr/>
        </p:nvSpPr>
        <p:spPr>
          <a:xfrm>
            <a:off x="807396" y="857041"/>
            <a:ext cx="10583694" cy="6001643"/>
          </a:xfrm>
          <a:prstGeom prst="rect">
            <a:avLst/>
          </a:prstGeom>
        </p:spPr>
        <p:txBody>
          <a:bodyPr wrap="square">
            <a:spAutoFit/>
          </a:bodyPr>
          <a:lstStyle/>
          <a:p>
            <a:pPr algn="just"/>
            <a:r>
              <a:rPr lang="es-ES" sz="3200" b="1" u="sng" dirty="0"/>
              <a:t>Caso de Uso 2: </a:t>
            </a:r>
            <a:r>
              <a:rPr lang="es-ES" sz="3200" dirty="0"/>
              <a:t>Ver TOP 10</a:t>
            </a:r>
          </a:p>
          <a:p>
            <a:r>
              <a:rPr lang="es-ES" sz="3200" b="1" u="sng" dirty="0"/>
              <a:t>Escenario2.1: </a:t>
            </a:r>
            <a:r>
              <a:rPr lang="es-ES" sz="3200" dirty="0"/>
              <a:t>Se puede visualizar el TOP 10  correctamente.</a:t>
            </a:r>
          </a:p>
          <a:p>
            <a:pPr algn="just"/>
            <a:r>
              <a:rPr lang="es-ES" sz="3200" b="1" u="sng" dirty="0"/>
              <a:t>Asunciones: </a:t>
            </a:r>
          </a:p>
          <a:p>
            <a:pPr marL="914400" lvl="1" indent="-457200" algn="just">
              <a:buFont typeface="Arial" panose="020B0604020202020204" pitchFamily="34" charset="0"/>
              <a:buChar char="•"/>
            </a:pPr>
            <a:r>
              <a:rPr lang="es-ES" sz="3200" dirty="0"/>
              <a:t>El jugador decide conocer los mejores 10 jugadores y su puntaje obtenido.</a:t>
            </a:r>
          </a:p>
          <a:p>
            <a:pPr marL="914400" lvl="1" indent="-457200" algn="just">
              <a:buFont typeface="Arial" panose="020B0604020202020204" pitchFamily="34" charset="0"/>
              <a:buChar char="•"/>
            </a:pPr>
            <a:r>
              <a:rPr lang="es-ES" sz="3200" dirty="0"/>
              <a:t>El jugador hizo clic en el botón TOP 10.</a:t>
            </a:r>
          </a:p>
          <a:p>
            <a:pPr algn="just"/>
            <a:r>
              <a:rPr lang="es-ES" sz="3200" b="1" u="sng" dirty="0"/>
              <a:t>Resultados:</a:t>
            </a:r>
          </a:p>
          <a:p>
            <a:pPr marL="914400" lvl="1" indent="-457200" algn="just">
              <a:buFont typeface="Arial" panose="020B0604020202020204" pitchFamily="34" charset="0"/>
              <a:buChar char="•"/>
            </a:pPr>
            <a:r>
              <a:rPr lang="es-ES" sz="3200" dirty="0"/>
              <a:t>Se visualiza una nueva ventana donde aparecerá el nombre de los 10 mejores jugadores de </a:t>
            </a:r>
            <a:r>
              <a:rPr lang="es-ES" sz="3200" dirty="0" err="1"/>
              <a:t>TyperShark</a:t>
            </a:r>
            <a:r>
              <a:rPr lang="es-ES" sz="3200" dirty="0"/>
              <a:t>, con cada uno de sus puntajes, ordenados de mayor a menor.</a:t>
            </a:r>
          </a:p>
          <a:p>
            <a:pPr marL="914400" lvl="1" indent="-457200" algn="just">
              <a:buFont typeface="Arial" panose="020B0604020202020204" pitchFamily="34" charset="0"/>
              <a:buChar char="•"/>
            </a:pPr>
            <a:r>
              <a:rPr lang="es-ES" sz="3200" dirty="0"/>
              <a:t>Se puede regresar a la ventana principal o salir de juego con los botones Regresar y Salir respectivamente.</a:t>
            </a:r>
          </a:p>
        </p:txBody>
      </p:sp>
    </p:spTree>
    <p:extLst>
      <p:ext uri="{BB962C8B-B14F-4D97-AF65-F5344CB8AC3E}">
        <p14:creationId xmlns:p14="http://schemas.microsoft.com/office/powerpoint/2010/main" val="2761518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6"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155575" y="-144463"/>
            <a:ext cx="5590598" cy="5590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CuadroTexto 7"/>
          <p:cNvSpPr txBox="1"/>
          <p:nvPr/>
        </p:nvSpPr>
        <p:spPr>
          <a:xfrm>
            <a:off x="2311977" y="87600"/>
            <a:ext cx="6868391" cy="769441"/>
          </a:xfrm>
          <a:prstGeom prst="rect">
            <a:avLst/>
          </a:prstGeom>
          <a:noFill/>
        </p:spPr>
        <p:txBody>
          <a:bodyPr wrap="square" rtlCol="0">
            <a:spAutoFit/>
          </a:bodyPr>
          <a:lstStyle/>
          <a:p>
            <a:pPr algn="ctr"/>
            <a:r>
              <a:rPr lang="es-ES" sz="4400" b="1" dirty="0"/>
              <a:t>Especificación de Escenarios</a:t>
            </a:r>
            <a:endParaRPr lang="es-ES" sz="5400" dirty="0"/>
          </a:p>
        </p:txBody>
      </p:sp>
      <p:sp>
        <p:nvSpPr>
          <p:cNvPr id="2" name="Rectángulo 1"/>
          <p:cNvSpPr/>
          <p:nvPr/>
        </p:nvSpPr>
        <p:spPr>
          <a:xfrm>
            <a:off x="1177048" y="993147"/>
            <a:ext cx="8453336" cy="5078313"/>
          </a:xfrm>
          <a:prstGeom prst="rect">
            <a:avLst/>
          </a:prstGeom>
        </p:spPr>
        <p:txBody>
          <a:bodyPr wrap="square">
            <a:spAutoFit/>
          </a:bodyPr>
          <a:lstStyle/>
          <a:p>
            <a:pPr algn="just"/>
            <a:r>
              <a:rPr lang="es-ES" sz="3600" b="1" u="sng" dirty="0"/>
              <a:t>Caso de Uso 2: </a:t>
            </a:r>
            <a:r>
              <a:rPr lang="es-ES" sz="3600" dirty="0"/>
              <a:t>Ver TOP 10</a:t>
            </a:r>
          </a:p>
          <a:p>
            <a:r>
              <a:rPr lang="es-ES" sz="3600" b="1" u="sng" dirty="0"/>
              <a:t>Escenario2.2: </a:t>
            </a:r>
            <a:r>
              <a:rPr lang="es-ES" sz="3600" dirty="0"/>
              <a:t>La visualización del TOP 10 es incorrecta.</a:t>
            </a:r>
          </a:p>
          <a:p>
            <a:pPr algn="just"/>
            <a:r>
              <a:rPr lang="es-ES" sz="3600" b="1" u="sng" dirty="0"/>
              <a:t>Asunciones: </a:t>
            </a:r>
          </a:p>
          <a:p>
            <a:pPr marL="914400" lvl="1" indent="-457200" algn="just">
              <a:buFont typeface="Arial" panose="020B0604020202020204" pitchFamily="34" charset="0"/>
              <a:buChar char="•"/>
            </a:pPr>
            <a:r>
              <a:rPr lang="es-ES" sz="3600" dirty="0"/>
              <a:t>El jugador hizo clic en otro botón.</a:t>
            </a:r>
          </a:p>
          <a:p>
            <a:pPr algn="just"/>
            <a:r>
              <a:rPr lang="es-ES" sz="3600" b="1" u="sng" dirty="0"/>
              <a:t>Resultados:</a:t>
            </a:r>
          </a:p>
          <a:p>
            <a:pPr marL="914400" lvl="1" indent="-457200" algn="just">
              <a:buFont typeface="Arial" panose="020B0604020202020204" pitchFamily="34" charset="0"/>
              <a:buChar char="•"/>
            </a:pPr>
            <a:r>
              <a:rPr lang="es-ES" sz="3600" dirty="0"/>
              <a:t>No se puede ver los mejores jugadores y su puntaje ya que el botón TOP 10 no fue presionado.</a:t>
            </a:r>
          </a:p>
        </p:txBody>
      </p:sp>
    </p:spTree>
    <p:extLst>
      <p:ext uri="{BB962C8B-B14F-4D97-AF65-F5344CB8AC3E}">
        <p14:creationId xmlns:p14="http://schemas.microsoft.com/office/powerpoint/2010/main" val="3486558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a:latin typeface="+mn-lt"/>
              </a:rPr>
              <a:t>Escenarios</a:t>
            </a:r>
          </a:p>
        </p:txBody>
      </p:sp>
      <p:sp>
        <p:nvSpPr>
          <p:cNvPr id="3" name="Marcador de contenido 2"/>
          <p:cNvSpPr>
            <a:spLocks noGrp="1"/>
          </p:cNvSpPr>
          <p:nvPr>
            <p:ph idx="1"/>
          </p:nvPr>
        </p:nvSpPr>
        <p:spPr>
          <a:xfrm>
            <a:off x="1453256" y="2046707"/>
            <a:ext cx="9684914" cy="3889375"/>
          </a:xfrm>
        </p:spPr>
        <p:txBody>
          <a:bodyPr>
            <a:normAutofit/>
          </a:bodyPr>
          <a:lstStyle/>
          <a:p>
            <a:pPr marL="0" indent="0">
              <a:lnSpc>
                <a:spcPct val="150000"/>
              </a:lnSpc>
              <a:buNone/>
            </a:pPr>
            <a:r>
              <a:rPr lang="es-ES" sz="3200" dirty="0"/>
              <a:t>3.1.- Se puede visualizar las instrucciones correctamente.</a:t>
            </a:r>
          </a:p>
          <a:p>
            <a:pPr marL="0" indent="0">
              <a:lnSpc>
                <a:spcPct val="150000"/>
              </a:lnSpc>
              <a:buNone/>
            </a:pPr>
            <a:endParaRPr lang="es-ES" sz="3200" dirty="0"/>
          </a:p>
          <a:p>
            <a:pPr marL="0" indent="0">
              <a:lnSpc>
                <a:spcPct val="150000"/>
              </a:lnSpc>
              <a:buNone/>
            </a:pPr>
            <a:r>
              <a:rPr lang="es-ES" sz="3200" dirty="0"/>
              <a:t>3.2.- La visualización de las instrucciones es incorrecta.</a:t>
            </a:r>
          </a:p>
        </p:txBody>
      </p:sp>
    </p:spTree>
    <p:extLst>
      <p:ext uri="{BB962C8B-B14F-4D97-AF65-F5344CB8AC3E}">
        <p14:creationId xmlns:p14="http://schemas.microsoft.com/office/powerpoint/2010/main" val="4157399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6"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155575" y="-144463"/>
            <a:ext cx="5590598" cy="5590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CuadroTexto 7"/>
          <p:cNvSpPr txBox="1"/>
          <p:nvPr/>
        </p:nvSpPr>
        <p:spPr>
          <a:xfrm>
            <a:off x="2311977" y="87600"/>
            <a:ext cx="6868391" cy="769441"/>
          </a:xfrm>
          <a:prstGeom prst="rect">
            <a:avLst/>
          </a:prstGeom>
          <a:noFill/>
        </p:spPr>
        <p:txBody>
          <a:bodyPr wrap="square" rtlCol="0">
            <a:spAutoFit/>
          </a:bodyPr>
          <a:lstStyle/>
          <a:p>
            <a:pPr algn="ctr"/>
            <a:r>
              <a:rPr lang="es-ES" sz="4400" b="1" dirty="0"/>
              <a:t>Especificación de Escenarios</a:t>
            </a:r>
            <a:endParaRPr lang="es-ES" sz="5400" dirty="0"/>
          </a:p>
        </p:txBody>
      </p:sp>
      <p:sp>
        <p:nvSpPr>
          <p:cNvPr id="9" name="CuadroTexto 8"/>
          <p:cNvSpPr txBox="1"/>
          <p:nvPr/>
        </p:nvSpPr>
        <p:spPr>
          <a:xfrm>
            <a:off x="906032" y="754296"/>
            <a:ext cx="10212683" cy="5909310"/>
          </a:xfrm>
          <a:prstGeom prst="rect">
            <a:avLst/>
          </a:prstGeom>
          <a:noFill/>
        </p:spPr>
        <p:txBody>
          <a:bodyPr wrap="square" rtlCol="0">
            <a:spAutoFit/>
          </a:bodyPr>
          <a:lstStyle/>
          <a:p>
            <a:pPr algn="just"/>
            <a:r>
              <a:rPr lang="es-ES" sz="3000" b="1" u="sng" dirty="0"/>
              <a:t>Caso de Uso 3: </a:t>
            </a:r>
            <a:r>
              <a:rPr lang="es-ES" sz="3000" dirty="0"/>
              <a:t>Leer instrucciones</a:t>
            </a:r>
          </a:p>
          <a:p>
            <a:r>
              <a:rPr lang="es-ES" sz="3000" b="1" u="sng" dirty="0"/>
              <a:t>Escenario3.1: </a:t>
            </a:r>
            <a:r>
              <a:rPr lang="es-ES" sz="2800" dirty="0"/>
              <a:t>Se puede visualizar las instrucciones correctamente.</a:t>
            </a:r>
          </a:p>
          <a:p>
            <a:pPr algn="just"/>
            <a:r>
              <a:rPr lang="es-ES" sz="3000" b="1" u="sng" dirty="0"/>
              <a:t>Asunciones: </a:t>
            </a:r>
          </a:p>
          <a:p>
            <a:pPr marL="914400" lvl="1" indent="-457200" algn="just">
              <a:buFont typeface="Arial" panose="020B0604020202020204" pitchFamily="34" charset="0"/>
              <a:buChar char="•"/>
            </a:pPr>
            <a:r>
              <a:rPr lang="es-ES" sz="3000" dirty="0"/>
              <a:t>El jugador decide conocer primero las instrucciones de </a:t>
            </a:r>
            <a:r>
              <a:rPr lang="es-ES" sz="3000" dirty="0" err="1"/>
              <a:t>TyperShark</a:t>
            </a:r>
            <a:r>
              <a:rPr lang="es-ES" sz="3000" dirty="0"/>
              <a:t>.</a:t>
            </a:r>
          </a:p>
          <a:p>
            <a:pPr marL="914400" lvl="1" indent="-457200" algn="just">
              <a:buFont typeface="Arial" panose="020B0604020202020204" pitchFamily="34" charset="0"/>
              <a:buChar char="•"/>
            </a:pPr>
            <a:r>
              <a:rPr lang="es-ES" sz="3000" dirty="0"/>
              <a:t>El jugador hizo clic en el botón Instrucciones.</a:t>
            </a:r>
          </a:p>
          <a:p>
            <a:pPr algn="just"/>
            <a:r>
              <a:rPr lang="es-ES" sz="3000" b="1" u="sng" dirty="0"/>
              <a:t>Resultados:</a:t>
            </a:r>
          </a:p>
          <a:p>
            <a:pPr marL="914400" lvl="1" indent="-457200" algn="just">
              <a:buFont typeface="Arial" panose="020B0604020202020204" pitchFamily="34" charset="0"/>
              <a:buChar char="•"/>
            </a:pPr>
            <a:r>
              <a:rPr lang="es-ES" sz="2800" dirty="0"/>
              <a:t>Se visualiza una nueva ventana donde aparecerá las instrucciones del juego </a:t>
            </a:r>
            <a:r>
              <a:rPr lang="es-ES" sz="2800" dirty="0" err="1"/>
              <a:t>TyperShark</a:t>
            </a:r>
            <a:r>
              <a:rPr lang="es-ES" sz="2800" dirty="0"/>
              <a:t> para que el usuario conozca el juego y como ganar o perder puntos.</a:t>
            </a:r>
          </a:p>
          <a:p>
            <a:pPr marL="914400" lvl="1" indent="-457200" algn="just">
              <a:buFont typeface="Arial" panose="020B0604020202020204" pitchFamily="34" charset="0"/>
              <a:buChar char="•"/>
            </a:pPr>
            <a:endParaRPr lang="es-ES" sz="2800" dirty="0"/>
          </a:p>
          <a:p>
            <a:pPr marL="914400" lvl="1" indent="-457200" algn="just">
              <a:buFont typeface="Arial" panose="020B0604020202020204" pitchFamily="34" charset="0"/>
              <a:buChar char="•"/>
            </a:pPr>
            <a:r>
              <a:rPr lang="es-ES" sz="2800" dirty="0"/>
              <a:t>Se puede regresar a la ventana principal o salir de juego con los botones Regresar y Salir respectivamente.</a:t>
            </a:r>
          </a:p>
        </p:txBody>
      </p:sp>
    </p:spTree>
    <p:extLst>
      <p:ext uri="{BB962C8B-B14F-4D97-AF65-F5344CB8AC3E}">
        <p14:creationId xmlns:p14="http://schemas.microsoft.com/office/powerpoint/2010/main" val="1798910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a:latin typeface="+mn-lt"/>
              </a:rPr>
              <a:t>Diagrama de Casos de Uso</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9279" y="1690688"/>
            <a:ext cx="5893442" cy="4673756"/>
          </a:xfrm>
        </p:spPr>
      </p:pic>
    </p:spTree>
    <p:extLst>
      <p:ext uri="{BB962C8B-B14F-4D97-AF65-F5344CB8AC3E}">
        <p14:creationId xmlns:p14="http://schemas.microsoft.com/office/powerpoint/2010/main" val="2369742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6"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155575" y="-144463"/>
            <a:ext cx="5590598" cy="5590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CuadroTexto 7"/>
          <p:cNvSpPr txBox="1"/>
          <p:nvPr/>
        </p:nvSpPr>
        <p:spPr>
          <a:xfrm>
            <a:off x="2311977" y="87600"/>
            <a:ext cx="6868391" cy="769441"/>
          </a:xfrm>
          <a:prstGeom prst="rect">
            <a:avLst/>
          </a:prstGeom>
          <a:noFill/>
        </p:spPr>
        <p:txBody>
          <a:bodyPr wrap="square" rtlCol="0">
            <a:spAutoFit/>
          </a:bodyPr>
          <a:lstStyle/>
          <a:p>
            <a:pPr algn="ctr"/>
            <a:r>
              <a:rPr lang="es-ES" sz="4400" b="1" dirty="0"/>
              <a:t>Especificación de Escenarios</a:t>
            </a:r>
            <a:endParaRPr lang="es-ES" sz="5400" dirty="0"/>
          </a:p>
        </p:txBody>
      </p:sp>
      <p:sp>
        <p:nvSpPr>
          <p:cNvPr id="2" name="Rectángulo 1"/>
          <p:cNvSpPr/>
          <p:nvPr/>
        </p:nvSpPr>
        <p:spPr>
          <a:xfrm>
            <a:off x="992221" y="954236"/>
            <a:ext cx="9426101" cy="5078313"/>
          </a:xfrm>
          <a:prstGeom prst="rect">
            <a:avLst/>
          </a:prstGeom>
        </p:spPr>
        <p:txBody>
          <a:bodyPr wrap="square">
            <a:spAutoFit/>
          </a:bodyPr>
          <a:lstStyle/>
          <a:p>
            <a:pPr algn="just"/>
            <a:r>
              <a:rPr lang="es-ES" sz="3600" b="1" u="sng" dirty="0"/>
              <a:t>Caso de Uso 3: </a:t>
            </a:r>
            <a:r>
              <a:rPr lang="es-ES" sz="3600" dirty="0"/>
              <a:t>Leer Instrucciones</a:t>
            </a:r>
          </a:p>
          <a:p>
            <a:r>
              <a:rPr lang="es-ES" sz="3600" b="1" u="sng" dirty="0"/>
              <a:t>Escenario3.2: </a:t>
            </a:r>
            <a:r>
              <a:rPr lang="es-ES" sz="3600" dirty="0"/>
              <a:t>La visualización de las instrucciones es incorrecta.</a:t>
            </a:r>
          </a:p>
          <a:p>
            <a:pPr algn="just"/>
            <a:r>
              <a:rPr lang="es-ES" sz="3600" b="1" u="sng" dirty="0"/>
              <a:t>Asunciones: </a:t>
            </a:r>
          </a:p>
          <a:p>
            <a:pPr marL="914400" lvl="1" indent="-457200" algn="just">
              <a:buFont typeface="Arial" panose="020B0604020202020204" pitchFamily="34" charset="0"/>
              <a:buChar char="•"/>
            </a:pPr>
            <a:r>
              <a:rPr lang="es-ES" sz="3600" dirty="0"/>
              <a:t>El jugador hizo clic en otro botón.</a:t>
            </a:r>
          </a:p>
          <a:p>
            <a:pPr algn="just"/>
            <a:r>
              <a:rPr lang="es-ES" sz="3600" b="1" u="sng" dirty="0"/>
              <a:t>Resultados:</a:t>
            </a:r>
          </a:p>
          <a:p>
            <a:pPr marL="914400" lvl="1" indent="-457200" algn="just">
              <a:buFont typeface="Arial" panose="020B0604020202020204" pitchFamily="34" charset="0"/>
              <a:buChar char="•"/>
            </a:pPr>
            <a:r>
              <a:rPr lang="es-ES" sz="3600" dirty="0"/>
              <a:t>No se puede ver las instrucciones del juego ya que el botón Instrucciones no fue presionado.</a:t>
            </a:r>
          </a:p>
        </p:txBody>
      </p:sp>
    </p:spTree>
    <p:extLst>
      <p:ext uri="{BB962C8B-B14F-4D97-AF65-F5344CB8AC3E}">
        <p14:creationId xmlns:p14="http://schemas.microsoft.com/office/powerpoint/2010/main" val="2746309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a:latin typeface="+mn-lt"/>
              </a:rPr>
              <a:t>Escenarios</a:t>
            </a:r>
          </a:p>
        </p:txBody>
      </p:sp>
      <p:sp>
        <p:nvSpPr>
          <p:cNvPr id="3" name="Marcador de contenido 2"/>
          <p:cNvSpPr>
            <a:spLocks noGrp="1"/>
          </p:cNvSpPr>
          <p:nvPr>
            <p:ph idx="1"/>
          </p:nvPr>
        </p:nvSpPr>
        <p:spPr>
          <a:xfrm>
            <a:off x="1453256" y="2046707"/>
            <a:ext cx="9684914" cy="3889375"/>
          </a:xfrm>
        </p:spPr>
        <p:txBody>
          <a:bodyPr>
            <a:normAutofit/>
          </a:bodyPr>
          <a:lstStyle/>
          <a:p>
            <a:pPr marL="0" indent="0">
              <a:lnSpc>
                <a:spcPct val="150000"/>
              </a:lnSpc>
              <a:buNone/>
            </a:pPr>
            <a:r>
              <a:rPr lang="es-ES" sz="3200" dirty="0"/>
              <a:t>4.1.- Se puede salir del juego correctamente.</a:t>
            </a:r>
          </a:p>
          <a:p>
            <a:pPr marL="0" indent="0">
              <a:lnSpc>
                <a:spcPct val="150000"/>
              </a:lnSpc>
              <a:buNone/>
            </a:pPr>
            <a:endParaRPr lang="es-ES" sz="3200" dirty="0"/>
          </a:p>
          <a:p>
            <a:pPr marL="0" indent="0">
              <a:lnSpc>
                <a:spcPct val="150000"/>
              </a:lnSpc>
              <a:buNone/>
            </a:pPr>
            <a:r>
              <a:rPr lang="es-ES" sz="3200" dirty="0"/>
              <a:t>4.2.- La salida del juego es incorrecta.</a:t>
            </a:r>
          </a:p>
        </p:txBody>
      </p:sp>
    </p:spTree>
    <p:extLst>
      <p:ext uri="{BB962C8B-B14F-4D97-AF65-F5344CB8AC3E}">
        <p14:creationId xmlns:p14="http://schemas.microsoft.com/office/powerpoint/2010/main" val="1593641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6"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155575" y="-144463"/>
            <a:ext cx="5590598" cy="5590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CuadroTexto 7"/>
          <p:cNvSpPr txBox="1"/>
          <p:nvPr/>
        </p:nvSpPr>
        <p:spPr>
          <a:xfrm>
            <a:off x="2311977" y="87600"/>
            <a:ext cx="6868391" cy="769441"/>
          </a:xfrm>
          <a:prstGeom prst="rect">
            <a:avLst/>
          </a:prstGeom>
          <a:noFill/>
        </p:spPr>
        <p:txBody>
          <a:bodyPr wrap="square" rtlCol="0">
            <a:spAutoFit/>
          </a:bodyPr>
          <a:lstStyle/>
          <a:p>
            <a:pPr algn="ctr"/>
            <a:r>
              <a:rPr lang="es-ES" sz="4400" b="1" dirty="0"/>
              <a:t>Especificación de Escenarios</a:t>
            </a:r>
            <a:endParaRPr lang="es-ES" sz="5400" dirty="0"/>
          </a:p>
        </p:txBody>
      </p:sp>
      <p:sp>
        <p:nvSpPr>
          <p:cNvPr id="9" name="CuadroTexto 8"/>
          <p:cNvSpPr txBox="1"/>
          <p:nvPr/>
        </p:nvSpPr>
        <p:spPr>
          <a:xfrm>
            <a:off x="1129769" y="1089104"/>
            <a:ext cx="8743806" cy="4524315"/>
          </a:xfrm>
          <a:prstGeom prst="rect">
            <a:avLst/>
          </a:prstGeom>
          <a:noFill/>
        </p:spPr>
        <p:txBody>
          <a:bodyPr wrap="square" rtlCol="0">
            <a:spAutoFit/>
          </a:bodyPr>
          <a:lstStyle/>
          <a:p>
            <a:pPr algn="just"/>
            <a:r>
              <a:rPr lang="es-ES" sz="3600" b="1" u="sng" dirty="0"/>
              <a:t>Caso de Uso 4: </a:t>
            </a:r>
            <a:r>
              <a:rPr lang="es-ES" sz="3600" dirty="0"/>
              <a:t>Salir del juego</a:t>
            </a:r>
          </a:p>
          <a:p>
            <a:r>
              <a:rPr lang="es-ES" sz="3600" b="1" u="sng" dirty="0"/>
              <a:t>Escenario4.2: </a:t>
            </a:r>
            <a:r>
              <a:rPr lang="es-ES" sz="3600" dirty="0"/>
              <a:t>Se puede salir del juego correctamente.</a:t>
            </a:r>
          </a:p>
          <a:p>
            <a:pPr algn="just"/>
            <a:r>
              <a:rPr lang="es-ES" sz="3600" b="1" u="sng" dirty="0"/>
              <a:t>Asunciones: </a:t>
            </a:r>
          </a:p>
          <a:p>
            <a:pPr marL="914400" lvl="1" indent="-457200" algn="just">
              <a:buFont typeface="Arial" panose="020B0604020202020204" pitchFamily="34" charset="0"/>
              <a:buChar char="•"/>
            </a:pPr>
            <a:r>
              <a:rPr lang="es-ES" sz="3600" dirty="0"/>
              <a:t>El jugador decide salir de </a:t>
            </a:r>
            <a:r>
              <a:rPr lang="es-ES" sz="3600" dirty="0" err="1"/>
              <a:t>TyperShark</a:t>
            </a:r>
            <a:r>
              <a:rPr lang="es-ES" sz="3600" dirty="0"/>
              <a:t>.</a:t>
            </a:r>
          </a:p>
          <a:p>
            <a:pPr marL="914400" lvl="1" indent="-457200" algn="just">
              <a:buFont typeface="Arial" panose="020B0604020202020204" pitchFamily="34" charset="0"/>
              <a:buChar char="•"/>
            </a:pPr>
            <a:r>
              <a:rPr lang="es-ES" sz="3600" dirty="0"/>
              <a:t>El jugador hizo clic en el botón Salir.</a:t>
            </a:r>
          </a:p>
          <a:p>
            <a:pPr algn="just"/>
            <a:r>
              <a:rPr lang="es-ES" sz="3600" b="1" u="sng" dirty="0"/>
              <a:t>Resultados:</a:t>
            </a:r>
          </a:p>
          <a:p>
            <a:pPr marL="914400" lvl="1" indent="-457200" algn="just">
              <a:buFont typeface="Arial" panose="020B0604020202020204" pitchFamily="34" charset="0"/>
              <a:buChar char="•"/>
            </a:pPr>
            <a:r>
              <a:rPr lang="es-ES" sz="3600" dirty="0"/>
              <a:t>Se cierra la ventana principal del juego.</a:t>
            </a:r>
          </a:p>
        </p:txBody>
      </p:sp>
    </p:spTree>
    <p:extLst>
      <p:ext uri="{BB962C8B-B14F-4D97-AF65-F5344CB8AC3E}">
        <p14:creationId xmlns:p14="http://schemas.microsoft.com/office/powerpoint/2010/main" val="2246678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6"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155575" y="-144463"/>
            <a:ext cx="5590598" cy="5590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CuadroTexto 7"/>
          <p:cNvSpPr txBox="1"/>
          <p:nvPr/>
        </p:nvSpPr>
        <p:spPr>
          <a:xfrm>
            <a:off x="2311977" y="87600"/>
            <a:ext cx="6868391" cy="769441"/>
          </a:xfrm>
          <a:prstGeom prst="rect">
            <a:avLst/>
          </a:prstGeom>
          <a:noFill/>
        </p:spPr>
        <p:txBody>
          <a:bodyPr wrap="square" rtlCol="0">
            <a:spAutoFit/>
          </a:bodyPr>
          <a:lstStyle/>
          <a:p>
            <a:pPr algn="ctr"/>
            <a:r>
              <a:rPr lang="es-ES" sz="4400" b="1" dirty="0"/>
              <a:t>Especificación de Escenarios</a:t>
            </a:r>
            <a:endParaRPr lang="es-ES" sz="5400" dirty="0"/>
          </a:p>
        </p:txBody>
      </p:sp>
      <p:sp>
        <p:nvSpPr>
          <p:cNvPr id="2" name="Rectángulo 1"/>
          <p:cNvSpPr/>
          <p:nvPr/>
        </p:nvSpPr>
        <p:spPr>
          <a:xfrm>
            <a:off x="992221" y="954236"/>
            <a:ext cx="9426101" cy="5632311"/>
          </a:xfrm>
          <a:prstGeom prst="rect">
            <a:avLst/>
          </a:prstGeom>
        </p:spPr>
        <p:txBody>
          <a:bodyPr wrap="square">
            <a:spAutoFit/>
          </a:bodyPr>
          <a:lstStyle/>
          <a:p>
            <a:pPr algn="just"/>
            <a:r>
              <a:rPr lang="es-ES" sz="3600" b="1" u="sng" dirty="0"/>
              <a:t>Caso de Uso 4: </a:t>
            </a:r>
            <a:r>
              <a:rPr lang="es-ES" sz="3600" dirty="0"/>
              <a:t>Salir del juego</a:t>
            </a:r>
          </a:p>
          <a:p>
            <a:r>
              <a:rPr lang="es-ES" sz="3600" b="1" u="sng" dirty="0"/>
              <a:t>Escenario4.2: </a:t>
            </a:r>
            <a:r>
              <a:rPr lang="es-ES" sz="3600" dirty="0"/>
              <a:t>La salida del juego es incorrecta.</a:t>
            </a:r>
          </a:p>
          <a:p>
            <a:pPr algn="just"/>
            <a:r>
              <a:rPr lang="es-ES" sz="3600" b="1" u="sng" dirty="0"/>
              <a:t>Asunciones:</a:t>
            </a:r>
            <a:endParaRPr lang="es-ES" sz="3600" dirty="0"/>
          </a:p>
          <a:p>
            <a:pPr marL="914400" lvl="1" indent="-457200" algn="just">
              <a:buFont typeface="Arial" panose="020B0604020202020204" pitchFamily="34" charset="0"/>
              <a:buChar char="•"/>
            </a:pPr>
            <a:r>
              <a:rPr lang="es-ES" sz="3600" dirty="0"/>
              <a:t>El jugador hizo clic en otro botón.</a:t>
            </a:r>
          </a:p>
          <a:p>
            <a:pPr marL="914400" lvl="1" indent="-457200" algn="just">
              <a:buFont typeface="Arial" panose="020B0604020202020204" pitchFamily="34" charset="0"/>
              <a:buChar char="•"/>
            </a:pPr>
            <a:r>
              <a:rPr lang="es-ES" sz="3600" dirty="0"/>
              <a:t>Que se haya quedado un hilo activado.</a:t>
            </a:r>
          </a:p>
          <a:p>
            <a:pPr algn="just"/>
            <a:r>
              <a:rPr lang="es-ES" sz="3600" b="1" u="sng" dirty="0"/>
              <a:t>Resultados:</a:t>
            </a:r>
          </a:p>
          <a:p>
            <a:pPr marL="914400" lvl="1" indent="-457200" algn="just">
              <a:buFont typeface="Arial" panose="020B0604020202020204" pitchFamily="34" charset="0"/>
              <a:buChar char="•"/>
            </a:pPr>
            <a:r>
              <a:rPr lang="es-ES" sz="3600" dirty="0"/>
              <a:t>No se puede salir del juego ya que el botón Salir no fue presionado.</a:t>
            </a:r>
          </a:p>
          <a:p>
            <a:pPr marL="914400" lvl="1" indent="-457200" algn="just">
              <a:buFont typeface="Arial" panose="020B0604020202020204" pitchFamily="34" charset="0"/>
              <a:buChar char="•"/>
            </a:pPr>
            <a:r>
              <a:rPr lang="es-ES" sz="3600" dirty="0"/>
              <a:t>Puede generar un error de compilación o una excepción.</a:t>
            </a:r>
          </a:p>
        </p:txBody>
      </p:sp>
    </p:spTree>
    <p:extLst>
      <p:ext uri="{BB962C8B-B14F-4D97-AF65-F5344CB8AC3E}">
        <p14:creationId xmlns:p14="http://schemas.microsoft.com/office/powerpoint/2010/main" val="1413300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798803" y="788204"/>
            <a:ext cx="8607669" cy="4939814"/>
          </a:xfrm>
          <a:prstGeom prst="rect">
            <a:avLst/>
          </a:prstGeom>
          <a:noFill/>
        </p:spPr>
        <p:txBody>
          <a:bodyPr wrap="square" rtlCol="0">
            <a:spAutoFit/>
          </a:bodyPr>
          <a:lstStyle/>
          <a:p>
            <a:pPr algn="ctr"/>
            <a:r>
              <a:rPr lang="es-EC" sz="10500" dirty="0"/>
              <a:t>DIAGRAMA</a:t>
            </a:r>
          </a:p>
          <a:p>
            <a:pPr algn="ctr"/>
            <a:r>
              <a:rPr lang="es-EC" sz="10500" dirty="0"/>
              <a:t> DE </a:t>
            </a:r>
          </a:p>
          <a:p>
            <a:pPr algn="ctr"/>
            <a:r>
              <a:rPr lang="es-EC" sz="10500" dirty="0"/>
              <a:t>CLASES</a:t>
            </a:r>
          </a:p>
        </p:txBody>
      </p:sp>
    </p:spTree>
    <p:extLst>
      <p:ext uri="{BB962C8B-B14F-4D97-AF65-F5344CB8AC3E}">
        <p14:creationId xmlns:p14="http://schemas.microsoft.com/office/powerpoint/2010/main" val="4137507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449" y="0"/>
            <a:ext cx="9215327" cy="6858000"/>
          </a:xfrm>
          <a:prstGeom prst="rect">
            <a:avLst/>
          </a:prstGeom>
        </p:spPr>
      </p:pic>
    </p:spTree>
    <p:extLst>
      <p:ext uri="{BB962C8B-B14F-4D97-AF65-F5344CB8AC3E}">
        <p14:creationId xmlns:p14="http://schemas.microsoft.com/office/powerpoint/2010/main" val="3813361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758462" y="1406769"/>
            <a:ext cx="8607669" cy="3816429"/>
          </a:xfrm>
          <a:prstGeom prst="rect">
            <a:avLst/>
          </a:prstGeom>
          <a:noFill/>
        </p:spPr>
        <p:txBody>
          <a:bodyPr wrap="square" rtlCol="0">
            <a:spAutoFit/>
          </a:bodyPr>
          <a:lstStyle/>
          <a:p>
            <a:pPr algn="ctr"/>
            <a:r>
              <a:rPr lang="es-EC" sz="9600" dirty="0"/>
              <a:t>DIAGRAMAS DE SECUENCIA</a:t>
            </a:r>
          </a:p>
          <a:p>
            <a:endParaRPr lang="es-EC" dirty="0"/>
          </a:p>
          <a:p>
            <a:pPr marL="457200" indent="-457200">
              <a:buFont typeface="Arial" panose="020B0604020202020204" pitchFamily="34" charset="0"/>
              <a:buChar char="•"/>
            </a:pPr>
            <a:r>
              <a:rPr lang="es-EC" sz="3200" dirty="0"/>
              <a:t>Se ha creado un diagrama para cada escenario.</a:t>
            </a:r>
          </a:p>
        </p:txBody>
      </p:sp>
    </p:spTree>
    <p:extLst>
      <p:ext uri="{BB962C8B-B14F-4D97-AF65-F5344CB8AC3E}">
        <p14:creationId xmlns:p14="http://schemas.microsoft.com/office/powerpoint/2010/main" val="605101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647" y="0"/>
            <a:ext cx="9756183" cy="6858000"/>
          </a:xfrm>
          <a:prstGeom prst="rect">
            <a:avLst/>
          </a:prstGeom>
        </p:spPr>
      </p:pic>
      <p:sp>
        <p:nvSpPr>
          <p:cNvPr id="6" name="CuadroTexto 5"/>
          <p:cNvSpPr txBox="1"/>
          <p:nvPr/>
        </p:nvSpPr>
        <p:spPr>
          <a:xfrm>
            <a:off x="589083" y="131886"/>
            <a:ext cx="549894" cy="6858000"/>
          </a:xfrm>
          <a:prstGeom prst="rect">
            <a:avLst/>
          </a:prstGeom>
          <a:noFill/>
        </p:spPr>
        <p:txBody>
          <a:bodyPr vert="wordArtVert" wrap="square" rtlCol="0">
            <a:spAutoFit/>
          </a:bodyPr>
          <a:lstStyle/>
          <a:p>
            <a:r>
              <a:rPr lang="es-EC" sz="2000" b="1" u="sng" dirty="0"/>
              <a:t>ESCENARIO 1.1.1.</a:t>
            </a:r>
          </a:p>
        </p:txBody>
      </p:sp>
    </p:spTree>
    <p:extLst>
      <p:ext uri="{BB962C8B-B14F-4D97-AF65-F5344CB8AC3E}">
        <p14:creationId xmlns:p14="http://schemas.microsoft.com/office/powerpoint/2010/main" val="2263636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89083" y="131886"/>
            <a:ext cx="549894" cy="6858000"/>
          </a:xfrm>
          <a:prstGeom prst="rect">
            <a:avLst/>
          </a:prstGeom>
          <a:noFill/>
        </p:spPr>
        <p:txBody>
          <a:bodyPr vert="wordArtVert" wrap="square" rtlCol="0">
            <a:spAutoFit/>
          </a:bodyPr>
          <a:lstStyle/>
          <a:p>
            <a:r>
              <a:rPr lang="es-EC" sz="2000" b="1" u="sng" dirty="0"/>
              <a:t>ESCENARIO 1.1.2.</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883" y="0"/>
            <a:ext cx="9740685" cy="6858000"/>
          </a:xfrm>
          <a:prstGeom prst="rect">
            <a:avLst/>
          </a:prstGeom>
        </p:spPr>
      </p:pic>
    </p:spTree>
    <p:extLst>
      <p:ext uri="{BB962C8B-B14F-4D97-AF65-F5344CB8AC3E}">
        <p14:creationId xmlns:p14="http://schemas.microsoft.com/office/powerpoint/2010/main" val="3448991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89083" y="131886"/>
            <a:ext cx="549894" cy="6858000"/>
          </a:xfrm>
          <a:prstGeom prst="rect">
            <a:avLst/>
          </a:prstGeom>
          <a:noFill/>
        </p:spPr>
        <p:txBody>
          <a:bodyPr vert="wordArtVert" wrap="square" rtlCol="0">
            <a:spAutoFit/>
          </a:bodyPr>
          <a:lstStyle/>
          <a:p>
            <a:r>
              <a:rPr lang="es-EC" sz="2000" b="1" u="sng" dirty="0"/>
              <a:t>ESCENARIO 1.1.3.</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598" y="0"/>
            <a:ext cx="9740685" cy="6858000"/>
          </a:xfrm>
          <a:prstGeom prst="rect">
            <a:avLst/>
          </a:prstGeom>
        </p:spPr>
      </p:pic>
    </p:spTree>
    <p:extLst>
      <p:ext uri="{BB962C8B-B14F-4D97-AF65-F5344CB8AC3E}">
        <p14:creationId xmlns:p14="http://schemas.microsoft.com/office/powerpoint/2010/main" val="197771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6"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155575" y="-144463"/>
            <a:ext cx="5590598" cy="5590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CuadroTexto 7"/>
          <p:cNvSpPr txBox="1"/>
          <p:nvPr/>
        </p:nvSpPr>
        <p:spPr>
          <a:xfrm>
            <a:off x="2311977" y="87600"/>
            <a:ext cx="6868391" cy="1600438"/>
          </a:xfrm>
          <a:prstGeom prst="rect">
            <a:avLst/>
          </a:prstGeom>
          <a:noFill/>
        </p:spPr>
        <p:txBody>
          <a:bodyPr wrap="square" rtlCol="0">
            <a:spAutoFit/>
          </a:bodyPr>
          <a:lstStyle/>
          <a:p>
            <a:pPr algn="ctr"/>
            <a:r>
              <a:rPr lang="es-ES" sz="4400" b="1" dirty="0"/>
              <a:t>Descripción de Actor</a:t>
            </a:r>
          </a:p>
          <a:p>
            <a:endParaRPr lang="es-ES" sz="5400" dirty="0"/>
          </a:p>
        </p:txBody>
      </p:sp>
      <p:sp>
        <p:nvSpPr>
          <p:cNvPr id="9" name="CuadroTexto 8"/>
          <p:cNvSpPr txBox="1"/>
          <p:nvPr/>
        </p:nvSpPr>
        <p:spPr>
          <a:xfrm>
            <a:off x="1205344" y="964807"/>
            <a:ext cx="9715501" cy="5632311"/>
          </a:xfrm>
          <a:prstGeom prst="rect">
            <a:avLst/>
          </a:prstGeom>
          <a:noFill/>
        </p:spPr>
        <p:txBody>
          <a:bodyPr wrap="square" rtlCol="0">
            <a:spAutoFit/>
          </a:bodyPr>
          <a:lstStyle/>
          <a:p>
            <a:pPr algn="just"/>
            <a:r>
              <a:rPr lang="es-ES" sz="3000" b="1" u="sng" dirty="0"/>
              <a:t>Nombre: </a:t>
            </a:r>
            <a:r>
              <a:rPr lang="es-ES" sz="3000" dirty="0"/>
              <a:t>Usuario (jugador)</a:t>
            </a:r>
          </a:p>
          <a:p>
            <a:pPr algn="just"/>
            <a:r>
              <a:rPr lang="es-ES" sz="3000" b="1" u="sng" dirty="0"/>
              <a:t>Descripción: </a:t>
            </a:r>
            <a:r>
              <a:rPr lang="es-ES" sz="3000" dirty="0"/>
              <a:t>Persona capaz de jugar </a:t>
            </a:r>
            <a:r>
              <a:rPr lang="es-ES" sz="3000" dirty="0" err="1"/>
              <a:t>TyperShark</a:t>
            </a:r>
            <a:r>
              <a:rPr lang="es-ES" sz="3000" dirty="0"/>
              <a:t>. Es un actor primario.</a:t>
            </a:r>
          </a:p>
          <a:p>
            <a:pPr algn="just"/>
            <a:r>
              <a:rPr lang="es-ES" sz="3000" b="1" u="sng" dirty="0"/>
              <a:t>Notas: </a:t>
            </a:r>
            <a:r>
              <a:rPr lang="es-ES" sz="3000" dirty="0"/>
              <a:t>El jugador puede iniciar el juego, ingresar por teclado las palabras o caracteres de los animales marinos y ganar 10 puntos por eliminar una pira</a:t>
            </a:r>
            <a:r>
              <a:rPr lang="es-419" sz="3000" dirty="0"/>
              <a:t>ña</a:t>
            </a:r>
            <a:r>
              <a:rPr lang="es-ES" sz="3000" dirty="0"/>
              <a:t>, ganar 20 puntos por eliminar un tiburón blanco, ganar 30 puntos por eliminar un tiburón negro, ganar vidas por cada 100 puntos acumulados, con 150 eliminar todos los animales en la cercanía presionando la tecla ENTER, leer instrucciones, leer TOP10 donde se ven los mejores 10 jugadores con su puntaje respectivo y salir del juego.</a:t>
            </a:r>
          </a:p>
        </p:txBody>
      </p:sp>
    </p:spTree>
    <p:extLst>
      <p:ext uri="{BB962C8B-B14F-4D97-AF65-F5344CB8AC3E}">
        <p14:creationId xmlns:p14="http://schemas.microsoft.com/office/powerpoint/2010/main" val="3154544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758462" y="1406769"/>
            <a:ext cx="8607669" cy="3816429"/>
          </a:xfrm>
          <a:prstGeom prst="rect">
            <a:avLst/>
          </a:prstGeom>
          <a:noFill/>
        </p:spPr>
        <p:txBody>
          <a:bodyPr wrap="square" rtlCol="0">
            <a:spAutoFit/>
          </a:bodyPr>
          <a:lstStyle/>
          <a:p>
            <a:pPr algn="ctr"/>
            <a:r>
              <a:rPr lang="es-EC" sz="9600" dirty="0"/>
              <a:t>DIAGRAMAS DE COLABORACIÓN</a:t>
            </a:r>
          </a:p>
          <a:p>
            <a:endParaRPr lang="es-EC" dirty="0"/>
          </a:p>
          <a:p>
            <a:pPr marL="457200" indent="-457200">
              <a:buFont typeface="Arial" panose="020B0604020202020204" pitchFamily="34" charset="0"/>
              <a:buChar char="•"/>
            </a:pPr>
            <a:r>
              <a:rPr lang="es-EC" sz="3200" dirty="0"/>
              <a:t>Se ha creado un diagrama para cada escenario.</a:t>
            </a:r>
          </a:p>
        </p:txBody>
      </p:sp>
    </p:spTree>
    <p:extLst>
      <p:ext uri="{BB962C8B-B14F-4D97-AF65-F5344CB8AC3E}">
        <p14:creationId xmlns:p14="http://schemas.microsoft.com/office/powerpoint/2010/main" val="2137973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758462" y="1406769"/>
            <a:ext cx="8607669" cy="2339102"/>
          </a:xfrm>
          <a:prstGeom prst="rect">
            <a:avLst/>
          </a:prstGeom>
          <a:noFill/>
        </p:spPr>
        <p:txBody>
          <a:bodyPr wrap="square" rtlCol="0">
            <a:spAutoFit/>
          </a:bodyPr>
          <a:lstStyle/>
          <a:p>
            <a:pPr algn="ctr"/>
            <a:r>
              <a:rPr lang="es-EC" sz="9600" dirty="0"/>
              <a:t>ANEXOS</a:t>
            </a:r>
          </a:p>
          <a:p>
            <a:endParaRPr lang="es-EC" dirty="0"/>
          </a:p>
          <a:p>
            <a:pPr marL="457200" indent="-457200">
              <a:buFont typeface="Arial" panose="020B0604020202020204" pitchFamily="34" charset="0"/>
              <a:buChar char="•"/>
            </a:pPr>
            <a:r>
              <a:rPr lang="es-EC" sz="3200" dirty="0"/>
              <a:t>Avances de nuestro proyecto.</a:t>
            </a:r>
          </a:p>
        </p:txBody>
      </p:sp>
    </p:spTree>
    <p:extLst>
      <p:ext uri="{BB962C8B-B14F-4D97-AF65-F5344CB8AC3E}">
        <p14:creationId xmlns:p14="http://schemas.microsoft.com/office/powerpoint/2010/main" val="25171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a:latin typeface="+mn-lt"/>
              </a:rPr>
              <a:t>Lista de Casos de Uso</a:t>
            </a:r>
          </a:p>
        </p:txBody>
      </p:sp>
      <p:sp>
        <p:nvSpPr>
          <p:cNvPr id="3" name="Marcador de contenido 2"/>
          <p:cNvSpPr>
            <a:spLocks noGrp="1"/>
          </p:cNvSpPr>
          <p:nvPr>
            <p:ph idx="1"/>
          </p:nvPr>
        </p:nvSpPr>
        <p:spPr>
          <a:xfrm>
            <a:off x="1939640" y="1784060"/>
            <a:ext cx="5749636" cy="3889375"/>
          </a:xfrm>
        </p:spPr>
        <p:txBody>
          <a:bodyPr>
            <a:normAutofit/>
          </a:bodyPr>
          <a:lstStyle/>
          <a:p>
            <a:pPr>
              <a:lnSpc>
                <a:spcPct val="150000"/>
              </a:lnSpc>
              <a:buFont typeface="Wingdings" panose="05000000000000000000" pitchFamily="2" charset="2"/>
              <a:buChar char="q"/>
            </a:pPr>
            <a:r>
              <a:rPr lang="es-ES" sz="3200" dirty="0"/>
              <a:t> Iniciar juego</a:t>
            </a:r>
          </a:p>
          <a:p>
            <a:pPr>
              <a:lnSpc>
                <a:spcPct val="150000"/>
              </a:lnSpc>
              <a:buFont typeface="Wingdings" panose="05000000000000000000" pitchFamily="2" charset="2"/>
              <a:buChar char="q"/>
            </a:pPr>
            <a:r>
              <a:rPr lang="es-ES" sz="3200" dirty="0"/>
              <a:t> Ver TOP10</a:t>
            </a:r>
          </a:p>
          <a:p>
            <a:pPr>
              <a:lnSpc>
                <a:spcPct val="150000"/>
              </a:lnSpc>
              <a:buFont typeface="Wingdings" panose="05000000000000000000" pitchFamily="2" charset="2"/>
              <a:buChar char="q"/>
            </a:pPr>
            <a:r>
              <a:rPr lang="es-ES" sz="3200" dirty="0"/>
              <a:t> Leer instrucciones</a:t>
            </a:r>
          </a:p>
          <a:p>
            <a:pPr>
              <a:lnSpc>
                <a:spcPct val="150000"/>
              </a:lnSpc>
              <a:buFont typeface="Wingdings" panose="05000000000000000000" pitchFamily="2" charset="2"/>
              <a:buChar char="q"/>
            </a:pPr>
            <a:r>
              <a:rPr lang="es-ES" sz="3200" dirty="0"/>
              <a:t> Salir del juego</a:t>
            </a:r>
          </a:p>
        </p:txBody>
      </p:sp>
    </p:spTree>
    <p:extLst>
      <p:ext uri="{BB962C8B-B14F-4D97-AF65-F5344CB8AC3E}">
        <p14:creationId xmlns:p14="http://schemas.microsoft.com/office/powerpoint/2010/main" val="2384926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6"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155575" y="-144463"/>
            <a:ext cx="5590598" cy="5590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CuadroTexto 7"/>
          <p:cNvSpPr txBox="1"/>
          <p:nvPr/>
        </p:nvSpPr>
        <p:spPr>
          <a:xfrm>
            <a:off x="2311977" y="87600"/>
            <a:ext cx="6868391" cy="1600438"/>
          </a:xfrm>
          <a:prstGeom prst="rect">
            <a:avLst/>
          </a:prstGeom>
          <a:noFill/>
        </p:spPr>
        <p:txBody>
          <a:bodyPr wrap="square" rtlCol="0">
            <a:spAutoFit/>
          </a:bodyPr>
          <a:lstStyle/>
          <a:p>
            <a:pPr algn="ctr"/>
            <a:r>
              <a:rPr lang="es-ES" sz="4400" b="1" dirty="0"/>
              <a:t>Descripción de Casos de Uso</a:t>
            </a:r>
          </a:p>
          <a:p>
            <a:endParaRPr lang="es-ES" sz="5400" dirty="0"/>
          </a:p>
        </p:txBody>
      </p:sp>
      <p:sp>
        <p:nvSpPr>
          <p:cNvPr id="9" name="CuadroTexto 8"/>
          <p:cNvSpPr txBox="1"/>
          <p:nvPr/>
        </p:nvSpPr>
        <p:spPr>
          <a:xfrm>
            <a:off x="1137251" y="887819"/>
            <a:ext cx="9715501" cy="5632311"/>
          </a:xfrm>
          <a:prstGeom prst="rect">
            <a:avLst/>
          </a:prstGeom>
          <a:noFill/>
        </p:spPr>
        <p:txBody>
          <a:bodyPr wrap="square" rtlCol="0">
            <a:spAutoFit/>
          </a:bodyPr>
          <a:lstStyle/>
          <a:p>
            <a:pPr algn="just"/>
            <a:r>
              <a:rPr lang="es-ES" sz="3000" b="1" u="sng" dirty="0"/>
              <a:t>Nombre: </a:t>
            </a:r>
            <a:r>
              <a:rPr lang="es-ES" sz="3000" dirty="0"/>
              <a:t>Iniciar juego</a:t>
            </a:r>
          </a:p>
          <a:p>
            <a:pPr algn="just"/>
            <a:r>
              <a:rPr lang="es-ES" sz="3000" b="1" u="sng" dirty="0"/>
              <a:t>Descripción: </a:t>
            </a:r>
            <a:r>
              <a:rPr lang="es-ES" sz="3000" dirty="0"/>
              <a:t>El jugador deberá hacer clic en el botón Jugar para iniciar el juego.</a:t>
            </a:r>
          </a:p>
          <a:p>
            <a:pPr algn="just"/>
            <a:r>
              <a:rPr lang="es-ES" sz="3000" b="1" u="sng" dirty="0"/>
              <a:t>Notas:</a:t>
            </a:r>
          </a:p>
          <a:p>
            <a:pPr marL="914400" lvl="1" indent="-457200" algn="just">
              <a:buFont typeface="Arial" panose="020B0604020202020204" pitchFamily="34" charset="0"/>
              <a:buChar char="•"/>
            </a:pPr>
            <a:r>
              <a:rPr lang="es-ES" sz="3000" dirty="0"/>
              <a:t>Se debe hacer clic e el botón Jugar solamente.</a:t>
            </a:r>
          </a:p>
          <a:p>
            <a:pPr marL="914400" lvl="1" indent="-457200" algn="just">
              <a:buFont typeface="Arial" panose="020B0604020202020204" pitchFamily="34" charset="0"/>
              <a:buChar char="•"/>
            </a:pPr>
            <a:r>
              <a:rPr lang="es-ES" sz="3000" dirty="0"/>
              <a:t>El botón Jugar permitirá visualizar una nueva ventana donde aparecerá el buceador y los animales marinos empezando con el nivel 1 hasta llegar a un nivel 4 que es el máximo, los animales van aumentando su rapidez de acuerdo al nivel en el que se encuentren, el jugador puede empezar a tipiar las palabras o caracteres para ir eliminando animales y subir de nivel.</a:t>
            </a:r>
          </a:p>
        </p:txBody>
      </p:sp>
    </p:spTree>
    <p:extLst>
      <p:ext uri="{BB962C8B-B14F-4D97-AF65-F5344CB8AC3E}">
        <p14:creationId xmlns:p14="http://schemas.microsoft.com/office/powerpoint/2010/main" val="154731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6"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155575" y="-144463"/>
            <a:ext cx="5590598" cy="5590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CuadroTexto 7"/>
          <p:cNvSpPr txBox="1"/>
          <p:nvPr/>
        </p:nvSpPr>
        <p:spPr>
          <a:xfrm>
            <a:off x="2311977" y="87600"/>
            <a:ext cx="6868391" cy="1600438"/>
          </a:xfrm>
          <a:prstGeom prst="rect">
            <a:avLst/>
          </a:prstGeom>
          <a:noFill/>
        </p:spPr>
        <p:txBody>
          <a:bodyPr wrap="square" rtlCol="0">
            <a:spAutoFit/>
          </a:bodyPr>
          <a:lstStyle/>
          <a:p>
            <a:pPr algn="ctr"/>
            <a:r>
              <a:rPr lang="es-ES" sz="4400" b="1" dirty="0"/>
              <a:t>Descripción de Casos de Uso</a:t>
            </a:r>
          </a:p>
          <a:p>
            <a:endParaRPr lang="es-ES" sz="5400" dirty="0"/>
          </a:p>
        </p:txBody>
      </p:sp>
      <p:sp>
        <p:nvSpPr>
          <p:cNvPr id="9" name="CuadroTexto 8"/>
          <p:cNvSpPr txBox="1"/>
          <p:nvPr/>
        </p:nvSpPr>
        <p:spPr>
          <a:xfrm>
            <a:off x="460375" y="764024"/>
            <a:ext cx="11207150" cy="6093976"/>
          </a:xfrm>
          <a:prstGeom prst="rect">
            <a:avLst/>
          </a:prstGeom>
          <a:noFill/>
        </p:spPr>
        <p:txBody>
          <a:bodyPr wrap="square" rtlCol="0">
            <a:spAutoFit/>
          </a:bodyPr>
          <a:lstStyle/>
          <a:p>
            <a:pPr algn="just"/>
            <a:r>
              <a:rPr lang="es-ES" sz="3000" b="1" u="sng" dirty="0"/>
              <a:t>Nombre: </a:t>
            </a:r>
            <a:r>
              <a:rPr lang="es-ES" sz="3000" dirty="0"/>
              <a:t>Ver TOP 10 </a:t>
            </a:r>
          </a:p>
          <a:p>
            <a:pPr algn="just"/>
            <a:r>
              <a:rPr lang="es-ES" sz="3000" b="1" u="sng" dirty="0"/>
              <a:t>Descripción: </a:t>
            </a:r>
            <a:r>
              <a:rPr lang="es-ES" sz="3000" dirty="0"/>
              <a:t>El jugador deberá hacer clic en el botón TOP 10 para ver los mejores 10 jugadores con su respectivo puntaje.</a:t>
            </a:r>
          </a:p>
          <a:p>
            <a:pPr algn="just"/>
            <a:r>
              <a:rPr lang="es-ES" sz="3000" b="1" u="sng" dirty="0"/>
              <a:t>Notas:</a:t>
            </a:r>
          </a:p>
          <a:p>
            <a:pPr marL="914400" lvl="1" indent="-457200" algn="just">
              <a:buFont typeface="Arial" panose="020B0604020202020204" pitchFamily="34" charset="0"/>
              <a:buChar char="•"/>
            </a:pPr>
            <a:r>
              <a:rPr lang="es-ES" sz="3000" dirty="0"/>
              <a:t>Se debe hacer clic e el botón TOP 10 solamente.</a:t>
            </a:r>
          </a:p>
          <a:p>
            <a:pPr marL="914400" lvl="1" indent="-457200" algn="just">
              <a:buFont typeface="Arial" panose="020B0604020202020204" pitchFamily="34" charset="0"/>
              <a:buChar char="•"/>
            </a:pPr>
            <a:r>
              <a:rPr lang="es-ES" sz="3000" dirty="0"/>
              <a:t>El botón TOP 10 permitirá visualizar una nueva ventana donde aparecerá el nombre de los 10 mejores jugadores de </a:t>
            </a:r>
            <a:r>
              <a:rPr lang="es-ES" sz="3000" dirty="0" err="1"/>
              <a:t>TyperShark</a:t>
            </a:r>
            <a:r>
              <a:rPr lang="es-ES" sz="3000" dirty="0"/>
              <a:t>, con cada uno de sus puntajes, ordenados de mayor a menor.</a:t>
            </a:r>
          </a:p>
          <a:p>
            <a:pPr marL="914400" lvl="1" indent="-457200" algn="just">
              <a:buFont typeface="Arial" panose="020B0604020202020204" pitchFamily="34" charset="0"/>
              <a:buChar char="•"/>
            </a:pPr>
            <a:r>
              <a:rPr lang="es-ES" sz="3000" dirty="0"/>
              <a:t>También tendremos en esta ventana un botón llamado Regresar que al hacerle clic nos regresa a la venta principal para que luego de haber visto los mejores jugadores podamos empezar a jugar.</a:t>
            </a:r>
          </a:p>
          <a:p>
            <a:pPr marL="914400" lvl="1" indent="-457200" algn="just">
              <a:buFont typeface="Arial" panose="020B0604020202020204" pitchFamily="34" charset="0"/>
              <a:buChar char="•"/>
            </a:pPr>
            <a:r>
              <a:rPr lang="es-ES" sz="3000" dirty="0"/>
              <a:t>Por </a:t>
            </a:r>
            <a:r>
              <a:rPr lang="es-EC" sz="3000" dirty="0"/>
              <a:t>último </a:t>
            </a:r>
            <a:r>
              <a:rPr lang="es-ES" sz="3000" dirty="0"/>
              <a:t>tendremos otro botón llamado Salir que al hacerle clic nos permite salir del juego completamente.</a:t>
            </a:r>
          </a:p>
        </p:txBody>
      </p:sp>
    </p:spTree>
    <p:extLst>
      <p:ext uri="{BB962C8B-B14F-4D97-AF65-F5344CB8AC3E}">
        <p14:creationId xmlns:p14="http://schemas.microsoft.com/office/powerpoint/2010/main" val="3277605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6"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155575" y="-144463"/>
            <a:ext cx="5590598" cy="5590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CuadroTexto 7"/>
          <p:cNvSpPr txBox="1"/>
          <p:nvPr/>
        </p:nvSpPr>
        <p:spPr>
          <a:xfrm>
            <a:off x="2311977" y="87600"/>
            <a:ext cx="6868391" cy="1600438"/>
          </a:xfrm>
          <a:prstGeom prst="rect">
            <a:avLst/>
          </a:prstGeom>
          <a:noFill/>
        </p:spPr>
        <p:txBody>
          <a:bodyPr wrap="square" rtlCol="0">
            <a:spAutoFit/>
          </a:bodyPr>
          <a:lstStyle/>
          <a:p>
            <a:pPr algn="ctr"/>
            <a:r>
              <a:rPr lang="es-ES" sz="4400" b="1" dirty="0"/>
              <a:t>Descripción de Casos de Uso</a:t>
            </a:r>
          </a:p>
          <a:p>
            <a:endParaRPr lang="es-ES" sz="5400" dirty="0"/>
          </a:p>
        </p:txBody>
      </p:sp>
      <p:sp>
        <p:nvSpPr>
          <p:cNvPr id="9" name="CuadroTexto 8"/>
          <p:cNvSpPr txBox="1"/>
          <p:nvPr/>
        </p:nvSpPr>
        <p:spPr>
          <a:xfrm>
            <a:off x="307975" y="740385"/>
            <a:ext cx="11491676" cy="6555641"/>
          </a:xfrm>
          <a:prstGeom prst="rect">
            <a:avLst/>
          </a:prstGeom>
          <a:noFill/>
        </p:spPr>
        <p:txBody>
          <a:bodyPr wrap="square" rtlCol="0">
            <a:spAutoFit/>
          </a:bodyPr>
          <a:lstStyle/>
          <a:p>
            <a:pPr algn="just"/>
            <a:r>
              <a:rPr lang="es-ES" sz="3000" b="1" u="sng" dirty="0"/>
              <a:t>Nombre: </a:t>
            </a:r>
            <a:r>
              <a:rPr lang="es-ES" sz="3000" dirty="0"/>
              <a:t>Leer instrucciones</a:t>
            </a:r>
          </a:p>
          <a:p>
            <a:pPr algn="just"/>
            <a:r>
              <a:rPr lang="es-ES" sz="3000" b="1" u="sng" dirty="0"/>
              <a:t>Descripción: </a:t>
            </a:r>
            <a:r>
              <a:rPr lang="es-ES" sz="3000" dirty="0"/>
              <a:t>El jugador deberá hacer clic en el botón Instrucciones para ver las instrucciones  del juego </a:t>
            </a:r>
            <a:r>
              <a:rPr lang="es-ES" sz="3000" dirty="0" err="1"/>
              <a:t>TyperShark</a:t>
            </a:r>
            <a:r>
              <a:rPr lang="es-ES" sz="3000" dirty="0"/>
              <a:t>.</a:t>
            </a:r>
          </a:p>
          <a:p>
            <a:pPr algn="just"/>
            <a:r>
              <a:rPr lang="es-ES" sz="3000" b="1" u="sng" dirty="0"/>
              <a:t>Notas:</a:t>
            </a:r>
          </a:p>
          <a:p>
            <a:pPr marL="914400" lvl="1" indent="-457200" algn="just">
              <a:buFont typeface="Arial" panose="020B0604020202020204" pitchFamily="34" charset="0"/>
              <a:buChar char="•"/>
            </a:pPr>
            <a:r>
              <a:rPr lang="es-ES" sz="3000" dirty="0"/>
              <a:t>Se debe hacer clic e el botón Instrucciones solamente.</a:t>
            </a:r>
          </a:p>
          <a:p>
            <a:pPr marL="914400" lvl="1" indent="-457200" algn="just">
              <a:buFont typeface="Arial" panose="020B0604020202020204" pitchFamily="34" charset="0"/>
              <a:buChar char="•"/>
            </a:pPr>
            <a:r>
              <a:rPr lang="es-ES" sz="3000" dirty="0"/>
              <a:t>El botón Instrucciones permitirá visualizar una nueva ventana donde aparecerá las instrucciones de </a:t>
            </a:r>
            <a:r>
              <a:rPr lang="es-ES" sz="3000" dirty="0" err="1"/>
              <a:t>TyperShark</a:t>
            </a:r>
            <a:r>
              <a:rPr lang="es-ES" sz="3000" dirty="0"/>
              <a:t>, esto permite que el usuario conozca el juego y como ganar o perder puntos.</a:t>
            </a:r>
          </a:p>
          <a:p>
            <a:pPr marL="914400" lvl="1" indent="-457200" algn="just">
              <a:buFont typeface="Arial" panose="020B0604020202020204" pitchFamily="34" charset="0"/>
              <a:buChar char="•"/>
            </a:pPr>
            <a:r>
              <a:rPr lang="es-ES" sz="3000" dirty="0"/>
              <a:t>También tendremos en esta ventana un botón llamado Regresar que al hacerle clic nos regresa a la venta principal para que luego de conocido las instrucciones, podamos empezar a jugar.</a:t>
            </a:r>
          </a:p>
          <a:p>
            <a:pPr marL="914400" lvl="1" indent="-457200" algn="just">
              <a:buFont typeface="Arial" panose="020B0604020202020204" pitchFamily="34" charset="0"/>
              <a:buChar char="•"/>
            </a:pPr>
            <a:r>
              <a:rPr lang="es-ES" sz="3000" dirty="0"/>
              <a:t>Por </a:t>
            </a:r>
            <a:r>
              <a:rPr lang="es-EC" sz="3000" dirty="0"/>
              <a:t>último </a:t>
            </a:r>
            <a:r>
              <a:rPr lang="es-ES" sz="3000" dirty="0"/>
              <a:t>tendremos otro botón llamado Salir que al hacerle clic nos permite salir del juego completamente.</a:t>
            </a:r>
          </a:p>
          <a:p>
            <a:pPr marL="914400" lvl="1" indent="-457200" algn="just">
              <a:buFont typeface="Arial" panose="020B0604020202020204" pitchFamily="34" charset="0"/>
              <a:buChar char="•"/>
            </a:pPr>
            <a:endParaRPr lang="es-ES" sz="3000" dirty="0"/>
          </a:p>
        </p:txBody>
      </p:sp>
    </p:spTree>
    <p:extLst>
      <p:ext uri="{BB962C8B-B14F-4D97-AF65-F5344CB8AC3E}">
        <p14:creationId xmlns:p14="http://schemas.microsoft.com/office/powerpoint/2010/main" val="2443803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6"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155575" y="-144463"/>
            <a:ext cx="5590598" cy="5590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CuadroTexto 7"/>
          <p:cNvSpPr txBox="1"/>
          <p:nvPr/>
        </p:nvSpPr>
        <p:spPr>
          <a:xfrm>
            <a:off x="2311977" y="87600"/>
            <a:ext cx="6868391" cy="1600438"/>
          </a:xfrm>
          <a:prstGeom prst="rect">
            <a:avLst/>
          </a:prstGeom>
          <a:noFill/>
        </p:spPr>
        <p:txBody>
          <a:bodyPr wrap="square" rtlCol="0">
            <a:spAutoFit/>
          </a:bodyPr>
          <a:lstStyle/>
          <a:p>
            <a:pPr algn="ctr"/>
            <a:r>
              <a:rPr lang="es-ES" sz="4400" b="1" dirty="0"/>
              <a:t>Descripción de Casos de Uso</a:t>
            </a:r>
          </a:p>
          <a:p>
            <a:endParaRPr lang="es-ES" sz="5400" dirty="0"/>
          </a:p>
        </p:txBody>
      </p:sp>
      <p:sp>
        <p:nvSpPr>
          <p:cNvPr id="9" name="CuadroTexto 8"/>
          <p:cNvSpPr txBox="1"/>
          <p:nvPr/>
        </p:nvSpPr>
        <p:spPr>
          <a:xfrm>
            <a:off x="962971" y="1040139"/>
            <a:ext cx="10262748" cy="5632311"/>
          </a:xfrm>
          <a:prstGeom prst="rect">
            <a:avLst/>
          </a:prstGeom>
          <a:noFill/>
        </p:spPr>
        <p:txBody>
          <a:bodyPr wrap="square" rtlCol="0">
            <a:spAutoFit/>
          </a:bodyPr>
          <a:lstStyle/>
          <a:p>
            <a:pPr algn="just"/>
            <a:r>
              <a:rPr lang="es-ES" sz="3000" b="1" u="sng" dirty="0"/>
              <a:t>Nombre: </a:t>
            </a:r>
            <a:r>
              <a:rPr lang="es-ES" sz="3000" dirty="0"/>
              <a:t>Salir del juego</a:t>
            </a:r>
          </a:p>
          <a:p>
            <a:pPr algn="just"/>
            <a:r>
              <a:rPr lang="es-ES" sz="3000" b="1" u="sng" dirty="0"/>
              <a:t>Descripción: </a:t>
            </a:r>
            <a:r>
              <a:rPr lang="es-ES" sz="3000" dirty="0"/>
              <a:t>El jugador deberá hacer clic en el botón Salir para salir  del juego </a:t>
            </a:r>
            <a:r>
              <a:rPr lang="es-ES" sz="3000" dirty="0" err="1"/>
              <a:t>TyperShark</a:t>
            </a:r>
            <a:r>
              <a:rPr lang="es-ES" sz="3000" dirty="0"/>
              <a:t>.</a:t>
            </a:r>
          </a:p>
          <a:p>
            <a:pPr algn="just"/>
            <a:r>
              <a:rPr lang="es-ES" sz="3000" b="1" u="sng" dirty="0"/>
              <a:t>Notas:</a:t>
            </a:r>
          </a:p>
          <a:p>
            <a:pPr marL="914400" lvl="1" indent="-457200" algn="just">
              <a:buFont typeface="Arial" panose="020B0604020202020204" pitchFamily="34" charset="0"/>
              <a:buChar char="•"/>
            </a:pPr>
            <a:r>
              <a:rPr lang="es-ES" sz="3000" dirty="0"/>
              <a:t>Se debe hacer clic e el botón Salir.</a:t>
            </a:r>
          </a:p>
          <a:p>
            <a:pPr marL="914400" lvl="1" indent="-457200" algn="just">
              <a:buFont typeface="Arial" panose="020B0604020202020204" pitchFamily="34" charset="0"/>
              <a:buChar char="•"/>
            </a:pPr>
            <a:r>
              <a:rPr lang="es-ES" sz="3000" dirty="0"/>
              <a:t>El botón Salir permite salir del juego completamente, quitando de la visualización del jugador la ventana principal.</a:t>
            </a:r>
          </a:p>
          <a:p>
            <a:pPr marL="914400" lvl="1" indent="-457200" algn="just">
              <a:buFont typeface="Arial" panose="020B0604020202020204" pitchFamily="34" charset="0"/>
              <a:buChar char="•"/>
            </a:pPr>
            <a:r>
              <a:rPr lang="es-ES" sz="3000" dirty="0"/>
              <a:t>En las ventanas del botón TOP 10 e Instrucciones también tenemos añadido el botón Salir, el cual ejecuta la misma función en cualquiera de las ventanas.</a:t>
            </a:r>
          </a:p>
          <a:p>
            <a:pPr lvl="1" algn="just"/>
            <a:endParaRPr lang="es-ES" sz="3000" dirty="0"/>
          </a:p>
        </p:txBody>
      </p:sp>
    </p:spTree>
    <p:extLst>
      <p:ext uri="{BB962C8B-B14F-4D97-AF65-F5344CB8AC3E}">
        <p14:creationId xmlns:p14="http://schemas.microsoft.com/office/powerpoint/2010/main" val="3531081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a:latin typeface="+mn-lt"/>
              </a:rPr>
              <a:t>Escenarios</a:t>
            </a:r>
          </a:p>
        </p:txBody>
      </p:sp>
      <p:sp>
        <p:nvSpPr>
          <p:cNvPr id="3" name="Marcador de contenido 2"/>
          <p:cNvSpPr>
            <a:spLocks noGrp="1"/>
          </p:cNvSpPr>
          <p:nvPr>
            <p:ph idx="1"/>
          </p:nvPr>
        </p:nvSpPr>
        <p:spPr>
          <a:xfrm>
            <a:off x="1939640" y="1784060"/>
            <a:ext cx="7767068" cy="3889375"/>
          </a:xfrm>
        </p:spPr>
        <p:txBody>
          <a:bodyPr>
            <a:normAutofit fontScale="77500" lnSpcReduction="20000"/>
          </a:bodyPr>
          <a:lstStyle/>
          <a:p>
            <a:pPr marL="0" indent="0" algn="just">
              <a:lnSpc>
                <a:spcPct val="150000"/>
              </a:lnSpc>
              <a:buNone/>
            </a:pPr>
            <a:r>
              <a:rPr lang="es-ES" sz="3200" dirty="0"/>
              <a:t>1.1.- El inicio del juego es exitoso.</a:t>
            </a:r>
          </a:p>
          <a:p>
            <a:pPr marL="0" indent="0" algn="just">
              <a:lnSpc>
                <a:spcPct val="150000"/>
              </a:lnSpc>
              <a:buNone/>
            </a:pPr>
            <a:r>
              <a:rPr lang="es-ES" sz="3200" dirty="0"/>
              <a:t>         1.1.1.- </a:t>
            </a:r>
            <a:r>
              <a:rPr lang="es-EC" sz="3200" dirty="0"/>
              <a:t>El juego comienza a correr en nivel 1.</a:t>
            </a:r>
          </a:p>
          <a:p>
            <a:pPr marL="0" indent="0" algn="just">
              <a:lnSpc>
                <a:spcPct val="150000"/>
              </a:lnSpc>
              <a:buNone/>
            </a:pPr>
            <a:r>
              <a:rPr lang="es-EC" sz="3200" dirty="0"/>
              <a:t>         1.1.2.- El jugador no ingresa nada por teclado.</a:t>
            </a:r>
          </a:p>
          <a:p>
            <a:pPr marL="0" indent="0" algn="just">
              <a:lnSpc>
                <a:spcPct val="150000"/>
              </a:lnSpc>
              <a:buNone/>
            </a:pPr>
            <a:r>
              <a:rPr lang="es-EC" sz="3200" dirty="0"/>
              <a:t>         1.1.3.- El jugador presiona la tecla ENTER.</a:t>
            </a:r>
          </a:p>
          <a:p>
            <a:pPr marL="0" indent="0" algn="just">
              <a:lnSpc>
                <a:spcPct val="150000"/>
              </a:lnSpc>
              <a:buNone/>
            </a:pPr>
            <a:endParaRPr lang="es-ES" sz="3200" dirty="0"/>
          </a:p>
          <a:p>
            <a:pPr marL="0" indent="0" algn="just">
              <a:lnSpc>
                <a:spcPct val="150000"/>
              </a:lnSpc>
              <a:buNone/>
            </a:pPr>
            <a:r>
              <a:rPr lang="es-ES" sz="3200" dirty="0"/>
              <a:t>1.2.- El inicio de juego es incorrecto.</a:t>
            </a:r>
          </a:p>
        </p:txBody>
      </p:sp>
    </p:spTree>
    <p:extLst>
      <p:ext uri="{BB962C8B-B14F-4D97-AF65-F5344CB8AC3E}">
        <p14:creationId xmlns:p14="http://schemas.microsoft.com/office/powerpoint/2010/main" val="312641279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TotalTime>
  <Words>1645</Words>
  <Application>Microsoft Office PowerPoint</Application>
  <PresentationFormat>Panorámica</PresentationFormat>
  <Paragraphs>185</Paragraphs>
  <Slides>31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31</vt:i4>
      </vt:variant>
    </vt:vector>
  </HeadingPairs>
  <TitlesOfParts>
    <vt:vector size="37" baseType="lpstr">
      <vt:lpstr>Arial</vt:lpstr>
      <vt:lpstr>Calibri</vt:lpstr>
      <vt:lpstr>Calibri Light</vt:lpstr>
      <vt:lpstr>Times New Roman</vt:lpstr>
      <vt:lpstr>Wingdings</vt:lpstr>
      <vt:lpstr>Tema de Office</vt:lpstr>
      <vt:lpstr>Presentación de PowerPoint</vt:lpstr>
      <vt:lpstr>Diagrama de Casos de Uso</vt:lpstr>
      <vt:lpstr>Presentación de PowerPoint</vt:lpstr>
      <vt:lpstr>Lista de Casos de Uso</vt:lpstr>
      <vt:lpstr>Presentación de PowerPoint</vt:lpstr>
      <vt:lpstr>Presentación de PowerPoint</vt:lpstr>
      <vt:lpstr>Presentación de PowerPoint</vt:lpstr>
      <vt:lpstr>Presentación de PowerPoint</vt:lpstr>
      <vt:lpstr>Escenarios</vt:lpstr>
      <vt:lpstr>Presentación de PowerPoint</vt:lpstr>
      <vt:lpstr>Presentación de PowerPoint</vt:lpstr>
      <vt:lpstr>Presentación de PowerPoint</vt:lpstr>
      <vt:lpstr>Presentación de PowerPoint</vt:lpstr>
      <vt:lpstr>Presentación de PowerPoint</vt:lpstr>
      <vt:lpstr>Escenarios</vt:lpstr>
      <vt:lpstr>Presentación de PowerPoint</vt:lpstr>
      <vt:lpstr>Presentación de PowerPoint</vt:lpstr>
      <vt:lpstr>Escenarios</vt:lpstr>
      <vt:lpstr>Presentación de PowerPoint</vt:lpstr>
      <vt:lpstr>Presentación de PowerPoint</vt:lpstr>
      <vt:lpstr>Escenarios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Tatiana Sanchez</dc:creator>
  <cp:lastModifiedBy>Tatiana Sanchez</cp:lastModifiedBy>
  <cp:revision>24</cp:revision>
  <dcterms:created xsi:type="dcterms:W3CDTF">2016-08-10T02:03:37Z</dcterms:created>
  <dcterms:modified xsi:type="dcterms:W3CDTF">2016-08-14T20:08:27Z</dcterms:modified>
</cp:coreProperties>
</file>