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aleway"/>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aleway-regular.fntdata"/><Relationship Id="rId43" Type="http://schemas.openxmlformats.org/officeDocument/2006/relationships/slide" Target="slides/slide38.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Raleway-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ce10eaca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ce10eaca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ce10eaca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ce10eaca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d506e33ba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d506e33ba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d506e33ba_8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d506e33ba_8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d506e33ba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d506e33ba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d506e33ba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d506e33ba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ce10eaca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ce10eaca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d506e33ba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d506e33ba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d506e33ba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d506e33ba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ce10eaca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ce10eaca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ce10eaca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ce10eaca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8d506e33ba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d506e33b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d506e33ba_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d506e33ba_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d506e33ba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d506e33ba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8d506e33ba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d506e33ba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ce10eaca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ce10eaca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d506e33ba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d506e33ba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8d506e33ba_8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d506e33ba_8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8d506e33ba_2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d506e33ba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d506e33ba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d506e33ba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8d506e33ba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d506e33ba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d506e33ba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d506e33ba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d506e33ba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d506e33ba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8d506e33ba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d506e33ba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8d506e33ba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d506e33ba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d506e33ba_8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d506e33ba_8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d506e33ba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d506e33ba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d506e33b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d506e33b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d506e33ba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d506e33ba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d506e33ba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d506e33ba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8d506e33ba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d506e33ba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d506e33ba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d506e33ba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ce10eaca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ce10eaca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ce10eaca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ce10eaca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ce10eaca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ce10eaca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d506e33ba_8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d506e33ba_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d506e33ba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d506e33ba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28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Correlations between gun ownership per capita, poverty per capita, and crime per capita rates </a:t>
            </a:r>
            <a:endParaRPr/>
          </a:p>
        </p:txBody>
      </p:sp>
      <p:sp>
        <p:nvSpPr>
          <p:cNvPr id="87" name="Google Shape;87;p13"/>
          <p:cNvSpPr txBox="1"/>
          <p:nvPr>
            <p:ph idx="1" type="subTitle"/>
          </p:nvPr>
        </p:nvSpPr>
        <p:spPr>
          <a:xfrm>
            <a:off x="729452" y="41068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4                                                                </a:t>
            </a:r>
            <a:r>
              <a:rPr lang="en" sz="1100">
                <a:solidFill>
                  <a:srgbClr val="000000"/>
                </a:solidFill>
                <a:latin typeface="Arial"/>
                <a:ea typeface="Arial"/>
                <a:cs typeface="Arial"/>
                <a:sym typeface="Arial"/>
              </a:rPr>
              <a:t>Matt Dooley, Glenda Decapia, Chris Sadlo, Carrie O’Connor-Walker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500">
                <a:solidFill>
                  <a:srgbClr val="000000"/>
                </a:solidFill>
                <a:latin typeface="Arial"/>
                <a:ea typeface="Arial"/>
                <a:cs typeface="Arial"/>
                <a:sym typeface="Arial"/>
              </a:rPr>
              <a:t>Is there a relationship between gun ownership and aggravated assault? </a:t>
            </a:r>
            <a:endParaRPr sz="1500"/>
          </a:p>
        </p:txBody>
      </p:sp>
      <p:pic>
        <p:nvPicPr>
          <p:cNvPr id="146" name="Google Shape;146;p22"/>
          <p:cNvPicPr preferRelativeResize="0"/>
          <p:nvPr/>
        </p:nvPicPr>
        <p:blipFill>
          <a:blip r:embed="rId3">
            <a:alphaModFix/>
          </a:blip>
          <a:stretch>
            <a:fillRect/>
          </a:stretch>
        </p:blipFill>
        <p:spPr>
          <a:xfrm>
            <a:off x="729438" y="2028325"/>
            <a:ext cx="4048125" cy="2362200"/>
          </a:xfrm>
          <a:prstGeom prst="rect">
            <a:avLst/>
          </a:prstGeom>
          <a:noFill/>
          <a:ln>
            <a:noFill/>
          </a:ln>
        </p:spPr>
      </p:pic>
      <p:pic>
        <p:nvPicPr>
          <p:cNvPr id="147" name="Google Shape;147;p22"/>
          <p:cNvPicPr preferRelativeResize="0"/>
          <p:nvPr/>
        </p:nvPicPr>
        <p:blipFill>
          <a:blip r:embed="rId4">
            <a:alphaModFix/>
          </a:blip>
          <a:stretch>
            <a:fillRect/>
          </a:stretch>
        </p:blipFill>
        <p:spPr>
          <a:xfrm>
            <a:off x="4929963" y="2006250"/>
            <a:ext cx="4057650" cy="240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500">
                <a:solidFill>
                  <a:srgbClr val="000000"/>
                </a:solidFill>
                <a:latin typeface="Arial"/>
                <a:ea typeface="Arial"/>
                <a:cs typeface="Arial"/>
                <a:sym typeface="Arial"/>
              </a:rPr>
              <a:t>Is there a relationship between gun ownership and aggravated assault? </a:t>
            </a:r>
            <a:endParaRPr sz="1500"/>
          </a:p>
        </p:txBody>
      </p:sp>
      <p:pic>
        <p:nvPicPr>
          <p:cNvPr id="153" name="Google Shape;153;p23"/>
          <p:cNvPicPr preferRelativeResize="0"/>
          <p:nvPr/>
        </p:nvPicPr>
        <p:blipFill>
          <a:blip r:embed="rId3">
            <a:alphaModFix/>
          </a:blip>
          <a:stretch>
            <a:fillRect/>
          </a:stretch>
        </p:blipFill>
        <p:spPr>
          <a:xfrm>
            <a:off x="1474850" y="1793825"/>
            <a:ext cx="6273751" cy="3076549"/>
          </a:xfrm>
          <a:prstGeom prst="rect">
            <a:avLst/>
          </a:prstGeom>
          <a:noFill/>
          <a:ln cap="flat" cmpd="sng" w="9525">
            <a:solidFill>
              <a:srgbClr val="B6D7A8"/>
            </a:solidFill>
            <a:prstDash val="solid"/>
            <a:round/>
            <a:headEnd len="sm" w="sm" type="none"/>
            <a:tailEnd len="sm" w="sm" type="none"/>
          </a:ln>
          <a:effectLst>
            <a:outerShdw blurRad="28575" rotWithShape="0" algn="bl" dir="2940000" dist="47625">
              <a:srgbClr val="93C47D">
                <a:alpha val="89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500">
                <a:solidFill>
                  <a:srgbClr val="000000"/>
                </a:solidFill>
                <a:latin typeface="Arial"/>
                <a:ea typeface="Arial"/>
                <a:cs typeface="Arial"/>
                <a:sym typeface="Arial"/>
              </a:rPr>
              <a:t>Is there a relationship between gun ownership and robbery? </a:t>
            </a:r>
            <a:endParaRPr sz="1500"/>
          </a:p>
        </p:txBody>
      </p:sp>
      <p:sp>
        <p:nvSpPr>
          <p:cNvPr id="159" name="Google Shape;159;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 Null Hypothesis - If rates of gun ownership  are not related to robbery, then changes in rates of gun ownership will not correspond with changes in rates of robbery across different states.</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a:t>
            </a:r>
            <a:endParaRPr sz="1500"/>
          </a:p>
          <a:p>
            <a:pPr indent="0" lvl="0" marL="0" rtl="0" algn="l">
              <a:spcBef>
                <a:spcPts val="0"/>
              </a:spcBef>
              <a:spcAft>
                <a:spcPts val="0"/>
              </a:spcAft>
              <a:buNone/>
            </a:pPr>
            <a:r>
              <a:t/>
            </a:r>
            <a:endParaRPr/>
          </a:p>
        </p:txBody>
      </p:sp>
      <p:sp>
        <p:nvSpPr>
          <p:cNvPr id="165" name="Google Shape;165;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With a p value of .63 we can </a:t>
            </a:r>
            <a:r>
              <a:rPr lang="en"/>
              <a:t>conclude</a:t>
            </a:r>
            <a:r>
              <a:rPr lang="en"/>
              <a:t> there is not a statistically </a:t>
            </a:r>
            <a:r>
              <a:rPr lang="en"/>
              <a:t>significant</a:t>
            </a:r>
            <a:r>
              <a:rPr lang="en"/>
              <a:t> relationships between robbery </a:t>
            </a:r>
            <a:r>
              <a:rPr lang="en"/>
              <a:t>and</a:t>
            </a:r>
            <a:r>
              <a:rPr lang="en"/>
              <a:t> gun ownership. </a:t>
            </a:r>
            <a:endParaRPr/>
          </a:p>
        </p:txBody>
      </p:sp>
      <p:pic>
        <p:nvPicPr>
          <p:cNvPr id="166" name="Google Shape;166;p25"/>
          <p:cNvPicPr preferRelativeResize="0"/>
          <p:nvPr/>
        </p:nvPicPr>
        <p:blipFill>
          <a:blip r:embed="rId3">
            <a:alphaModFix/>
          </a:blip>
          <a:stretch>
            <a:fillRect/>
          </a:stretch>
        </p:blipFill>
        <p:spPr>
          <a:xfrm>
            <a:off x="729450" y="2758825"/>
            <a:ext cx="7633151" cy="1325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3" name="Google Shape;173;p26"/>
          <p:cNvPicPr preferRelativeResize="0"/>
          <p:nvPr/>
        </p:nvPicPr>
        <p:blipFill>
          <a:blip r:embed="rId3">
            <a:alphaModFix/>
          </a:blip>
          <a:stretch>
            <a:fillRect/>
          </a:stretch>
        </p:blipFill>
        <p:spPr>
          <a:xfrm>
            <a:off x="0" y="490375"/>
            <a:ext cx="9143999" cy="465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500">
                <a:solidFill>
                  <a:srgbClr val="000000"/>
                </a:solidFill>
                <a:latin typeface="Arial"/>
                <a:ea typeface="Arial"/>
                <a:cs typeface="Arial"/>
                <a:sym typeface="Arial"/>
              </a:rPr>
              <a:t>Is there a relationship between gun ownership and robbery?</a:t>
            </a:r>
            <a:endParaRPr/>
          </a:p>
        </p:txBody>
      </p:sp>
      <p:sp>
        <p:nvSpPr>
          <p:cNvPr id="179" name="Google Shape;179;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0" name="Google Shape;180;p27"/>
          <p:cNvPicPr preferRelativeResize="0"/>
          <p:nvPr/>
        </p:nvPicPr>
        <p:blipFill>
          <a:blip r:embed="rId3">
            <a:alphaModFix/>
          </a:blip>
          <a:stretch>
            <a:fillRect/>
          </a:stretch>
        </p:blipFill>
        <p:spPr>
          <a:xfrm>
            <a:off x="4427163" y="2078875"/>
            <a:ext cx="3990975" cy="2438400"/>
          </a:xfrm>
          <a:prstGeom prst="rect">
            <a:avLst/>
          </a:prstGeom>
          <a:noFill/>
          <a:ln>
            <a:noFill/>
          </a:ln>
        </p:spPr>
      </p:pic>
      <p:pic>
        <p:nvPicPr>
          <p:cNvPr id="181" name="Google Shape;181;p27"/>
          <p:cNvPicPr preferRelativeResize="0"/>
          <p:nvPr/>
        </p:nvPicPr>
        <p:blipFill>
          <a:blip r:embed="rId4">
            <a:alphaModFix/>
          </a:blip>
          <a:stretch>
            <a:fillRect/>
          </a:stretch>
        </p:blipFill>
        <p:spPr>
          <a:xfrm>
            <a:off x="729438" y="2028325"/>
            <a:ext cx="4048125" cy="2362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500">
                <a:solidFill>
                  <a:srgbClr val="000000"/>
                </a:solidFill>
                <a:latin typeface="Arial"/>
                <a:ea typeface="Arial"/>
                <a:cs typeface="Arial"/>
                <a:sym typeface="Arial"/>
              </a:rPr>
              <a:t>Is there a relationship between gun ownership and robbery?</a:t>
            </a:r>
            <a:endParaRPr/>
          </a:p>
        </p:txBody>
      </p:sp>
      <p:pic>
        <p:nvPicPr>
          <p:cNvPr id="187" name="Google Shape;187;p28"/>
          <p:cNvPicPr preferRelativeResize="0"/>
          <p:nvPr/>
        </p:nvPicPr>
        <p:blipFill>
          <a:blip r:embed="rId3">
            <a:alphaModFix/>
          </a:blip>
          <a:stretch>
            <a:fillRect/>
          </a:stretch>
        </p:blipFill>
        <p:spPr>
          <a:xfrm>
            <a:off x="1444800" y="1756200"/>
            <a:ext cx="6258001" cy="3177425"/>
          </a:xfrm>
          <a:prstGeom prst="rect">
            <a:avLst/>
          </a:prstGeom>
          <a:noFill/>
          <a:ln cap="flat" cmpd="sng" w="9525">
            <a:solidFill>
              <a:schemeClr val="accent4"/>
            </a:solidFill>
            <a:prstDash val="solid"/>
            <a:round/>
            <a:headEnd len="sm" w="sm" type="none"/>
            <a:tailEnd len="sm" w="sm" type="none"/>
          </a:ln>
          <a:effectLst>
            <a:outerShdw blurRad="42863" rotWithShape="0" algn="bl" dir="2940000" dist="28575">
              <a:schemeClr val="accent4">
                <a:alpha val="96000"/>
              </a:scheme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500">
                <a:solidFill>
                  <a:srgbClr val="000000"/>
                </a:solidFill>
                <a:latin typeface="Arial"/>
                <a:ea typeface="Arial"/>
                <a:cs typeface="Arial"/>
                <a:sym typeface="Arial"/>
              </a:rPr>
              <a:t>Is there a relationship between gun ownership and motor vehicle theft? </a:t>
            </a:r>
            <a:endParaRPr sz="1500"/>
          </a:p>
        </p:txBody>
      </p:sp>
      <p:sp>
        <p:nvSpPr>
          <p:cNvPr id="193" name="Google Shape;193;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 Null Hypothesis - If rates of gun ownership  are not related to motor vehicle theft, then changes in rates of gun ownership will not correspond with changes in rates of motor vehicle theft across different states.</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0" name="Google Shape;200;p30"/>
          <p:cNvPicPr preferRelativeResize="0"/>
          <p:nvPr/>
        </p:nvPicPr>
        <p:blipFill>
          <a:blip r:embed="rId3">
            <a:alphaModFix/>
          </a:blip>
          <a:stretch>
            <a:fillRect/>
          </a:stretch>
        </p:blipFill>
        <p:spPr>
          <a:xfrm>
            <a:off x="322775" y="422200"/>
            <a:ext cx="8539101" cy="47212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500">
                <a:solidFill>
                  <a:srgbClr val="000000"/>
                </a:solidFill>
                <a:latin typeface="Arial"/>
                <a:ea typeface="Arial"/>
                <a:cs typeface="Arial"/>
                <a:sym typeface="Arial"/>
              </a:rPr>
              <a:t>Is there a relationship between gun ownership and motor vehicle theft? </a:t>
            </a:r>
            <a:endParaRPr/>
          </a:p>
        </p:txBody>
      </p:sp>
      <p:pic>
        <p:nvPicPr>
          <p:cNvPr id="206" name="Google Shape;206;p31"/>
          <p:cNvPicPr preferRelativeResize="0"/>
          <p:nvPr/>
        </p:nvPicPr>
        <p:blipFill>
          <a:blip r:embed="rId3">
            <a:alphaModFix/>
          </a:blip>
          <a:stretch>
            <a:fillRect/>
          </a:stretch>
        </p:blipFill>
        <p:spPr>
          <a:xfrm>
            <a:off x="729438" y="2028325"/>
            <a:ext cx="4048125" cy="2362200"/>
          </a:xfrm>
          <a:prstGeom prst="rect">
            <a:avLst/>
          </a:prstGeom>
          <a:noFill/>
          <a:ln>
            <a:noFill/>
          </a:ln>
        </p:spPr>
      </p:pic>
      <p:pic>
        <p:nvPicPr>
          <p:cNvPr id="207" name="Google Shape;207;p31"/>
          <p:cNvPicPr preferRelativeResize="0"/>
          <p:nvPr/>
        </p:nvPicPr>
        <p:blipFill>
          <a:blip r:embed="rId4">
            <a:alphaModFix/>
          </a:blip>
          <a:stretch>
            <a:fillRect/>
          </a:stretch>
        </p:blipFill>
        <p:spPr>
          <a:xfrm>
            <a:off x="4436652" y="2028325"/>
            <a:ext cx="4572000" cy="25160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76350" y="1318650"/>
            <a:ext cx="8040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500">
                <a:solidFill>
                  <a:srgbClr val="000000"/>
                </a:solidFill>
                <a:latin typeface="Arial"/>
                <a:ea typeface="Arial"/>
                <a:cs typeface="Arial"/>
                <a:sym typeface="Arial"/>
              </a:rPr>
              <a:t>Is there a relationship between murder and non-negligent manslaughter and gun ownership? </a:t>
            </a:r>
            <a:endParaRPr sz="1500"/>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 Null Hypothesis - If rates of gun ownership  are not related to murder and non-negligent manslaughter, then</a:t>
            </a:r>
            <a:r>
              <a:rPr lang="en" sz="2200"/>
              <a:t> changes in rates of gun ownership will not correspond with changes in rates of murder and manslaughter across different states.</a:t>
            </a:r>
            <a:endParaRPr sz="2200"/>
          </a:p>
          <a:p>
            <a:pPr indent="0" lvl="0" marL="0" rtl="0" algn="l">
              <a:spcBef>
                <a:spcPts val="1600"/>
              </a:spcBef>
              <a:spcAft>
                <a:spcPts val="0"/>
              </a:spcAft>
              <a:buNone/>
            </a:pPr>
            <a:r>
              <a:t/>
            </a:r>
            <a:endParaRPr sz="2200"/>
          </a:p>
          <a:p>
            <a:pPr indent="0" lvl="0" marL="0" rtl="0" algn="l">
              <a:spcBef>
                <a:spcPts val="1600"/>
              </a:spcBef>
              <a:spcAft>
                <a:spcPts val="0"/>
              </a:spcAft>
              <a:buNone/>
            </a:pPr>
            <a:r>
              <a:t/>
            </a:r>
            <a:endParaRPr sz="2200"/>
          </a:p>
          <a:p>
            <a:pPr indent="0" lvl="0" marL="0" rtl="0" algn="l">
              <a:spcBef>
                <a:spcPts val="1600"/>
              </a:spcBef>
              <a:spcAft>
                <a:spcPts val="1600"/>
              </a:spcAft>
              <a:buNone/>
            </a:pPr>
            <a:r>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500">
                <a:solidFill>
                  <a:srgbClr val="000000"/>
                </a:solidFill>
                <a:latin typeface="Arial"/>
                <a:ea typeface="Arial"/>
                <a:cs typeface="Arial"/>
                <a:sym typeface="Arial"/>
              </a:rPr>
              <a:t>Is there a relationship between gun ownership and motor vehicle theft? </a:t>
            </a:r>
            <a:endParaRPr/>
          </a:p>
        </p:txBody>
      </p:sp>
      <p:pic>
        <p:nvPicPr>
          <p:cNvPr id="213" name="Google Shape;213;p32"/>
          <p:cNvPicPr preferRelativeResize="0"/>
          <p:nvPr/>
        </p:nvPicPr>
        <p:blipFill>
          <a:blip r:embed="rId3">
            <a:alphaModFix/>
          </a:blip>
          <a:stretch>
            <a:fillRect/>
          </a:stretch>
        </p:blipFill>
        <p:spPr>
          <a:xfrm>
            <a:off x="1543425" y="1725550"/>
            <a:ext cx="6071950" cy="3106900"/>
          </a:xfrm>
          <a:prstGeom prst="rect">
            <a:avLst/>
          </a:prstGeom>
          <a:noFill/>
          <a:ln cap="flat" cmpd="sng" w="9525">
            <a:solidFill>
              <a:srgbClr val="FCE5CD"/>
            </a:solidFill>
            <a:prstDash val="solid"/>
            <a:round/>
            <a:headEnd len="sm" w="sm" type="none"/>
            <a:tailEnd len="sm" w="sm" type="none"/>
          </a:ln>
          <a:effectLst>
            <a:outerShdw blurRad="57150" rotWithShape="0" algn="bl" dir="2760000" dist="28575">
              <a:srgbClr val="F9CB9C">
                <a:alpha val="89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a:t>
            </a:r>
            <a:endParaRPr/>
          </a:p>
        </p:txBody>
      </p:sp>
      <p:sp>
        <p:nvSpPr>
          <p:cNvPr id="219" name="Google Shape;219;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With a p value of .73 we can conclude there is not a </a:t>
            </a:r>
            <a:r>
              <a:rPr lang="en"/>
              <a:t>statistically</a:t>
            </a:r>
            <a:r>
              <a:rPr lang="en"/>
              <a:t> </a:t>
            </a:r>
            <a:r>
              <a:rPr lang="en"/>
              <a:t>significant</a:t>
            </a:r>
            <a:r>
              <a:rPr lang="en"/>
              <a:t> relationship between motor </a:t>
            </a:r>
            <a:r>
              <a:rPr lang="en"/>
              <a:t>vehicle</a:t>
            </a:r>
            <a:r>
              <a:rPr lang="en"/>
              <a:t> theft and gun ownership. </a:t>
            </a:r>
            <a:endParaRPr/>
          </a:p>
        </p:txBody>
      </p:sp>
      <p:pic>
        <p:nvPicPr>
          <p:cNvPr id="220" name="Google Shape;220;p33"/>
          <p:cNvPicPr preferRelativeResize="0"/>
          <p:nvPr/>
        </p:nvPicPr>
        <p:blipFill>
          <a:blip r:embed="rId3">
            <a:alphaModFix/>
          </a:blip>
          <a:stretch>
            <a:fillRect/>
          </a:stretch>
        </p:blipFill>
        <p:spPr>
          <a:xfrm>
            <a:off x="729450" y="2818450"/>
            <a:ext cx="7963950" cy="1446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500">
                <a:solidFill>
                  <a:srgbClr val="000000"/>
                </a:solidFill>
                <a:latin typeface="Arial"/>
                <a:ea typeface="Arial"/>
                <a:cs typeface="Arial"/>
                <a:sym typeface="Arial"/>
              </a:rPr>
              <a:t>Is there a relationship between gun ownership and burglary? </a:t>
            </a:r>
            <a:endParaRPr sz="1500"/>
          </a:p>
        </p:txBody>
      </p:sp>
      <p:sp>
        <p:nvSpPr>
          <p:cNvPr id="226" name="Google Shape;226;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 Null Hypothesis - If rates of gun ownership  are not related to burglary, then changes in rates of gun ownership will not correspond with changes in rates of burglary across different states.</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3" name="Google Shape;233;p35"/>
          <p:cNvPicPr preferRelativeResize="0"/>
          <p:nvPr/>
        </p:nvPicPr>
        <p:blipFill>
          <a:blip r:embed="rId3">
            <a:alphaModFix/>
          </a:blip>
          <a:stretch>
            <a:fillRect/>
          </a:stretch>
        </p:blipFill>
        <p:spPr>
          <a:xfrm>
            <a:off x="729450" y="891450"/>
            <a:ext cx="7688699" cy="3940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500">
                <a:solidFill>
                  <a:srgbClr val="000000"/>
                </a:solidFill>
                <a:latin typeface="Arial"/>
                <a:ea typeface="Arial"/>
                <a:cs typeface="Arial"/>
                <a:sym typeface="Arial"/>
              </a:rPr>
              <a:t>Is there a relationship between gun ownership and </a:t>
            </a:r>
            <a:r>
              <a:rPr b="0" lang="en" sz="1500">
                <a:solidFill>
                  <a:srgbClr val="000000"/>
                </a:solidFill>
                <a:latin typeface="Arial"/>
                <a:ea typeface="Arial"/>
                <a:cs typeface="Arial"/>
                <a:sym typeface="Arial"/>
              </a:rPr>
              <a:t>burglary</a:t>
            </a:r>
            <a:r>
              <a:rPr b="0" lang="en" sz="1500">
                <a:solidFill>
                  <a:srgbClr val="000000"/>
                </a:solidFill>
                <a:latin typeface="Arial"/>
                <a:ea typeface="Arial"/>
                <a:cs typeface="Arial"/>
                <a:sym typeface="Arial"/>
              </a:rPr>
              <a:t>? </a:t>
            </a:r>
            <a:endParaRPr/>
          </a:p>
        </p:txBody>
      </p:sp>
      <p:pic>
        <p:nvPicPr>
          <p:cNvPr id="239" name="Google Shape;239;p36"/>
          <p:cNvPicPr preferRelativeResize="0"/>
          <p:nvPr/>
        </p:nvPicPr>
        <p:blipFill>
          <a:blip r:embed="rId3">
            <a:alphaModFix/>
          </a:blip>
          <a:stretch>
            <a:fillRect/>
          </a:stretch>
        </p:blipFill>
        <p:spPr>
          <a:xfrm>
            <a:off x="729438" y="2028325"/>
            <a:ext cx="4048125" cy="2362200"/>
          </a:xfrm>
          <a:prstGeom prst="rect">
            <a:avLst/>
          </a:prstGeom>
          <a:noFill/>
          <a:ln>
            <a:noFill/>
          </a:ln>
        </p:spPr>
      </p:pic>
      <p:pic>
        <p:nvPicPr>
          <p:cNvPr id="240" name="Google Shape;240;p36"/>
          <p:cNvPicPr preferRelativeResize="0"/>
          <p:nvPr/>
        </p:nvPicPr>
        <p:blipFill>
          <a:blip r:embed="rId4">
            <a:alphaModFix/>
          </a:blip>
          <a:stretch>
            <a:fillRect/>
          </a:stretch>
        </p:blipFill>
        <p:spPr>
          <a:xfrm>
            <a:off x="4929963" y="2006250"/>
            <a:ext cx="4061637" cy="260700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500">
                <a:solidFill>
                  <a:srgbClr val="000000"/>
                </a:solidFill>
                <a:latin typeface="Arial"/>
                <a:ea typeface="Arial"/>
                <a:cs typeface="Arial"/>
                <a:sym typeface="Arial"/>
              </a:rPr>
              <a:t>Is there a relationship between gun ownership and burglary? </a:t>
            </a:r>
            <a:endParaRPr/>
          </a:p>
        </p:txBody>
      </p:sp>
      <p:pic>
        <p:nvPicPr>
          <p:cNvPr id="246" name="Google Shape;246;p37"/>
          <p:cNvPicPr preferRelativeResize="0"/>
          <p:nvPr/>
        </p:nvPicPr>
        <p:blipFill>
          <a:blip r:embed="rId3">
            <a:alphaModFix/>
          </a:blip>
          <a:stretch>
            <a:fillRect/>
          </a:stretch>
        </p:blipFill>
        <p:spPr>
          <a:xfrm>
            <a:off x="1466675" y="1758625"/>
            <a:ext cx="6337601" cy="3144326"/>
          </a:xfrm>
          <a:prstGeom prst="rect">
            <a:avLst/>
          </a:prstGeom>
          <a:noFill/>
          <a:ln cap="flat" cmpd="sng" w="9525">
            <a:solidFill>
              <a:srgbClr val="B69FE8"/>
            </a:solidFill>
            <a:prstDash val="solid"/>
            <a:round/>
            <a:headEnd len="sm" w="sm" type="none"/>
            <a:tailEnd len="sm" w="sm" type="none"/>
          </a:ln>
          <a:effectLst>
            <a:outerShdw blurRad="57150" rotWithShape="0" algn="bl" dir="2760000" dist="19050">
              <a:srgbClr val="B69FE8">
                <a:alpha val="91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a:t>
            </a:r>
            <a:endParaRPr/>
          </a:p>
        </p:txBody>
      </p:sp>
      <p:sp>
        <p:nvSpPr>
          <p:cNvPr id="252" name="Google Shape;252;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With a p value of .21 we can </a:t>
            </a:r>
            <a:r>
              <a:rPr lang="en"/>
              <a:t>conclude</a:t>
            </a:r>
            <a:r>
              <a:rPr lang="en"/>
              <a:t> there is not a </a:t>
            </a:r>
            <a:r>
              <a:rPr lang="en"/>
              <a:t>statistically</a:t>
            </a:r>
            <a:r>
              <a:rPr lang="en"/>
              <a:t> </a:t>
            </a:r>
            <a:r>
              <a:rPr lang="en"/>
              <a:t>significant</a:t>
            </a:r>
            <a:r>
              <a:rPr lang="en"/>
              <a:t> relationship between burglary and gun ownership.  </a:t>
            </a:r>
            <a:endParaRPr/>
          </a:p>
        </p:txBody>
      </p:sp>
      <p:pic>
        <p:nvPicPr>
          <p:cNvPr id="253" name="Google Shape;253;p38"/>
          <p:cNvPicPr preferRelativeResize="0"/>
          <p:nvPr/>
        </p:nvPicPr>
        <p:blipFill>
          <a:blip r:embed="rId3">
            <a:alphaModFix/>
          </a:blip>
          <a:stretch>
            <a:fillRect/>
          </a:stretch>
        </p:blipFill>
        <p:spPr>
          <a:xfrm>
            <a:off x="694075" y="2711149"/>
            <a:ext cx="7916151" cy="1375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of Poverty Rate</a:t>
            </a:r>
            <a:endParaRPr/>
          </a:p>
        </p:txBody>
      </p:sp>
      <p:sp>
        <p:nvSpPr>
          <p:cNvPr id="259" name="Google Shape;259;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50">
                <a:solidFill>
                  <a:srgbClr val="000000"/>
                </a:solidFill>
                <a:highlight>
                  <a:srgbClr val="FFFFFF"/>
                </a:highlight>
                <a:latin typeface="Arial"/>
                <a:ea typeface="Arial"/>
                <a:cs typeface="Arial"/>
                <a:sym typeface="Arial"/>
              </a:rPr>
              <a:t>The correlation between State poverty rate and murder/manslaughter rate is 0.48</a:t>
            </a:r>
            <a:endParaRPr b="1" sz="1150">
              <a:solidFill>
                <a:srgbClr val="000000"/>
              </a:solidFill>
              <a:highlight>
                <a:srgbClr val="FFFFFF"/>
              </a:highlight>
              <a:latin typeface="Arial"/>
              <a:ea typeface="Arial"/>
              <a:cs typeface="Arial"/>
              <a:sym typeface="Arial"/>
            </a:endParaRPr>
          </a:p>
          <a:p>
            <a:pPr indent="0" lvl="0" marL="0" rtl="0" algn="l">
              <a:lnSpc>
                <a:spcPct val="100000"/>
              </a:lnSpc>
              <a:spcBef>
                <a:spcPts val="1000"/>
              </a:spcBef>
              <a:spcAft>
                <a:spcPts val="0"/>
              </a:spcAft>
              <a:buNone/>
            </a:pPr>
            <a:r>
              <a:rPr b="1" lang="en" sz="1150">
                <a:solidFill>
                  <a:srgbClr val="000000"/>
                </a:solidFill>
                <a:highlight>
                  <a:srgbClr val="FFFFFF"/>
                </a:highlight>
                <a:latin typeface="Arial"/>
                <a:ea typeface="Arial"/>
                <a:cs typeface="Arial"/>
                <a:sym typeface="Arial"/>
              </a:rPr>
              <a:t>The correlation between State poverty rate and aggravated assault rate is 0.39</a:t>
            </a:r>
            <a:endParaRPr b="1" sz="1150">
              <a:solidFill>
                <a:srgbClr val="000000"/>
              </a:solidFill>
              <a:highlight>
                <a:srgbClr val="FFFFFF"/>
              </a:highlight>
              <a:latin typeface="Arial"/>
              <a:ea typeface="Arial"/>
              <a:cs typeface="Arial"/>
              <a:sym typeface="Arial"/>
            </a:endParaRPr>
          </a:p>
          <a:p>
            <a:pPr indent="0" lvl="0" marL="0" rtl="0" algn="l">
              <a:lnSpc>
                <a:spcPct val="100000"/>
              </a:lnSpc>
              <a:spcBef>
                <a:spcPts val="1000"/>
              </a:spcBef>
              <a:spcAft>
                <a:spcPts val="0"/>
              </a:spcAft>
              <a:buNone/>
            </a:pPr>
            <a:r>
              <a:rPr b="1" lang="en" sz="1150">
                <a:solidFill>
                  <a:srgbClr val="000000"/>
                </a:solidFill>
                <a:highlight>
                  <a:srgbClr val="FFFFFF"/>
                </a:highlight>
                <a:latin typeface="Arial"/>
                <a:ea typeface="Arial"/>
                <a:cs typeface="Arial"/>
                <a:sym typeface="Arial"/>
              </a:rPr>
              <a:t>The correlation between State poverty rate and motor vehicle theft rate is 0.23</a:t>
            </a:r>
            <a:endParaRPr b="1" sz="1150">
              <a:solidFill>
                <a:srgbClr val="000000"/>
              </a:solidFill>
              <a:highlight>
                <a:srgbClr val="FFFFFF"/>
              </a:highlight>
              <a:latin typeface="Arial"/>
              <a:ea typeface="Arial"/>
              <a:cs typeface="Arial"/>
              <a:sym typeface="Arial"/>
            </a:endParaRPr>
          </a:p>
          <a:p>
            <a:pPr indent="0" lvl="0" marL="0" rtl="0" algn="l">
              <a:lnSpc>
                <a:spcPct val="100000"/>
              </a:lnSpc>
              <a:spcBef>
                <a:spcPts val="1000"/>
              </a:spcBef>
              <a:spcAft>
                <a:spcPts val="0"/>
              </a:spcAft>
              <a:buNone/>
            </a:pPr>
            <a:r>
              <a:rPr b="1" lang="en" sz="1150">
                <a:solidFill>
                  <a:srgbClr val="000000"/>
                </a:solidFill>
                <a:highlight>
                  <a:srgbClr val="FFFFFF"/>
                </a:highlight>
                <a:latin typeface="Arial"/>
                <a:ea typeface="Arial"/>
                <a:cs typeface="Arial"/>
                <a:sym typeface="Arial"/>
              </a:rPr>
              <a:t>The correlation between State poverty rate and robbery rate is 0.26</a:t>
            </a:r>
            <a:endParaRPr b="1" sz="1150">
              <a:solidFill>
                <a:srgbClr val="000000"/>
              </a:solidFill>
              <a:highlight>
                <a:srgbClr val="FFFFFF"/>
              </a:highlight>
              <a:latin typeface="Arial"/>
              <a:ea typeface="Arial"/>
              <a:cs typeface="Arial"/>
              <a:sym typeface="Arial"/>
            </a:endParaRPr>
          </a:p>
          <a:p>
            <a:pPr indent="0" lvl="0" marL="0" rtl="0" algn="l">
              <a:lnSpc>
                <a:spcPct val="100000"/>
              </a:lnSpc>
              <a:spcBef>
                <a:spcPts val="1000"/>
              </a:spcBef>
              <a:spcAft>
                <a:spcPts val="1000"/>
              </a:spcAft>
              <a:buNone/>
            </a:pPr>
            <a:r>
              <a:rPr b="1" lang="en" sz="1150">
                <a:solidFill>
                  <a:srgbClr val="000000"/>
                </a:solidFill>
                <a:highlight>
                  <a:srgbClr val="FFFFFF"/>
                </a:highlight>
                <a:latin typeface="Arial"/>
                <a:ea typeface="Arial"/>
                <a:cs typeface="Arial"/>
                <a:sym typeface="Arial"/>
              </a:rPr>
              <a:t>The correlation between State poverty rate and burglary rate is 0.5</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idx="1" type="body"/>
          </p:nvPr>
        </p:nvSpPr>
        <p:spPr>
          <a:xfrm>
            <a:off x="830975" y="3938800"/>
            <a:ext cx="7756800" cy="8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rgbClr val="000000"/>
                </a:solidFill>
                <a:highlight>
                  <a:srgbClr val="FFFFFF"/>
                </a:highlight>
                <a:latin typeface="Arial"/>
                <a:ea typeface="Arial"/>
                <a:cs typeface="Arial"/>
                <a:sym typeface="Arial"/>
              </a:rPr>
              <a:t>The p-value is 0.0003338114614302579</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1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265" name="Google Shape;265;p40"/>
          <p:cNvPicPr preferRelativeResize="0"/>
          <p:nvPr/>
        </p:nvPicPr>
        <p:blipFill>
          <a:blip r:embed="rId3">
            <a:alphaModFix/>
          </a:blip>
          <a:stretch>
            <a:fillRect/>
          </a:stretch>
        </p:blipFill>
        <p:spPr>
          <a:xfrm>
            <a:off x="2622025" y="980850"/>
            <a:ext cx="3638550" cy="2647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idx="1" type="body"/>
          </p:nvPr>
        </p:nvSpPr>
        <p:spPr>
          <a:xfrm>
            <a:off x="830975" y="3938800"/>
            <a:ext cx="7756800" cy="8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rgbClr val="000000"/>
                </a:solidFill>
                <a:highlight>
                  <a:srgbClr val="FFFFFF"/>
                </a:highlight>
                <a:latin typeface="Arial"/>
                <a:ea typeface="Arial"/>
                <a:cs typeface="Arial"/>
                <a:sym typeface="Arial"/>
              </a:rPr>
              <a:t>The p-value is 0.005060499740574195</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1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271" name="Google Shape;271;p41"/>
          <p:cNvPicPr preferRelativeResize="0"/>
          <p:nvPr/>
        </p:nvPicPr>
        <p:blipFill>
          <a:blip r:embed="rId3">
            <a:alphaModFix/>
          </a:blip>
          <a:stretch>
            <a:fillRect/>
          </a:stretch>
        </p:blipFill>
        <p:spPr>
          <a:xfrm>
            <a:off x="2563425" y="1070900"/>
            <a:ext cx="3705225" cy="2647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a:t>
            </a:r>
            <a:endParaRPr/>
          </a:p>
        </p:txBody>
      </p:sp>
      <p:sp>
        <p:nvSpPr>
          <p:cNvPr id="99" name="Google Shape;99;p15"/>
          <p:cNvSpPr txBox="1"/>
          <p:nvPr>
            <p:ph idx="1" type="body"/>
          </p:nvPr>
        </p:nvSpPr>
        <p:spPr>
          <a:xfrm>
            <a:off x="729450" y="2078875"/>
            <a:ext cx="7688700" cy="722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latin typeface="Cambria"/>
                <a:ea typeface="Cambria"/>
                <a:cs typeface="Cambria"/>
                <a:sym typeface="Cambria"/>
              </a:rPr>
              <a:t>With a p value of .46 we can conclude that there is not a statistically </a:t>
            </a:r>
            <a:r>
              <a:rPr lang="en" sz="1500">
                <a:solidFill>
                  <a:srgbClr val="000000"/>
                </a:solidFill>
                <a:latin typeface="Cambria"/>
                <a:ea typeface="Cambria"/>
                <a:cs typeface="Cambria"/>
                <a:sym typeface="Cambria"/>
              </a:rPr>
              <a:t>significant</a:t>
            </a:r>
            <a:r>
              <a:rPr lang="en" sz="1500">
                <a:solidFill>
                  <a:srgbClr val="000000"/>
                </a:solidFill>
                <a:latin typeface="Cambria"/>
                <a:ea typeface="Cambria"/>
                <a:cs typeface="Cambria"/>
                <a:sym typeface="Cambria"/>
              </a:rPr>
              <a:t> relationship between </a:t>
            </a:r>
            <a:r>
              <a:rPr lang="en" sz="1500">
                <a:solidFill>
                  <a:srgbClr val="000000"/>
                </a:solidFill>
                <a:latin typeface="Cambria"/>
                <a:ea typeface="Cambria"/>
                <a:cs typeface="Cambria"/>
                <a:sym typeface="Cambria"/>
              </a:rPr>
              <a:t>murder and non-negligent manslaughter and gun ownership.</a:t>
            </a:r>
            <a:endParaRPr sz="1500">
              <a:solidFill>
                <a:srgbClr val="000000"/>
              </a:solidFill>
              <a:latin typeface="Cambria"/>
              <a:ea typeface="Cambria"/>
              <a:cs typeface="Cambria"/>
              <a:sym typeface="Cambria"/>
            </a:endParaRPr>
          </a:p>
        </p:txBody>
      </p:sp>
      <p:pic>
        <p:nvPicPr>
          <p:cNvPr id="100" name="Google Shape;100;p15"/>
          <p:cNvPicPr preferRelativeResize="0"/>
          <p:nvPr/>
        </p:nvPicPr>
        <p:blipFill>
          <a:blip r:embed="rId3">
            <a:alphaModFix/>
          </a:blip>
          <a:stretch>
            <a:fillRect/>
          </a:stretch>
        </p:blipFill>
        <p:spPr>
          <a:xfrm>
            <a:off x="729450" y="2911525"/>
            <a:ext cx="7594674" cy="1358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idx="1" type="body"/>
          </p:nvPr>
        </p:nvSpPr>
        <p:spPr>
          <a:xfrm>
            <a:off x="830975" y="3938800"/>
            <a:ext cx="7756800" cy="8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rgbClr val="000000"/>
                </a:solidFill>
                <a:highlight>
                  <a:srgbClr val="FFFFFF"/>
                </a:highlight>
                <a:latin typeface="Arial"/>
                <a:ea typeface="Arial"/>
                <a:cs typeface="Arial"/>
                <a:sym typeface="Arial"/>
              </a:rPr>
              <a:t>The p-value is 0.10989442496330928</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1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277" name="Google Shape;277;p42"/>
          <p:cNvPicPr preferRelativeResize="0"/>
          <p:nvPr/>
        </p:nvPicPr>
        <p:blipFill>
          <a:blip r:embed="rId3">
            <a:alphaModFix/>
          </a:blip>
          <a:stretch>
            <a:fillRect/>
          </a:stretch>
        </p:blipFill>
        <p:spPr>
          <a:xfrm>
            <a:off x="2643775" y="1247775"/>
            <a:ext cx="3705225" cy="2647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idx="1" type="body"/>
          </p:nvPr>
        </p:nvSpPr>
        <p:spPr>
          <a:xfrm>
            <a:off x="830975" y="3938800"/>
            <a:ext cx="7756800" cy="8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rgbClr val="000000"/>
                </a:solidFill>
                <a:highlight>
                  <a:srgbClr val="FFFFFF"/>
                </a:highlight>
                <a:latin typeface="Arial"/>
                <a:ea typeface="Arial"/>
                <a:cs typeface="Arial"/>
                <a:sym typeface="Arial"/>
              </a:rPr>
              <a:t>The p-value is 0.06932315092001919</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1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283" name="Google Shape;283;p43"/>
          <p:cNvPicPr preferRelativeResize="0"/>
          <p:nvPr/>
        </p:nvPicPr>
        <p:blipFill>
          <a:blip r:embed="rId3">
            <a:alphaModFix/>
          </a:blip>
          <a:stretch>
            <a:fillRect/>
          </a:stretch>
        </p:blipFill>
        <p:spPr>
          <a:xfrm>
            <a:off x="2505975" y="1247775"/>
            <a:ext cx="3705225" cy="2647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idx="1" type="body"/>
          </p:nvPr>
        </p:nvSpPr>
        <p:spPr>
          <a:xfrm>
            <a:off x="830975" y="3938800"/>
            <a:ext cx="7756800" cy="8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rgbClr val="000000"/>
                </a:solidFill>
                <a:highlight>
                  <a:srgbClr val="FFFFFF"/>
                </a:highlight>
                <a:latin typeface="Arial"/>
                <a:ea typeface="Arial"/>
                <a:cs typeface="Arial"/>
                <a:sym typeface="Arial"/>
              </a:rPr>
              <a:t>The p-value is 0.00016056217443156416</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1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289" name="Google Shape;289;p44"/>
          <p:cNvPicPr preferRelativeResize="0"/>
          <p:nvPr/>
        </p:nvPicPr>
        <p:blipFill>
          <a:blip r:embed="rId3">
            <a:alphaModFix/>
          </a:blip>
          <a:stretch>
            <a:fillRect/>
          </a:stretch>
        </p:blipFill>
        <p:spPr>
          <a:xfrm>
            <a:off x="2719388" y="1247775"/>
            <a:ext cx="3705225" cy="2647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t>
            </a:r>
            <a:endParaRPr/>
          </a:p>
        </p:txBody>
      </p:sp>
      <p:sp>
        <p:nvSpPr>
          <p:cNvPr id="295" name="Google Shape;295;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idx="1" type="body"/>
          </p:nvPr>
        </p:nvSpPr>
        <p:spPr>
          <a:xfrm>
            <a:off x="624600" y="4039675"/>
            <a:ext cx="7734000" cy="72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50">
                <a:solidFill>
                  <a:srgbClr val="000000"/>
                </a:solidFill>
                <a:highlight>
                  <a:srgbClr val="FFFFFF"/>
                </a:highlight>
                <a:latin typeface="Arial"/>
                <a:ea typeface="Arial"/>
                <a:cs typeface="Arial"/>
                <a:sym typeface="Arial"/>
              </a:rPr>
              <a:t>The p-value is 0.5696228758793114</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sz="1150">
                <a:solidFill>
                  <a:srgbClr val="000000"/>
                </a:solidFill>
                <a:highlight>
                  <a:srgbClr val="FFFFFF"/>
                </a:highlight>
                <a:latin typeface="Arial"/>
                <a:ea typeface="Arial"/>
                <a:cs typeface="Arial"/>
                <a:sym typeface="Arial"/>
              </a:rPr>
              <a:t>The p-value with Wyoming (outlier) removed is 0.001071486430297918</a:t>
            </a:r>
            <a:endParaRPr b="1" sz="11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301" name="Google Shape;301;p46"/>
          <p:cNvPicPr preferRelativeResize="0"/>
          <p:nvPr/>
        </p:nvPicPr>
        <p:blipFill>
          <a:blip r:embed="rId3">
            <a:alphaModFix/>
          </a:blip>
          <a:stretch>
            <a:fillRect/>
          </a:stretch>
        </p:blipFill>
        <p:spPr>
          <a:xfrm>
            <a:off x="973650" y="1391725"/>
            <a:ext cx="6438900" cy="26479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idx="1" type="body"/>
          </p:nvPr>
        </p:nvSpPr>
        <p:spPr>
          <a:xfrm>
            <a:off x="762100" y="3976100"/>
            <a:ext cx="7779900" cy="73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50">
                <a:solidFill>
                  <a:srgbClr val="000000"/>
                </a:solidFill>
                <a:highlight>
                  <a:srgbClr val="FFFFFF"/>
                </a:highlight>
                <a:latin typeface="Arial"/>
                <a:ea typeface="Arial"/>
                <a:cs typeface="Arial"/>
                <a:sym typeface="Arial"/>
              </a:rPr>
              <a:t>The p-value is 0.6201494895279527</a:t>
            </a:r>
            <a:endParaRPr b="1" sz="11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en" sz="1150">
                <a:solidFill>
                  <a:srgbClr val="000000"/>
                </a:solidFill>
                <a:highlight>
                  <a:srgbClr val="FFFFFF"/>
                </a:highlight>
                <a:latin typeface="Arial"/>
                <a:ea typeface="Arial"/>
                <a:cs typeface="Arial"/>
                <a:sym typeface="Arial"/>
              </a:rPr>
              <a:t>The p-value with Wyoming (outlier) removed is 0.001270106023107579</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307" name="Google Shape;307;p47"/>
          <p:cNvPicPr preferRelativeResize="0"/>
          <p:nvPr/>
        </p:nvPicPr>
        <p:blipFill>
          <a:blip r:embed="rId3">
            <a:alphaModFix/>
          </a:blip>
          <a:stretch>
            <a:fillRect/>
          </a:stretch>
        </p:blipFill>
        <p:spPr>
          <a:xfrm>
            <a:off x="1187738" y="1328150"/>
            <a:ext cx="5895975" cy="2647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idx="1" type="body"/>
          </p:nvPr>
        </p:nvSpPr>
        <p:spPr>
          <a:xfrm>
            <a:off x="711825" y="1229275"/>
            <a:ext cx="7704600" cy="75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50">
                <a:solidFill>
                  <a:srgbClr val="000000"/>
                </a:solidFill>
                <a:highlight>
                  <a:srgbClr val="FFFFFF"/>
                </a:highlight>
                <a:latin typeface="Arial"/>
                <a:ea typeface="Arial"/>
                <a:cs typeface="Arial"/>
                <a:sym typeface="Arial"/>
              </a:rPr>
              <a:t>The p-value is 0.9981371910960279</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sz="1150">
                <a:solidFill>
                  <a:srgbClr val="000000"/>
                </a:solidFill>
                <a:highlight>
                  <a:srgbClr val="FFFFFF"/>
                </a:highlight>
                <a:latin typeface="Arial"/>
                <a:ea typeface="Arial"/>
                <a:cs typeface="Arial"/>
                <a:sym typeface="Arial"/>
              </a:rPr>
              <a:t>The p-value with Wyoming (outlier) removed is 0.011362556698786365</a:t>
            </a:r>
            <a:endParaRPr b="1" sz="11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313" name="Google Shape;313;p48"/>
          <p:cNvPicPr preferRelativeResize="0"/>
          <p:nvPr/>
        </p:nvPicPr>
        <p:blipFill>
          <a:blip r:embed="rId3">
            <a:alphaModFix/>
          </a:blip>
          <a:stretch>
            <a:fillRect/>
          </a:stretch>
        </p:blipFill>
        <p:spPr>
          <a:xfrm>
            <a:off x="848075" y="1810350"/>
            <a:ext cx="5886450" cy="2647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ph idx="1" type="body"/>
          </p:nvPr>
        </p:nvSpPr>
        <p:spPr>
          <a:xfrm>
            <a:off x="727650" y="12292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50">
                <a:solidFill>
                  <a:srgbClr val="000000"/>
                </a:solidFill>
                <a:highlight>
                  <a:srgbClr val="FFFFFF"/>
                </a:highlight>
                <a:latin typeface="Arial"/>
                <a:ea typeface="Arial"/>
                <a:cs typeface="Arial"/>
                <a:sym typeface="Arial"/>
              </a:rPr>
              <a:t>The p-value is 0.8330119466335262</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sz="1150">
                <a:solidFill>
                  <a:srgbClr val="000000"/>
                </a:solidFill>
                <a:highlight>
                  <a:srgbClr val="FFFFFF"/>
                </a:highlight>
                <a:latin typeface="Arial"/>
                <a:ea typeface="Arial"/>
                <a:cs typeface="Arial"/>
                <a:sym typeface="Arial"/>
              </a:rPr>
              <a:t>The p-value with Wyoming (outlier) removed is 0.0006244292824015332</a:t>
            </a:r>
            <a:endParaRPr b="1" sz="11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12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319" name="Google Shape;319;p49"/>
          <p:cNvPicPr preferRelativeResize="0"/>
          <p:nvPr/>
        </p:nvPicPr>
        <p:blipFill>
          <a:blip r:embed="rId3">
            <a:alphaModFix/>
          </a:blip>
          <a:stretch>
            <a:fillRect/>
          </a:stretch>
        </p:blipFill>
        <p:spPr>
          <a:xfrm>
            <a:off x="796000" y="1821825"/>
            <a:ext cx="5715000" cy="26479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idx="1" type="body"/>
          </p:nvPr>
        </p:nvSpPr>
        <p:spPr>
          <a:xfrm>
            <a:off x="727650" y="12292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50">
                <a:solidFill>
                  <a:srgbClr val="000000"/>
                </a:solidFill>
                <a:highlight>
                  <a:srgbClr val="FFFFFF"/>
                </a:highlight>
                <a:latin typeface="Arial"/>
                <a:ea typeface="Arial"/>
                <a:cs typeface="Arial"/>
                <a:sym typeface="Arial"/>
              </a:rPr>
              <a:t>The p-value is 0.4158180659723484</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sz="1150">
                <a:solidFill>
                  <a:srgbClr val="000000"/>
                </a:solidFill>
                <a:highlight>
                  <a:srgbClr val="FFFFFF"/>
                </a:highlight>
                <a:latin typeface="Arial"/>
                <a:ea typeface="Arial"/>
                <a:cs typeface="Arial"/>
                <a:sym typeface="Arial"/>
              </a:rPr>
              <a:t>The p-value with Wyoming (outlier) removed is 0.2734221475741668</a:t>
            </a:r>
            <a:endParaRPr b="1" sz="11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325" name="Google Shape;325;p50"/>
          <p:cNvPicPr preferRelativeResize="0"/>
          <p:nvPr/>
        </p:nvPicPr>
        <p:blipFill>
          <a:blip r:embed="rId3">
            <a:alphaModFix/>
          </a:blip>
          <a:stretch>
            <a:fillRect/>
          </a:stretch>
        </p:blipFill>
        <p:spPr>
          <a:xfrm>
            <a:off x="796025" y="1810325"/>
            <a:ext cx="5715000" cy="2647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7" name="Google Shape;107;p16"/>
          <p:cNvPicPr preferRelativeResize="0"/>
          <p:nvPr/>
        </p:nvPicPr>
        <p:blipFill>
          <a:blip r:embed="rId3">
            <a:alphaModFix/>
          </a:blip>
          <a:stretch>
            <a:fillRect/>
          </a:stretch>
        </p:blipFill>
        <p:spPr>
          <a:xfrm>
            <a:off x="0" y="243825"/>
            <a:ext cx="9143999" cy="4899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500">
                <a:solidFill>
                  <a:srgbClr val="000000"/>
                </a:solidFill>
                <a:latin typeface="Arial"/>
                <a:ea typeface="Arial"/>
                <a:cs typeface="Arial"/>
                <a:sym typeface="Arial"/>
              </a:rPr>
              <a:t>Is there a relationship between murder and non-negligent manslaughter and gun ownership? </a:t>
            </a:r>
            <a:endParaRPr sz="1500"/>
          </a:p>
        </p:txBody>
      </p:sp>
      <p:pic>
        <p:nvPicPr>
          <p:cNvPr id="113" name="Google Shape;113;p17"/>
          <p:cNvPicPr preferRelativeResize="0"/>
          <p:nvPr/>
        </p:nvPicPr>
        <p:blipFill>
          <a:blip r:embed="rId3">
            <a:alphaModFix/>
          </a:blip>
          <a:stretch>
            <a:fillRect/>
          </a:stretch>
        </p:blipFill>
        <p:spPr>
          <a:xfrm>
            <a:off x="729438" y="2028325"/>
            <a:ext cx="4048125" cy="2362200"/>
          </a:xfrm>
          <a:prstGeom prst="rect">
            <a:avLst/>
          </a:prstGeom>
          <a:noFill/>
          <a:ln>
            <a:noFill/>
          </a:ln>
        </p:spPr>
      </p:pic>
      <p:pic>
        <p:nvPicPr>
          <p:cNvPr id="114" name="Google Shape;114;p17"/>
          <p:cNvPicPr preferRelativeResize="0"/>
          <p:nvPr/>
        </p:nvPicPr>
        <p:blipFill>
          <a:blip r:embed="rId4">
            <a:alphaModFix/>
          </a:blip>
          <a:stretch>
            <a:fillRect/>
          </a:stretch>
        </p:blipFill>
        <p:spPr>
          <a:xfrm>
            <a:off x="4777563" y="2057288"/>
            <a:ext cx="4061638" cy="23042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8275" y="1318650"/>
            <a:ext cx="7995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500">
                <a:solidFill>
                  <a:srgbClr val="000000"/>
                </a:solidFill>
                <a:latin typeface="Arial"/>
                <a:ea typeface="Arial"/>
                <a:cs typeface="Arial"/>
                <a:sym typeface="Arial"/>
              </a:rPr>
              <a:t>Is there a relationship between murder and non-negligent manslaughter and gun ownership? </a:t>
            </a:r>
            <a:endParaRPr sz="1500"/>
          </a:p>
        </p:txBody>
      </p:sp>
      <p:pic>
        <p:nvPicPr>
          <p:cNvPr id="120" name="Google Shape;120;p18"/>
          <p:cNvPicPr preferRelativeResize="0"/>
          <p:nvPr/>
        </p:nvPicPr>
        <p:blipFill>
          <a:blip r:embed="rId3">
            <a:alphaModFix/>
          </a:blip>
          <a:stretch>
            <a:fillRect/>
          </a:stretch>
        </p:blipFill>
        <p:spPr>
          <a:xfrm>
            <a:off x="1500375" y="1709750"/>
            <a:ext cx="6450050" cy="3197099"/>
          </a:xfrm>
          <a:prstGeom prst="rect">
            <a:avLst/>
          </a:prstGeom>
          <a:noFill/>
          <a:ln cap="flat" cmpd="sng" w="9525">
            <a:solidFill>
              <a:srgbClr val="B4A7D6"/>
            </a:solidFill>
            <a:prstDash val="solid"/>
            <a:round/>
            <a:headEnd len="sm" w="sm" type="none"/>
            <a:tailEnd len="sm" w="sm" type="none"/>
          </a:ln>
          <a:effectLst>
            <a:outerShdw blurRad="42863" rotWithShape="0" algn="bl" dir="2760000" dist="57150">
              <a:srgbClr val="8E7CC3">
                <a:alpha val="77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500">
                <a:solidFill>
                  <a:srgbClr val="000000"/>
                </a:solidFill>
                <a:latin typeface="Arial"/>
                <a:ea typeface="Arial"/>
                <a:cs typeface="Arial"/>
                <a:sym typeface="Arial"/>
              </a:rPr>
              <a:t>Is there a relationship between gun ownership and aggravated assault? </a:t>
            </a:r>
            <a:endParaRPr sz="1500"/>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 Null Hypothesis - If rates of gun ownership  are not related to aggravated assault, then changes in rates of gun ownership will not correspond with changes in rates of aggravated assault across different states.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With a p value of .33 we can </a:t>
            </a:r>
            <a:r>
              <a:rPr lang="en"/>
              <a:t>conclude</a:t>
            </a:r>
            <a:r>
              <a:rPr lang="en"/>
              <a:t> there is not a statistically </a:t>
            </a:r>
            <a:r>
              <a:rPr lang="en"/>
              <a:t>significant</a:t>
            </a:r>
            <a:r>
              <a:rPr lang="en"/>
              <a:t> relationship between assault and gun ownership. </a:t>
            </a:r>
            <a:endParaRPr/>
          </a:p>
        </p:txBody>
      </p:sp>
      <p:pic>
        <p:nvPicPr>
          <p:cNvPr id="133" name="Google Shape;133;p20"/>
          <p:cNvPicPr preferRelativeResize="0"/>
          <p:nvPr/>
        </p:nvPicPr>
        <p:blipFill>
          <a:blip r:embed="rId3">
            <a:alphaModFix/>
          </a:blip>
          <a:stretch>
            <a:fillRect/>
          </a:stretch>
        </p:blipFill>
        <p:spPr>
          <a:xfrm>
            <a:off x="729448" y="2780798"/>
            <a:ext cx="7574924" cy="137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1"/>
          <p:cNvPicPr preferRelativeResize="0"/>
          <p:nvPr/>
        </p:nvPicPr>
        <p:blipFill>
          <a:blip r:embed="rId3">
            <a:alphaModFix/>
          </a:blip>
          <a:stretch>
            <a:fillRect/>
          </a:stretch>
        </p:blipFill>
        <p:spPr>
          <a:xfrm>
            <a:off x="-62000" y="0"/>
            <a:ext cx="9206001" cy="5111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