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2062400" cy="3017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-232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4680" y="4938397"/>
            <a:ext cx="35753040" cy="10505440"/>
          </a:xfrm>
        </p:spPr>
        <p:txBody>
          <a:bodyPr anchor="b"/>
          <a:lstStyle>
            <a:lvl1pPr algn="ctr">
              <a:defRPr sz="2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7800" y="15848967"/>
            <a:ext cx="31546800" cy="7285353"/>
          </a:xfrm>
        </p:spPr>
        <p:txBody>
          <a:bodyPr/>
          <a:lstStyle>
            <a:lvl1pPr marL="0" indent="0" algn="ctr">
              <a:buNone/>
              <a:defRPr sz="10560"/>
            </a:lvl1pPr>
            <a:lvl2pPr marL="2011680" indent="0" algn="ctr">
              <a:buNone/>
              <a:defRPr sz="8800"/>
            </a:lvl2pPr>
            <a:lvl3pPr marL="4023360" indent="0" algn="ctr">
              <a:buNone/>
              <a:defRPr sz="7920"/>
            </a:lvl3pPr>
            <a:lvl4pPr marL="6035040" indent="0" algn="ctr">
              <a:buNone/>
              <a:defRPr sz="7040"/>
            </a:lvl4pPr>
            <a:lvl5pPr marL="8046720" indent="0" algn="ctr">
              <a:buNone/>
              <a:defRPr sz="7040"/>
            </a:lvl5pPr>
            <a:lvl6pPr marL="10058400" indent="0" algn="ctr">
              <a:buNone/>
              <a:defRPr sz="7040"/>
            </a:lvl6pPr>
            <a:lvl7pPr marL="12070080" indent="0" algn="ctr">
              <a:buNone/>
              <a:defRPr sz="7040"/>
            </a:lvl7pPr>
            <a:lvl8pPr marL="14081760" indent="0" algn="ctr">
              <a:buNone/>
              <a:defRPr sz="7040"/>
            </a:lvl8pPr>
            <a:lvl9pPr marL="16093440" indent="0" algn="ctr">
              <a:buNone/>
              <a:defRPr sz="7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C48F-98A8-4345-8E84-C799E498740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1E1D-FCC8-4873-8294-71E5071E3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3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C48F-98A8-4345-8E84-C799E498740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1E1D-FCC8-4873-8294-71E5071E3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7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100907" y="1606550"/>
            <a:ext cx="9069705" cy="25572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1792" y="1606550"/>
            <a:ext cx="26683335" cy="25572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C48F-98A8-4345-8E84-C799E498740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1E1D-FCC8-4873-8294-71E5071E3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4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C48F-98A8-4345-8E84-C799E498740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1E1D-FCC8-4873-8294-71E5071E3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9885" y="7522854"/>
            <a:ext cx="36278820" cy="12552043"/>
          </a:xfrm>
        </p:spPr>
        <p:txBody>
          <a:bodyPr anchor="b"/>
          <a:lstStyle>
            <a:lvl1pPr>
              <a:defRPr sz="2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9885" y="20193644"/>
            <a:ext cx="36278820" cy="6600823"/>
          </a:xfrm>
        </p:spPr>
        <p:txBody>
          <a:bodyPr/>
          <a:lstStyle>
            <a:lvl1pPr marL="0" indent="0">
              <a:buNone/>
              <a:defRPr sz="10560">
                <a:solidFill>
                  <a:schemeClr val="tx1"/>
                </a:solidFill>
              </a:defRPr>
            </a:lvl1pPr>
            <a:lvl2pPr marL="201168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2pPr>
            <a:lvl3pPr marL="4023360" indent="0">
              <a:buNone/>
              <a:defRPr sz="7920">
                <a:solidFill>
                  <a:schemeClr val="tx1">
                    <a:tint val="75000"/>
                  </a:schemeClr>
                </a:solidFill>
              </a:defRPr>
            </a:lvl3pPr>
            <a:lvl4pPr marL="60350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4pPr>
            <a:lvl5pPr marL="804672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5pPr>
            <a:lvl6pPr marL="1005840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6pPr>
            <a:lvl7pPr marL="1207008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7pPr>
            <a:lvl8pPr marL="1408176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8pPr>
            <a:lvl9pPr marL="160934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C48F-98A8-4345-8E84-C799E498740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1E1D-FCC8-4873-8294-71E5071E3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7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91790" y="8032750"/>
            <a:ext cx="17876520" cy="19145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294090" y="8032750"/>
            <a:ext cx="17876520" cy="19145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C48F-98A8-4345-8E84-C799E498740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1E1D-FCC8-4873-8294-71E5071E3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11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269" y="1606557"/>
            <a:ext cx="36278820" cy="58324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7273" y="7397117"/>
            <a:ext cx="17794364" cy="3625213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7273" y="11022330"/>
            <a:ext cx="17794364" cy="16212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294092" y="7397117"/>
            <a:ext cx="17881999" cy="3625213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294092" y="11022330"/>
            <a:ext cx="17881999" cy="16212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C48F-98A8-4345-8E84-C799E498740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1E1D-FCC8-4873-8294-71E5071E3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8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C48F-98A8-4345-8E84-C799E498740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1E1D-FCC8-4873-8294-71E5071E3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C48F-98A8-4345-8E84-C799E498740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1E1D-FCC8-4873-8294-71E5071E3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4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269" y="2011680"/>
            <a:ext cx="13566219" cy="704088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1999" y="4344677"/>
            <a:ext cx="21294090" cy="21443950"/>
          </a:xfrm>
        </p:spPr>
        <p:txBody>
          <a:bodyPr/>
          <a:lstStyle>
            <a:lvl1pPr>
              <a:defRPr sz="14080"/>
            </a:lvl1pPr>
            <a:lvl2pPr>
              <a:defRPr sz="12320"/>
            </a:lvl2pPr>
            <a:lvl3pPr>
              <a:defRPr sz="1056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97269" y="9052560"/>
            <a:ext cx="13566219" cy="16770987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C48F-98A8-4345-8E84-C799E498740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1E1D-FCC8-4873-8294-71E5071E3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5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7269" y="2011680"/>
            <a:ext cx="13566219" cy="704088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81999" y="4344677"/>
            <a:ext cx="21294090" cy="21443950"/>
          </a:xfrm>
        </p:spPr>
        <p:txBody>
          <a:bodyPr anchor="t"/>
          <a:lstStyle>
            <a:lvl1pPr marL="0" indent="0">
              <a:buNone/>
              <a:defRPr sz="14080"/>
            </a:lvl1pPr>
            <a:lvl2pPr marL="2011680" indent="0">
              <a:buNone/>
              <a:defRPr sz="12320"/>
            </a:lvl2pPr>
            <a:lvl3pPr marL="4023360" indent="0">
              <a:buNone/>
              <a:defRPr sz="10560"/>
            </a:lvl3pPr>
            <a:lvl4pPr marL="6035040" indent="0">
              <a:buNone/>
              <a:defRPr sz="8800"/>
            </a:lvl4pPr>
            <a:lvl5pPr marL="8046720" indent="0">
              <a:buNone/>
              <a:defRPr sz="8800"/>
            </a:lvl5pPr>
            <a:lvl6pPr marL="10058400" indent="0">
              <a:buNone/>
              <a:defRPr sz="8800"/>
            </a:lvl6pPr>
            <a:lvl7pPr marL="12070080" indent="0">
              <a:buNone/>
              <a:defRPr sz="8800"/>
            </a:lvl7pPr>
            <a:lvl8pPr marL="14081760" indent="0">
              <a:buNone/>
              <a:defRPr sz="8800"/>
            </a:lvl8pPr>
            <a:lvl9pPr marL="16093440" indent="0">
              <a:buNone/>
              <a:defRPr sz="8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97269" y="9052560"/>
            <a:ext cx="13566219" cy="16770987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3C48F-98A8-4345-8E84-C799E498740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1E1D-FCC8-4873-8294-71E5071E3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9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1790" y="1606557"/>
            <a:ext cx="36278820" cy="5832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1790" y="8032750"/>
            <a:ext cx="36278820" cy="19145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91790" y="27967947"/>
            <a:ext cx="946404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3C48F-98A8-4345-8E84-C799E498740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933170" y="27967947"/>
            <a:ext cx="1419606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706570" y="27967947"/>
            <a:ext cx="9464040" cy="1606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21E1D-FCC8-4873-8294-71E5071E3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3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23360" rtl="0" eaLnBrk="1" latinLnBrk="0" hangingPunct="1">
        <a:lnSpc>
          <a:spcPct val="90000"/>
        </a:lnSpc>
        <a:spcBef>
          <a:spcPct val="0"/>
        </a:spcBef>
        <a:buNone/>
        <a:defRPr sz="193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5840" indent="-1005840" algn="l" defTabSz="4023360" rtl="0" eaLnBrk="1" latinLnBrk="0" hangingPunct="1">
        <a:lnSpc>
          <a:spcPct val="90000"/>
        </a:lnSpc>
        <a:spcBef>
          <a:spcPts val="4400"/>
        </a:spcBef>
        <a:buFont typeface="Arial" panose="020B0604020202020204" pitchFamily="34" charset="0"/>
        <a:buChar char="•"/>
        <a:defRPr sz="12320" kern="1200">
          <a:solidFill>
            <a:schemeClr val="tx1"/>
          </a:solidFill>
          <a:latin typeface="+mn-lt"/>
          <a:ea typeface="+mn-ea"/>
          <a:cs typeface="+mn-cs"/>
        </a:defRPr>
      </a:lvl1pPr>
      <a:lvl2pPr marL="30175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1056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70408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30759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70992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1pPr>
      <a:lvl2pPr marL="20116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3pPr>
      <a:lvl4pPr marL="60350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804672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20700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40817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60934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E9CC09-34C0-43B8-87F2-DBC8D757F159}"/>
              </a:ext>
            </a:extLst>
          </p:cNvPr>
          <p:cNvSpPr/>
          <p:nvPr/>
        </p:nvSpPr>
        <p:spPr>
          <a:xfrm>
            <a:off x="1047345" y="25081611"/>
            <a:ext cx="6342434" cy="4248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Populate Customer Needs: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three customer needs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F30D41-4D51-4E5B-B645-B5A36278BBBE}"/>
              </a:ext>
            </a:extLst>
          </p:cNvPr>
          <p:cNvSpPr/>
          <p:nvPr/>
        </p:nvSpPr>
        <p:spPr>
          <a:xfrm>
            <a:off x="1047345" y="19902443"/>
            <a:ext cx="6342434" cy="4248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Populate Constraints: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List at least THREE different constraints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01243E-889F-4008-BCDB-B11CEC972892}"/>
              </a:ext>
            </a:extLst>
          </p:cNvPr>
          <p:cNvSpPr/>
          <p:nvPr/>
        </p:nvSpPr>
        <p:spPr>
          <a:xfrm>
            <a:off x="1047345" y="14723275"/>
            <a:ext cx="6342434" cy="4248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Analyze Needs: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ONE need from THREE different stakeholders/customers regarding the </a:t>
            </a:r>
            <a:r>
              <a:rPr lang="en-US" dirty="0" err="1"/>
              <a:t>InSight</a:t>
            </a:r>
            <a:r>
              <a:rPr lang="en-US" dirty="0"/>
              <a:t> Mission</a:t>
            </a:r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BA4DF3-2BD1-447F-BA82-056630A41923}"/>
              </a:ext>
            </a:extLst>
          </p:cNvPr>
          <p:cNvSpPr/>
          <p:nvPr/>
        </p:nvSpPr>
        <p:spPr>
          <a:xfrm>
            <a:off x="1047345" y="9544107"/>
            <a:ext cx="6342434" cy="4248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Collect VOCs (Voice of Customer – Expectations and Feedback from Customer):</a:t>
            </a:r>
          </a:p>
          <a:p>
            <a:r>
              <a:rPr lang="en-US" sz="2000" dirty="0"/>
              <a:t>Short Description/definition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List at least 3 examples from the </a:t>
            </a:r>
            <a:r>
              <a:rPr lang="en-US" sz="2000" dirty="0" err="1"/>
              <a:t>InSight</a:t>
            </a:r>
            <a:r>
              <a:rPr lang="en-US" sz="2000" dirty="0"/>
              <a:t> Mission</a:t>
            </a:r>
          </a:p>
          <a:p>
            <a:r>
              <a:rPr lang="en-US" sz="2000" dirty="0"/>
              <a:t>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FE86BC-2074-4192-AC3D-3D04A747EAA7}"/>
              </a:ext>
            </a:extLst>
          </p:cNvPr>
          <p:cNvSpPr/>
          <p:nvPr/>
        </p:nvSpPr>
        <p:spPr>
          <a:xfrm>
            <a:off x="1047345" y="4364939"/>
            <a:ext cx="6342434" cy="4248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1" dirty="0"/>
              <a:t>Identify Customers: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List 6 Customers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F1D2EE-0D52-4190-9BD5-B599FBE4B04C}"/>
              </a:ext>
            </a:extLst>
          </p:cNvPr>
          <p:cNvSpPr/>
          <p:nvPr/>
        </p:nvSpPr>
        <p:spPr>
          <a:xfrm>
            <a:off x="15922326" y="4364939"/>
            <a:ext cx="6342434" cy="4248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Decompose Level: (Jan 9 Lecture)</a:t>
            </a:r>
          </a:p>
          <a:p>
            <a:r>
              <a:rPr lang="en-US" dirty="0"/>
              <a:t>Define /Explain why this is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an example if needed to improve your definition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F849B5-5333-42FD-84D3-6E4B700E0EBB}"/>
              </a:ext>
            </a:extLst>
          </p:cNvPr>
          <p:cNvSpPr/>
          <p:nvPr/>
        </p:nvSpPr>
        <p:spPr>
          <a:xfrm>
            <a:off x="30797307" y="4114451"/>
            <a:ext cx="6342434" cy="4248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Trade Studies: </a:t>
            </a:r>
            <a:r>
              <a:rPr lang="en-US" dirty="0"/>
              <a:t>Define/Explain why it is important (Wednesday’s Lecture) </a:t>
            </a:r>
            <a:endParaRPr lang="en-US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607555-B82A-4A53-B4D5-86953607F7BA}"/>
              </a:ext>
            </a:extLst>
          </p:cNvPr>
          <p:cNvSpPr/>
          <p:nvPr/>
        </p:nvSpPr>
        <p:spPr>
          <a:xfrm>
            <a:off x="15922326" y="9544107"/>
            <a:ext cx="6342434" cy="4248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Check Constraints (Jan 9 Lecture): </a:t>
            </a:r>
            <a:r>
              <a:rPr lang="en-US" dirty="0"/>
              <a:t>Define/Explain why this is important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8F57E5-F3B6-40D3-AC7C-248C8021F86C}"/>
              </a:ext>
            </a:extLst>
          </p:cNvPr>
          <p:cNvSpPr/>
          <p:nvPr/>
        </p:nvSpPr>
        <p:spPr>
          <a:xfrm>
            <a:off x="15922326" y="14723275"/>
            <a:ext cx="6342434" cy="4248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Design Matrix:</a:t>
            </a:r>
            <a:r>
              <a:rPr lang="en-US" dirty="0"/>
              <a:t> Define/Explain why this is important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893066-FACB-49A1-8DE2-A02F2649B23D}"/>
              </a:ext>
            </a:extLst>
          </p:cNvPr>
          <p:cNvSpPr/>
          <p:nvPr/>
        </p:nvSpPr>
        <p:spPr>
          <a:xfrm>
            <a:off x="15922326" y="19902443"/>
            <a:ext cx="6342434" cy="4248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Review Needs: </a:t>
            </a:r>
            <a:r>
              <a:rPr lang="en-US" dirty="0"/>
              <a:t>Define/Explain why this is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EB5765-7233-4473-9BCA-904F35C3C53F}"/>
              </a:ext>
            </a:extLst>
          </p:cNvPr>
          <p:cNvSpPr/>
          <p:nvPr/>
        </p:nvSpPr>
        <p:spPr>
          <a:xfrm>
            <a:off x="15922326" y="25081611"/>
            <a:ext cx="6342434" cy="4248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Iterate if Needed: </a:t>
            </a:r>
            <a:r>
              <a:rPr lang="en-US" dirty="0"/>
              <a:t>Define/Explain why this is important</a:t>
            </a:r>
            <a:endParaRPr lang="en-US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225DBE-C6F8-4710-8385-4AF289FBBD06}"/>
              </a:ext>
            </a:extLst>
          </p:cNvPr>
          <p:cNvSpPr/>
          <p:nvPr/>
        </p:nvSpPr>
        <p:spPr>
          <a:xfrm>
            <a:off x="30797307" y="9544107"/>
            <a:ext cx="6342434" cy="4248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Risk Assessment: </a:t>
            </a:r>
            <a:r>
              <a:rPr lang="en-US" dirty="0"/>
              <a:t>Define/Explain why it is important – Mention techniques to do this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05DDBA-2359-4744-B06F-230DF299906A}"/>
              </a:ext>
            </a:extLst>
          </p:cNvPr>
          <p:cNvSpPr/>
          <p:nvPr/>
        </p:nvSpPr>
        <p:spPr>
          <a:xfrm>
            <a:off x="30797307" y="14723275"/>
            <a:ext cx="6342434" cy="4248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FMEA Analysis: </a:t>
            </a:r>
            <a:r>
              <a:rPr lang="en-US" sz="2000" dirty="0"/>
              <a:t>Define/Explain why it is important – Mention tests that can be performed based on your FR’s</a:t>
            </a:r>
            <a:endParaRPr lang="en-US" sz="20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A968D-7922-458D-8E1B-B0449709C7A0}"/>
              </a:ext>
            </a:extLst>
          </p:cNvPr>
          <p:cNvSpPr/>
          <p:nvPr/>
        </p:nvSpPr>
        <p:spPr>
          <a:xfrm>
            <a:off x="30797307" y="19867887"/>
            <a:ext cx="6342434" cy="4248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Cost Analysis: </a:t>
            </a:r>
            <a:r>
              <a:rPr lang="en-US" dirty="0"/>
              <a:t>Define/Explain why this is important. Mainly monetary but mention how other budgets might affect it.</a:t>
            </a:r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4CFA7F-6B51-42CA-A688-41C8735D24A7}"/>
              </a:ext>
            </a:extLst>
          </p:cNvPr>
          <p:cNvSpPr/>
          <p:nvPr/>
        </p:nvSpPr>
        <p:spPr>
          <a:xfrm>
            <a:off x="30797307" y="25081611"/>
            <a:ext cx="6342434" cy="4248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Traceability: </a:t>
            </a:r>
            <a:r>
              <a:rPr lang="en-US" dirty="0"/>
              <a:t>Define and give example of tracing: </a:t>
            </a:r>
          </a:p>
          <a:p>
            <a:r>
              <a:rPr lang="en-US" dirty="0"/>
              <a:t>Science Objective -&gt; Measurements -&gt; Instrument -&gt; Functional Requirement -&gt; 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performance requirements or operational specifications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B4B64C-A7C0-4EDD-9732-5ABAD690A27D}"/>
              </a:ext>
            </a:extLst>
          </p:cNvPr>
          <p:cNvSpPr/>
          <p:nvPr/>
        </p:nvSpPr>
        <p:spPr>
          <a:xfrm>
            <a:off x="13280571" y="1045029"/>
            <a:ext cx="21945600" cy="152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dirty="0"/>
              <a:t>Constraints: Define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853D2C-F891-40E5-AD94-5DC588A90FE5}"/>
              </a:ext>
            </a:extLst>
          </p:cNvPr>
          <p:cNvSpPr/>
          <p:nvPr/>
        </p:nvSpPr>
        <p:spPr>
          <a:xfrm rot="16200000">
            <a:off x="-1703267" y="16085380"/>
            <a:ext cx="21945600" cy="152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/>
              <a:t>Customer Needs: Define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372ABE-6255-432A-B64F-68DCF0EB6876}"/>
              </a:ext>
            </a:extLst>
          </p:cNvPr>
          <p:cNvSpPr/>
          <p:nvPr/>
        </p:nvSpPr>
        <p:spPr>
          <a:xfrm rot="16200000">
            <a:off x="3069771" y="16085380"/>
            <a:ext cx="21945600" cy="152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/>
              <a:t>Functional Requirements: Define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1CEBF-A8EA-4283-83A5-6F843FD7F71D}"/>
              </a:ext>
            </a:extLst>
          </p:cNvPr>
          <p:cNvSpPr/>
          <p:nvPr/>
        </p:nvSpPr>
        <p:spPr>
          <a:xfrm rot="16200000">
            <a:off x="15558233" y="16085380"/>
            <a:ext cx="21945600" cy="152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/>
              <a:t>Solution Set: Short Definition and link your FR’s to the solutions used. </a:t>
            </a:r>
            <a:r>
              <a:rPr lang="en-US" sz="5400" dirty="0" err="1"/>
              <a:t>Eg</a:t>
            </a:r>
            <a:r>
              <a:rPr lang="en-US" sz="5400" dirty="0"/>
              <a:t> How did they fulfill their FR’s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C7028D-56AF-4CFF-8500-55EDE9AB5549}"/>
              </a:ext>
            </a:extLst>
          </p:cNvPr>
          <p:cNvSpPr/>
          <p:nvPr/>
        </p:nvSpPr>
        <p:spPr>
          <a:xfrm rot="16200000">
            <a:off x="29280255" y="16085380"/>
            <a:ext cx="21945600" cy="152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/>
              <a:t>Process Variables: Define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5B25EB2-BEC3-4FE7-B52C-528D5CCBCAE1}"/>
              </a:ext>
            </a:extLst>
          </p:cNvPr>
          <p:cNvCxnSpPr>
            <a:stCxn id="18" idx="2"/>
            <a:endCxn id="17" idx="0"/>
          </p:cNvCxnSpPr>
          <p:nvPr/>
        </p:nvCxnSpPr>
        <p:spPr>
          <a:xfrm>
            <a:off x="4218562" y="8613149"/>
            <a:ext cx="0" cy="93095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EDA8A7B-9B7D-4A1E-8DA0-665E0FF0940C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>
            <a:off x="4218562" y="13792317"/>
            <a:ext cx="0" cy="93095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9BC2B8C-6EFD-4537-8E5B-82A79363C188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>
            <a:off x="4218562" y="18971485"/>
            <a:ext cx="0" cy="93095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D7D9ADF-5E90-4AD3-8219-31DCB688EBB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218562" y="24015701"/>
            <a:ext cx="0" cy="106591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DCA1FAB6-F474-4AF0-91EB-210AAB5A77B9}"/>
              </a:ext>
            </a:extLst>
          </p:cNvPr>
          <p:cNvCxnSpPr>
            <a:cxnSpLocks/>
            <a:stCxn id="8" idx="3"/>
            <a:endCxn id="30" idx="0"/>
          </p:cNvCxnSpPr>
          <p:nvPr/>
        </p:nvCxnSpPr>
        <p:spPr>
          <a:xfrm flipV="1">
            <a:off x="7389779" y="16847380"/>
            <a:ext cx="1117754" cy="10358336"/>
          </a:xfrm>
          <a:prstGeom prst="bentConnector5">
            <a:avLst>
              <a:gd name="adj1" fmla="val 69188"/>
              <a:gd name="adj2" fmla="val 99962"/>
              <a:gd name="adj3" fmla="val 79548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78D995D-5BE0-4232-8147-EE6649D00BD1}"/>
              </a:ext>
            </a:extLst>
          </p:cNvPr>
          <p:cNvCxnSpPr>
            <a:cxnSpLocks/>
            <a:stCxn id="14" idx="3"/>
            <a:endCxn id="29" idx="1"/>
          </p:cNvCxnSpPr>
          <p:nvPr/>
        </p:nvCxnSpPr>
        <p:spPr>
          <a:xfrm flipV="1">
            <a:off x="7389779" y="1807029"/>
            <a:ext cx="5890792" cy="20219519"/>
          </a:xfrm>
          <a:prstGeom prst="bentConnector3">
            <a:avLst>
              <a:gd name="adj1" fmla="val 7065"/>
            </a:avLst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A805767-9D15-4459-A269-2BBC3557F780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flipV="1">
            <a:off x="10031533" y="16847378"/>
            <a:ext cx="524174" cy="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3FA9BAE-3A58-4851-AD36-8637741709E7}"/>
              </a:ext>
            </a:extLst>
          </p:cNvPr>
          <p:cNvCxnSpPr>
            <a:cxnSpLocks/>
            <a:stCxn id="32" idx="2"/>
            <a:endCxn id="31" idx="0"/>
          </p:cNvCxnSpPr>
          <p:nvPr/>
        </p:nvCxnSpPr>
        <p:spPr>
          <a:xfrm>
            <a:off x="12721392" y="16847378"/>
            <a:ext cx="559179" cy="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8321EBE-B21D-49D4-B86B-E6D8A1B1AA5D}"/>
              </a:ext>
            </a:extLst>
          </p:cNvPr>
          <p:cNvSpPr/>
          <p:nvPr/>
        </p:nvSpPr>
        <p:spPr>
          <a:xfrm rot="16200000">
            <a:off x="6477679" y="15764536"/>
            <a:ext cx="10321741" cy="2165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Map Top FRs: </a:t>
            </a:r>
            <a:r>
              <a:rPr lang="en-US" dirty="0"/>
              <a:t>Relate your needs to FR’s (remember to use appropriate requirement language)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B855CB59-73D5-4D24-B3C2-DF217619EB0B}"/>
              </a:ext>
            </a:extLst>
          </p:cNvPr>
          <p:cNvCxnSpPr>
            <a:stCxn id="29" idx="2"/>
            <a:endCxn id="33" idx="3"/>
          </p:cNvCxnSpPr>
          <p:nvPr/>
        </p:nvCxnSpPr>
        <p:spPr>
          <a:xfrm rot="16200000" flipH="1">
            <a:off x="23739427" y="3082973"/>
            <a:ext cx="3305551" cy="2277662"/>
          </a:xfrm>
          <a:prstGeom prst="bentConnector3">
            <a:avLst>
              <a:gd name="adj1" fmla="val 31073"/>
            </a:avLst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4653F6CD-BB51-415A-AEEB-DC278F0F17AF}"/>
              </a:ext>
            </a:extLst>
          </p:cNvPr>
          <p:cNvCxnSpPr>
            <a:cxnSpLocks/>
            <a:stCxn id="29" idx="2"/>
            <a:endCxn id="19" idx="0"/>
          </p:cNvCxnSpPr>
          <p:nvPr/>
        </p:nvCxnSpPr>
        <p:spPr>
          <a:xfrm rot="5400000">
            <a:off x="20775502" y="887070"/>
            <a:ext cx="1795910" cy="5159828"/>
          </a:xfrm>
          <a:prstGeom prst="bentConnector3">
            <a:avLst>
              <a:gd name="adj1" fmla="val 57667"/>
            </a:avLst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400A57CA-476D-4881-B08B-9D048DD83872}"/>
              </a:ext>
            </a:extLst>
          </p:cNvPr>
          <p:cNvCxnSpPr>
            <a:stCxn id="31" idx="2"/>
            <a:endCxn id="19" idx="1"/>
          </p:cNvCxnSpPr>
          <p:nvPr/>
        </p:nvCxnSpPr>
        <p:spPr>
          <a:xfrm flipV="1">
            <a:off x="14804571" y="6489044"/>
            <a:ext cx="1117755" cy="10358336"/>
          </a:xfrm>
          <a:prstGeom prst="bentConnector5">
            <a:avLst>
              <a:gd name="adj1" fmla="val 49993"/>
              <a:gd name="adj2" fmla="val 99988"/>
              <a:gd name="adj3" fmla="val 7045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F6B9866-C9D3-48A1-9C40-5E04921CCF40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19093543" y="8613149"/>
            <a:ext cx="0" cy="93095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ABFC170-735A-485A-BED0-823D8A0457C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9093543" y="13792317"/>
            <a:ext cx="0" cy="93095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CFD11BD-443D-4319-9008-F05A44BC6A11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19093543" y="18971485"/>
            <a:ext cx="0" cy="93095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CAF159A-3BAA-4834-B1E2-07243816313F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19093543" y="24150653"/>
            <a:ext cx="0" cy="93095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3AFD89FF-4621-4FD3-9972-FCB83074D4D0}"/>
              </a:ext>
            </a:extLst>
          </p:cNvPr>
          <p:cNvCxnSpPr>
            <a:stCxn id="19" idx="3"/>
            <a:endCxn id="33" idx="0"/>
          </p:cNvCxnSpPr>
          <p:nvPr/>
        </p:nvCxnSpPr>
        <p:spPr>
          <a:xfrm>
            <a:off x="22264760" y="6489044"/>
            <a:ext cx="3504273" cy="10358336"/>
          </a:xfrm>
          <a:prstGeom prst="bentConnector5">
            <a:avLst>
              <a:gd name="adj1" fmla="val 53159"/>
              <a:gd name="adj2" fmla="val 99774"/>
              <a:gd name="adj3" fmla="val 10013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5807FE40-D4F3-40F7-9BF3-5B1F1AF2E49D}"/>
              </a:ext>
            </a:extLst>
          </p:cNvPr>
          <p:cNvCxnSpPr>
            <a:cxnSpLocks/>
            <a:stCxn id="33" idx="2"/>
            <a:endCxn id="20" idx="1"/>
          </p:cNvCxnSpPr>
          <p:nvPr/>
        </p:nvCxnSpPr>
        <p:spPr>
          <a:xfrm flipV="1">
            <a:off x="27293033" y="6238556"/>
            <a:ext cx="3504274" cy="10608824"/>
          </a:xfrm>
          <a:prstGeom prst="bentConnector5">
            <a:avLst>
              <a:gd name="adj1" fmla="val 45386"/>
              <a:gd name="adj2" fmla="val 48898"/>
              <a:gd name="adj3" fmla="val 4573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6A660681-755A-4988-956A-E1E1657B607F}"/>
              </a:ext>
            </a:extLst>
          </p:cNvPr>
          <p:cNvCxnSpPr>
            <a:cxnSpLocks/>
            <a:stCxn id="33" idx="2"/>
            <a:endCxn id="25" idx="1"/>
          </p:cNvCxnSpPr>
          <p:nvPr/>
        </p:nvCxnSpPr>
        <p:spPr>
          <a:xfrm flipV="1">
            <a:off x="27293033" y="11668212"/>
            <a:ext cx="3504274" cy="5179168"/>
          </a:xfrm>
          <a:prstGeom prst="bentConnector5">
            <a:avLst>
              <a:gd name="adj1" fmla="val 45941"/>
              <a:gd name="adj2" fmla="val 99958"/>
              <a:gd name="adj3" fmla="val 9347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18722447-3A9F-4D34-8DE8-A19E9BC9BABF}"/>
              </a:ext>
            </a:extLst>
          </p:cNvPr>
          <p:cNvCxnSpPr>
            <a:cxnSpLocks/>
            <a:stCxn id="33" idx="2"/>
            <a:endCxn id="27" idx="1"/>
          </p:cNvCxnSpPr>
          <p:nvPr/>
        </p:nvCxnSpPr>
        <p:spPr>
          <a:xfrm>
            <a:off x="27293033" y="16847380"/>
            <a:ext cx="3504274" cy="5144612"/>
          </a:xfrm>
          <a:prstGeom prst="bentConnector5">
            <a:avLst>
              <a:gd name="adj1" fmla="val 46497"/>
              <a:gd name="adj2" fmla="val 99916"/>
              <a:gd name="adj3" fmla="val 9347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B9686E5D-A103-47D5-829C-2B95AED98097}"/>
              </a:ext>
            </a:extLst>
          </p:cNvPr>
          <p:cNvCxnSpPr>
            <a:cxnSpLocks/>
            <a:stCxn id="33" idx="2"/>
            <a:endCxn id="28" idx="1"/>
          </p:cNvCxnSpPr>
          <p:nvPr/>
        </p:nvCxnSpPr>
        <p:spPr>
          <a:xfrm>
            <a:off x="27293033" y="16847380"/>
            <a:ext cx="3504274" cy="10358336"/>
          </a:xfrm>
          <a:prstGeom prst="bentConnector5">
            <a:avLst>
              <a:gd name="adj1" fmla="val 45941"/>
              <a:gd name="adj2" fmla="val 99960"/>
              <a:gd name="adj3" fmla="val 9347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10AC9C3-CC34-4157-BF75-D54AE9F466C1}"/>
              </a:ext>
            </a:extLst>
          </p:cNvPr>
          <p:cNvCxnSpPr>
            <a:stCxn id="33" idx="2"/>
            <a:endCxn id="26" idx="1"/>
          </p:cNvCxnSpPr>
          <p:nvPr/>
        </p:nvCxnSpPr>
        <p:spPr>
          <a:xfrm>
            <a:off x="27293033" y="16847380"/>
            <a:ext cx="35042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303B1979-814C-445D-BEA0-61548A8FE952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7139741" y="6238556"/>
            <a:ext cx="23513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9BE8AADC-03A6-4E1A-A16B-2FD9BC96F569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7139741" y="11668212"/>
            <a:ext cx="23513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E775474-F3BD-4F95-A491-4B88A12B921A}"/>
              </a:ext>
            </a:extLst>
          </p:cNvPr>
          <p:cNvCxnSpPr>
            <a:cxnSpLocks/>
            <a:stCxn id="26" idx="3"/>
            <a:endCxn id="34" idx="0"/>
          </p:cNvCxnSpPr>
          <p:nvPr/>
        </p:nvCxnSpPr>
        <p:spPr>
          <a:xfrm>
            <a:off x="37139741" y="16847380"/>
            <a:ext cx="23513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6224B3CD-45C4-40C7-A1C6-C8CCBFD754DC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7139741" y="21991992"/>
            <a:ext cx="23513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F22E68D-186E-4172-B889-35360756191A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37139741" y="27205716"/>
            <a:ext cx="23513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90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727</TotalTime>
  <Words>285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Slack-Lato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Orrego Mendez, Federico</dc:creator>
  <cp:lastModifiedBy>Orrego Mendez, Federico</cp:lastModifiedBy>
  <cp:revision>30</cp:revision>
  <dcterms:created xsi:type="dcterms:W3CDTF">2022-01-21T16:39:22Z</dcterms:created>
  <dcterms:modified xsi:type="dcterms:W3CDTF">2023-01-18T19:48:47Z</dcterms:modified>
</cp:coreProperties>
</file>