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062400"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1" d="100"/>
          <a:sy n="21" d="100"/>
        </p:scale>
        <p:origin x="9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4938397"/>
            <a:ext cx="35753040"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257800" y="15848967"/>
            <a:ext cx="31546800"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3C48F-98A8-4345-8E84-C799E498740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124743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3C48F-98A8-4345-8E84-C799E498740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379287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00907" y="1606550"/>
            <a:ext cx="9069705"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1792" y="1606550"/>
            <a:ext cx="26683335" cy="25572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3C48F-98A8-4345-8E84-C799E498740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157674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3C48F-98A8-4345-8E84-C799E498740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29269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69885" y="7522854"/>
            <a:ext cx="3627882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869885" y="20193644"/>
            <a:ext cx="3627882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3C48F-98A8-4345-8E84-C799E498740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224647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91790" y="8032750"/>
            <a:ext cx="1787652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94090" y="8032750"/>
            <a:ext cx="17876520"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3C48F-98A8-4345-8E84-C799E498740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257531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7269" y="1606557"/>
            <a:ext cx="3627882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97273" y="7397117"/>
            <a:ext cx="17794364"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897273" y="11022330"/>
            <a:ext cx="17794364"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294092" y="7397117"/>
            <a:ext cx="17881999"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1294092" y="11022330"/>
            <a:ext cx="17881999"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3C48F-98A8-4345-8E84-C799E498740B}"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287158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3C48F-98A8-4345-8E84-C799E498740B}"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9944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3C48F-98A8-4345-8E84-C799E498740B}"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18565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011680"/>
            <a:ext cx="13566219"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881999" y="4344677"/>
            <a:ext cx="21294090"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97269" y="9052560"/>
            <a:ext cx="13566219"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2F43C48F-98A8-4345-8E84-C799E498740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429075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7269" y="2011680"/>
            <a:ext cx="13566219"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81999" y="4344677"/>
            <a:ext cx="21294090"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897269" y="9052560"/>
            <a:ext cx="13566219"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2F43C48F-98A8-4345-8E84-C799E498740B}"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21E1D-FCC8-4873-8294-71E5071E33B6}" type="slidenum">
              <a:rPr lang="en-US" smtClean="0"/>
              <a:t>‹#›</a:t>
            </a:fld>
            <a:endParaRPr lang="en-US"/>
          </a:p>
        </p:txBody>
      </p:sp>
    </p:spTree>
    <p:extLst>
      <p:ext uri="{BB962C8B-B14F-4D97-AF65-F5344CB8AC3E}">
        <p14:creationId xmlns:p14="http://schemas.microsoft.com/office/powerpoint/2010/main" val="54619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1790" y="1606557"/>
            <a:ext cx="3627882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91790" y="8032750"/>
            <a:ext cx="36278820" cy="19145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91790" y="27967947"/>
            <a:ext cx="9464040"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2F43C48F-98A8-4345-8E84-C799E498740B}" type="datetimeFigureOut">
              <a:rPr lang="en-US" smtClean="0"/>
              <a:t>1/20/2023</a:t>
            </a:fld>
            <a:endParaRPr lang="en-US"/>
          </a:p>
        </p:txBody>
      </p:sp>
      <p:sp>
        <p:nvSpPr>
          <p:cNvPr id="5" name="Footer Placeholder 4"/>
          <p:cNvSpPr>
            <a:spLocks noGrp="1"/>
          </p:cNvSpPr>
          <p:nvPr>
            <p:ph type="ftr" sz="quarter" idx="3"/>
          </p:nvPr>
        </p:nvSpPr>
        <p:spPr>
          <a:xfrm>
            <a:off x="13933170" y="27967947"/>
            <a:ext cx="14196060"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706570" y="27967947"/>
            <a:ext cx="9464040"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57E21E1D-FCC8-4873-8294-71E5071E33B6}" type="slidenum">
              <a:rPr lang="en-US" smtClean="0"/>
              <a:t>‹#›</a:t>
            </a:fld>
            <a:endParaRPr lang="en-US"/>
          </a:p>
        </p:txBody>
      </p:sp>
    </p:spTree>
    <p:extLst>
      <p:ext uri="{BB962C8B-B14F-4D97-AF65-F5344CB8AC3E}">
        <p14:creationId xmlns:p14="http://schemas.microsoft.com/office/powerpoint/2010/main" val="659734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ars.nasa.gov/insight/spacecraft/instruments/summar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E9CC09-34C0-43B8-87F2-DBC8D757F159}"/>
              </a:ext>
            </a:extLst>
          </p:cNvPr>
          <p:cNvSpPr/>
          <p:nvPr/>
        </p:nvSpPr>
        <p:spPr>
          <a:xfrm>
            <a:off x="1047345" y="25081611"/>
            <a:ext cx="6342434" cy="4248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1" dirty="0"/>
              <a:t>Populate Customer Needs:</a:t>
            </a:r>
          </a:p>
          <a:p>
            <a:r>
              <a:rPr lang="en-US" sz="2400" dirty="0"/>
              <a:t>List three customer needs (the needs should come from NASA)</a:t>
            </a:r>
          </a:p>
          <a:p>
            <a:pPr marL="285750" indent="-285750">
              <a:buFont typeface="Arial" panose="020B0604020202020204" pitchFamily="34" charset="0"/>
              <a:buChar char="•"/>
            </a:pPr>
            <a:r>
              <a:rPr lang="en-US" sz="2400" dirty="0"/>
              <a:t>Help NASA determine whether life ever existed on Mars.</a:t>
            </a:r>
          </a:p>
          <a:p>
            <a:pPr marL="285750" indent="-285750">
              <a:buFont typeface="Arial" panose="020B0604020202020204" pitchFamily="34" charset="0"/>
              <a:buChar char="•"/>
            </a:pPr>
            <a:r>
              <a:rPr lang="en-US" sz="2400" dirty="0"/>
              <a:t>Help NASA determine the evolution of the surface and interior of Mars.</a:t>
            </a:r>
          </a:p>
          <a:p>
            <a:pPr marL="285750" indent="-285750">
              <a:buFont typeface="Arial" panose="020B0604020202020204" pitchFamily="34" charset="0"/>
              <a:buChar char="•"/>
            </a:pPr>
            <a:r>
              <a:rPr lang="en-US" sz="2400" dirty="0"/>
              <a:t>Help NASA to prepare for human exploration on Mars.</a:t>
            </a:r>
          </a:p>
        </p:txBody>
      </p:sp>
      <p:sp>
        <p:nvSpPr>
          <p:cNvPr id="14" name="Rectangle 13">
            <a:extLst>
              <a:ext uri="{FF2B5EF4-FFF2-40B4-BE49-F238E27FC236}">
                <a16:creationId xmlns:a16="http://schemas.microsoft.com/office/drawing/2014/main" id="{47F30D41-4D51-4E5B-B645-B5A36278BBBE}"/>
              </a:ext>
            </a:extLst>
          </p:cNvPr>
          <p:cNvSpPr/>
          <p:nvPr/>
        </p:nvSpPr>
        <p:spPr>
          <a:xfrm>
            <a:off x="1047345" y="19902443"/>
            <a:ext cx="6342434" cy="4248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b="1" dirty="0"/>
              <a:t>Populate Constraints:</a:t>
            </a:r>
          </a:p>
          <a:p>
            <a:r>
              <a:rPr lang="en-US" sz="2400" dirty="0"/>
              <a:t>List at least THREE different constraints</a:t>
            </a:r>
          </a:p>
          <a:p>
            <a:pPr marL="285750" indent="-285750">
              <a:buFont typeface="Arial" panose="020B0604020202020204" pitchFamily="34" charset="0"/>
              <a:buChar char="•"/>
            </a:pPr>
            <a:r>
              <a:rPr lang="en-US" sz="2400" dirty="0"/>
              <a:t>From NASA: The mission must be under $425M (initial cost-capped budget)</a:t>
            </a:r>
          </a:p>
          <a:p>
            <a:pPr marL="285750" indent="-285750">
              <a:buFont typeface="Arial" panose="020B0604020202020204" pitchFamily="34" charset="0"/>
              <a:buChar char="•"/>
            </a:pPr>
            <a:r>
              <a:rPr lang="en-US" sz="2400" dirty="0"/>
              <a:t>Launch Provider – </a:t>
            </a:r>
            <a:r>
              <a:rPr lang="en-US" sz="2400" dirty="0" err="1"/>
              <a:t>InSight</a:t>
            </a:r>
            <a:r>
              <a:rPr lang="en-US" sz="2400" dirty="0"/>
              <a:t> must fit within the payload fairing, with a diameter of 4.2m and max height of 11m.</a:t>
            </a:r>
          </a:p>
          <a:p>
            <a:pPr marL="342900" indent="-342900">
              <a:buFont typeface="Arial" panose="020B0604020202020204" pitchFamily="34" charset="0"/>
              <a:buChar char="•"/>
            </a:pPr>
            <a:r>
              <a:rPr lang="en-US" sz="2400" dirty="0"/>
              <a:t>Public – </a:t>
            </a:r>
            <a:r>
              <a:rPr lang="en-US" sz="2400" dirty="0" err="1"/>
              <a:t>InSight</a:t>
            </a:r>
            <a:r>
              <a:rPr lang="en-US" sz="2400" dirty="0"/>
              <a:t> must increase public interest in space and Mars.</a:t>
            </a:r>
          </a:p>
        </p:txBody>
      </p:sp>
      <p:sp>
        <p:nvSpPr>
          <p:cNvPr id="16" name="Rectangle 15">
            <a:extLst>
              <a:ext uri="{FF2B5EF4-FFF2-40B4-BE49-F238E27FC236}">
                <a16:creationId xmlns:a16="http://schemas.microsoft.com/office/drawing/2014/main" id="{B401243E-889F-4008-BCDB-B11CEC972892}"/>
              </a:ext>
            </a:extLst>
          </p:cNvPr>
          <p:cNvSpPr/>
          <p:nvPr/>
        </p:nvSpPr>
        <p:spPr>
          <a:xfrm>
            <a:off x="1047345" y="14723275"/>
            <a:ext cx="6342434" cy="4248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Analyze Needs: </a:t>
            </a:r>
          </a:p>
          <a:p>
            <a:r>
              <a:rPr lang="en-US" dirty="0"/>
              <a:t>List ONE need from THREE different stakeholders/customers regarding the </a:t>
            </a:r>
            <a:r>
              <a:rPr lang="en-US" dirty="0" err="1"/>
              <a:t>InSight</a:t>
            </a:r>
            <a:r>
              <a:rPr lang="en-US" dirty="0"/>
              <a:t> Mission</a:t>
            </a:r>
          </a:p>
          <a:p>
            <a:pPr marL="285750" indent="-285750">
              <a:buFont typeface="Arial" panose="020B0604020202020204" pitchFamily="34" charset="0"/>
              <a:buChar char="•"/>
            </a:pPr>
            <a:r>
              <a:rPr lang="en-US" dirty="0"/>
              <a:t>NASA – </a:t>
            </a:r>
            <a:r>
              <a:rPr lang="en-US" dirty="0" err="1"/>
              <a:t>InSight</a:t>
            </a:r>
            <a:r>
              <a:rPr lang="en-US" dirty="0"/>
              <a:t> must land on Mars.</a:t>
            </a:r>
          </a:p>
          <a:p>
            <a:pPr marL="285750" indent="-285750">
              <a:buFont typeface="Arial" panose="020B0604020202020204" pitchFamily="34" charset="0"/>
              <a:buChar char="•"/>
            </a:pPr>
            <a:r>
              <a:rPr lang="en-US" dirty="0"/>
              <a:t>Instrument Suppliers – The chosen instruments must be manufacturable.</a:t>
            </a:r>
          </a:p>
          <a:p>
            <a:pPr marL="285750" indent="-285750">
              <a:buFont typeface="Arial" panose="020B0604020202020204" pitchFamily="34" charset="0"/>
              <a:buChar char="•"/>
            </a:pPr>
            <a:r>
              <a:rPr lang="en-US" dirty="0"/>
              <a:t>The Launch Provider – </a:t>
            </a:r>
            <a:r>
              <a:rPr lang="en-US" dirty="0" err="1"/>
              <a:t>InSight</a:t>
            </a:r>
            <a:r>
              <a:rPr lang="en-US" dirty="0"/>
              <a:t> must be light enough and small enough to launch.</a:t>
            </a:r>
          </a:p>
          <a:p>
            <a:pPr marL="285750" indent="-285750">
              <a:buFont typeface="Arial" panose="020B0604020202020204" pitchFamily="34" charset="0"/>
              <a:buChar char="•"/>
            </a:pPr>
            <a:endParaRPr lang="en-US" dirty="0"/>
          </a:p>
        </p:txBody>
      </p:sp>
      <p:sp>
        <p:nvSpPr>
          <p:cNvPr id="17" name="Rectangle 16">
            <a:extLst>
              <a:ext uri="{FF2B5EF4-FFF2-40B4-BE49-F238E27FC236}">
                <a16:creationId xmlns:a16="http://schemas.microsoft.com/office/drawing/2014/main" id="{79BA4DF3-2BD1-447F-BA82-056630A41923}"/>
              </a:ext>
            </a:extLst>
          </p:cNvPr>
          <p:cNvSpPr/>
          <p:nvPr/>
        </p:nvSpPr>
        <p:spPr>
          <a:xfrm>
            <a:off x="1047345" y="9197009"/>
            <a:ext cx="6342434" cy="45953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a:t>Collect VOCs (Voice of Customer – Expectations and Feedback from Customer):</a:t>
            </a:r>
          </a:p>
          <a:p>
            <a:r>
              <a:rPr lang="en-US" sz="1600" dirty="0"/>
              <a:t>Short Description/definition</a:t>
            </a:r>
          </a:p>
          <a:p>
            <a:r>
              <a:rPr lang="en-US" sz="1600" dirty="0"/>
              <a:t>Voice of Customer Expectations and Feedback represent the objectives and outcomes that customers expect from the mission. These expectations are probably based on the Mission AO, and customers will then give feedback to the PI based on their own individual wants/needs.</a:t>
            </a:r>
          </a:p>
          <a:p>
            <a:pPr marL="342900" indent="-342900">
              <a:buFont typeface="Arial" panose="020B0604020202020204" pitchFamily="34" charset="0"/>
              <a:buChar char="•"/>
            </a:pPr>
            <a:r>
              <a:rPr lang="en-US" sz="1600" dirty="0"/>
              <a:t>List at least 3 examples from the </a:t>
            </a:r>
            <a:r>
              <a:rPr lang="en-US" sz="1600" dirty="0" err="1"/>
              <a:t>InSight</a:t>
            </a:r>
            <a:r>
              <a:rPr lang="en-US" sz="1600" dirty="0"/>
              <a:t> Mission.</a:t>
            </a:r>
          </a:p>
          <a:p>
            <a:pPr marL="342900" indent="-342900">
              <a:buFont typeface="Arial" panose="020B0604020202020204" pitchFamily="34" charset="0"/>
              <a:buChar char="•"/>
            </a:pPr>
            <a:r>
              <a:rPr lang="en-US" sz="1600" dirty="0"/>
              <a:t>Each phase of the mission will occur within the allotted timeframe for that phase (the mission will be on-schedule). For </a:t>
            </a:r>
            <a:r>
              <a:rPr lang="en-US" sz="1600" dirty="0" err="1"/>
              <a:t>InSight</a:t>
            </a:r>
            <a:r>
              <a:rPr lang="en-US" sz="1600" dirty="0"/>
              <a:t>, the mission was initially scheduled to launch in March 2016.</a:t>
            </a:r>
          </a:p>
          <a:p>
            <a:pPr marL="342900" indent="-342900">
              <a:buFont typeface="Arial" panose="020B0604020202020204" pitchFamily="34" charset="0"/>
              <a:buChar char="•"/>
            </a:pPr>
            <a:r>
              <a:rPr lang="en-US" sz="1600" dirty="0"/>
              <a:t>The mission will cost no more than the cost-capped amount set forth at the beginning of the mission. For </a:t>
            </a:r>
            <a:r>
              <a:rPr lang="en-US" sz="1600" dirty="0" err="1"/>
              <a:t>InSight</a:t>
            </a:r>
            <a:r>
              <a:rPr lang="en-US" sz="1600" dirty="0"/>
              <a:t>, this was $425M.</a:t>
            </a:r>
          </a:p>
          <a:p>
            <a:pPr marL="342900" indent="-342900">
              <a:buFont typeface="Arial" panose="020B0604020202020204" pitchFamily="34" charset="0"/>
              <a:buChar char="•"/>
            </a:pPr>
            <a:r>
              <a:rPr lang="en-US" sz="1600" dirty="0"/>
              <a:t>The mission will return valuable scientific data to the scientific community. For </a:t>
            </a:r>
            <a:r>
              <a:rPr lang="en-US" sz="1600" dirty="0" err="1"/>
              <a:t>InSight</a:t>
            </a:r>
            <a:r>
              <a:rPr lang="en-US" sz="1600" dirty="0"/>
              <a:t>, this means that it would return Mars seismic data from the SEIS experiment, motion of Mars’s axis from the RISE experiment, and internal temperature data from the HP3 experiment.</a:t>
            </a:r>
          </a:p>
          <a:p>
            <a:pPr marL="342900" indent="-342900">
              <a:buFont typeface="Arial" panose="020B0604020202020204" pitchFamily="34" charset="0"/>
              <a:buChar char="•"/>
            </a:pPr>
            <a:endParaRPr lang="en-US" sz="1600" dirty="0"/>
          </a:p>
        </p:txBody>
      </p:sp>
      <p:sp>
        <p:nvSpPr>
          <p:cNvPr id="18" name="Rectangle 17">
            <a:extLst>
              <a:ext uri="{FF2B5EF4-FFF2-40B4-BE49-F238E27FC236}">
                <a16:creationId xmlns:a16="http://schemas.microsoft.com/office/drawing/2014/main" id="{ACFE86BC-2074-4192-AC3D-3D04A747EAA7}"/>
              </a:ext>
            </a:extLst>
          </p:cNvPr>
          <p:cNvSpPr/>
          <p:nvPr/>
        </p:nvSpPr>
        <p:spPr>
          <a:xfrm>
            <a:off x="1047345" y="4364939"/>
            <a:ext cx="6342434" cy="42482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600" b="1" dirty="0"/>
              <a:t>Identify Customers: </a:t>
            </a:r>
          </a:p>
          <a:p>
            <a:pPr marL="571500" indent="-571500">
              <a:buFont typeface="Arial" panose="020B0604020202020204" pitchFamily="34" charset="0"/>
              <a:buChar char="•"/>
            </a:pPr>
            <a:r>
              <a:rPr lang="en-US" sz="3600" dirty="0"/>
              <a:t>NASA </a:t>
            </a:r>
          </a:p>
          <a:p>
            <a:pPr marL="571500" indent="-571500">
              <a:buFont typeface="Arial" panose="020B0604020202020204" pitchFamily="34" charset="0"/>
              <a:buChar char="•"/>
            </a:pPr>
            <a:r>
              <a:rPr lang="en-US" sz="3600" dirty="0"/>
              <a:t>The Launch Provider</a:t>
            </a:r>
          </a:p>
          <a:p>
            <a:pPr marL="571500" indent="-571500">
              <a:buFont typeface="Arial" panose="020B0604020202020204" pitchFamily="34" charset="0"/>
              <a:buChar char="•"/>
            </a:pPr>
            <a:r>
              <a:rPr lang="en-US" sz="3600" dirty="0"/>
              <a:t>Suppliers of the Instruments</a:t>
            </a:r>
          </a:p>
          <a:p>
            <a:pPr marL="571500" indent="-571500">
              <a:buFont typeface="Arial" panose="020B0604020202020204" pitchFamily="34" charset="0"/>
              <a:buChar char="•"/>
            </a:pPr>
            <a:r>
              <a:rPr lang="en-US" sz="3600" dirty="0"/>
              <a:t>Testing Facilities</a:t>
            </a:r>
          </a:p>
          <a:p>
            <a:pPr marL="571500" indent="-571500">
              <a:buFont typeface="Arial" panose="020B0604020202020204" pitchFamily="34" charset="0"/>
              <a:buChar char="•"/>
            </a:pPr>
            <a:r>
              <a:rPr lang="en-US" sz="3600" dirty="0"/>
              <a:t>Congress</a:t>
            </a:r>
          </a:p>
          <a:p>
            <a:pPr marL="571500" indent="-571500">
              <a:buFont typeface="Arial" panose="020B0604020202020204" pitchFamily="34" charset="0"/>
              <a:buChar char="•"/>
            </a:pPr>
            <a:r>
              <a:rPr lang="en-US" sz="3600" dirty="0"/>
              <a:t>The public</a:t>
            </a:r>
            <a:endParaRPr lang="en-US" dirty="0"/>
          </a:p>
        </p:txBody>
      </p:sp>
      <p:sp>
        <p:nvSpPr>
          <p:cNvPr id="19" name="Rectangle 18">
            <a:extLst>
              <a:ext uri="{FF2B5EF4-FFF2-40B4-BE49-F238E27FC236}">
                <a16:creationId xmlns:a16="http://schemas.microsoft.com/office/drawing/2014/main" id="{90F1D2EE-0D52-4190-9BD5-B599FBE4B04C}"/>
              </a:ext>
            </a:extLst>
          </p:cNvPr>
          <p:cNvSpPr/>
          <p:nvPr/>
        </p:nvSpPr>
        <p:spPr>
          <a:xfrm>
            <a:off x="15922326" y="3034748"/>
            <a:ext cx="6342434" cy="5665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a:t>Decompose Level: (Jan 9 Lecture)</a:t>
            </a:r>
          </a:p>
          <a:p>
            <a:r>
              <a:rPr lang="en-US" sz="1600" dirty="0"/>
              <a:t>Define /Explain why this is important</a:t>
            </a:r>
          </a:p>
          <a:p>
            <a:r>
              <a:rPr lang="en-US" sz="1600" dirty="0"/>
              <a:t>Design decomposition is understanding how your design parameters satisfy your functional requirements by going through each parameter to understand how it satisfies a requirement. This is important to do requirement-by-requirement and parameter-by-parameter to understand the impact of each parameter on each requirement.</a:t>
            </a:r>
          </a:p>
          <a:p>
            <a:endParaRPr lang="en-US" sz="1600" dirty="0"/>
          </a:p>
          <a:p>
            <a:r>
              <a:rPr lang="en-US" sz="1600" dirty="0"/>
              <a:t>Examples from </a:t>
            </a:r>
            <a:r>
              <a:rPr lang="en-US" sz="1600" dirty="0" err="1"/>
              <a:t>InSight</a:t>
            </a:r>
            <a:r>
              <a:rPr lang="en-US" sz="1600" dirty="0"/>
              <a:t>: </a:t>
            </a:r>
          </a:p>
          <a:p>
            <a:r>
              <a:rPr lang="en-US" sz="1600" dirty="0"/>
              <a:t>FR1: </a:t>
            </a:r>
            <a:r>
              <a:rPr lang="en-US" sz="1600" dirty="0" err="1"/>
              <a:t>InSight</a:t>
            </a:r>
            <a:r>
              <a:rPr lang="en-US" sz="1600" dirty="0"/>
              <a:t> must be able to measure the vibrations caused by the internal activity of Mars to illuminate the properties of the crust, mantle, and core. </a:t>
            </a:r>
          </a:p>
          <a:p>
            <a:r>
              <a:rPr lang="en-US" sz="1600" dirty="0"/>
              <a:t>DP1: </a:t>
            </a:r>
            <a:r>
              <a:rPr lang="en-US" sz="1600" dirty="0" err="1"/>
              <a:t>InSight</a:t>
            </a:r>
            <a:r>
              <a:rPr lang="en-US" sz="1600" dirty="0"/>
              <a:t> will be equipped with a seismometer to measure vibrations caused by internal Martian activity.</a:t>
            </a:r>
          </a:p>
          <a:p>
            <a:endParaRPr lang="en-US" sz="1600" dirty="0"/>
          </a:p>
          <a:p>
            <a:r>
              <a:rPr lang="en-US" sz="1600" dirty="0"/>
              <a:t>FR2: </a:t>
            </a:r>
            <a:r>
              <a:rPr lang="en-US" sz="1600" dirty="0" err="1"/>
              <a:t>InSight</a:t>
            </a:r>
            <a:r>
              <a:rPr lang="en-US" sz="1600" dirty="0"/>
              <a:t> must be able to take Mars' temperature to reveal how much heat is flowing out of the deep interior of the planet. </a:t>
            </a:r>
          </a:p>
          <a:p>
            <a:r>
              <a:rPr lang="en-US" sz="1600" dirty="0"/>
              <a:t>DP2: </a:t>
            </a:r>
            <a:r>
              <a:rPr lang="en-US" sz="1600" dirty="0" err="1"/>
              <a:t>InSight</a:t>
            </a:r>
            <a:r>
              <a:rPr lang="en-US" sz="1600" dirty="0"/>
              <a:t> will be equipped with a temperature probe to measure the internal temperature of Mars.</a:t>
            </a:r>
          </a:p>
          <a:p>
            <a:endParaRPr lang="en-US" sz="1600" dirty="0"/>
          </a:p>
          <a:p>
            <a:r>
              <a:rPr lang="en-US" sz="1600" dirty="0"/>
              <a:t>FR3: </a:t>
            </a:r>
            <a:r>
              <a:rPr lang="en-US" sz="1600" dirty="0" err="1"/>
              <a:t>InSight</a:t>
            </a:r>
            <a:r>
              <a:rPr lang="en-US" sz="1600" dirty="0"/>
              <a:t> must be able to measure the wobble of Mars' north pole as the Sun pushes and pulls it in its orbit. </a:t>
            </a:r>
          </a:p>
          <a:p>
            <a:r>
              <a:rPr lang="en-US" sz="1600" dirty="0"/>
              <a:t>DP3: </a:t>
            </a:r>
            <a:r>
              <a:rPr lang="en-US" sz="1600" dirty="0" err="1"/>
              <a:t>InSight</a:t>
            </a:r>
            <a:r>
              <a:rPr lang="en-US" sz="1600" dirty="0"/>
              <a:t> will have a radio instrument to measure exact position and wobble of Mars.</a:t>
            </a:r>
          </a:p>
        </p:txBody>
      </p:sp>
      <p:sp>
        <p:nvSpPr>
          <p:cNvPr id="20" name="Rectangle 19">
            <a:extLst>
              <a:ext uri="{FF2B5EF4-FFF2-40B4-BE49-F238E27FC236}">
                <a16:creationId xmlns:a16="http://schemas.microsoft.com/office/drawing/2014/main" id="{DBF849B5-5333-42FD-84D3-6E4B700E0EBB}"/>
              </a:ext>
            </a:extLst>
          </p:cNvPr>
          <p:cNvSpPr/>
          <p:nvPr/>
        </p:nvSpPr>
        <p:spPr>
          <a:xfrm>
            <a:off x="29151203" y="2789792"/>
            <a:ext cx="6342434" cy="4792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Trade Studies: </a:t>
            </a:r>
            <a:r>
              <a:rPr lang="en-US" dirty="0"/>
              <a:t>Define/Explain why it is important (Wednesday’s Lecture) </a:t>
            </a:r>
          </a:p>
          <a:p>
            <a:r>
              <a:rPr lang="en-US" dirty="0"/>
              <a:t>Trade Studies are comparisons of various potential design decisions that satisfy one or more Customer Needs, Functional Requirements, and/or Constraints. Trade Studies often weigh factors that are most important to a design, such as cost, mass, and schedule.</a:t>
            </a:r>
          </a:p>
          <a:p>
            <a:endParaRPr lang="en-US" dirty="0"/>
          </a:p>
          <a:p>
            <a:r>
              <a:rPr lang="en-US" dirty="0"/>
              <a:t>Examples, continuing from Column 2 (TS = Trade Study):</a:t>
            </a:r>
          </a:p>
          <a:p>
            <a:r>
              <a:rPr lang="en-US" dirty="0"/>
              <a:t>TS1: SEIS instrument measuring larger magnitude seismic activities vs. higher precision seismic activities.</a:t>
            </a:r>
          </a:p>
          <a:p>
            <a:endParaRPr lang="en-US" dirty="0"/>
          </a:p>
          <a:p>
            <a:r>
              <a:rPr lang="en-US" dirty="0"/>
              <a:t>TS2: The temperature probe measuring a larger range of temperatures vs. more precise temperature measurements.</a:t>
            </a:r>
          </a:p>
          <a:p>
            <a:endParaRPr lang="en-US" dirty="0"/>
          </a:p>
          <a:p>
            <a:r>
              <a:rPr lang="en-US" dirty="0"/>
              <a:t>TS3: The radio instrument consuming more power (higher power budget), or having slower/less efficient data transmission.</a:t>
            </a:r>
          </a:p>
        </p:txBody>
      </p:sp>
      <p:sp>
        <p:nvSpPr>
          <p:cNvPr id="21" name="Rectangle 20">
            <a:extLst>
              <a:ext uri="{FF2B5EF4-FFF2-40B4-BE49-F238E27FC236}">
                <a16:creationId xmlns:a16="http://schemas.microsoft.com/office/drawing/2014/main" id="{F4607555-B82A-4A53-B4D5-86953607F7BA}"/>
              </a:ext>
            </a:extLst>
          </p:cNvPr>
          <p:cNvSpPr/>
          <p:nvPr/>
        </p:nvSpPr>
        <p:spPr>
          <a:xfrm>
            <a:off x="15922326" y="8931964"/>
            <a:ext cx="6342434" cy="5234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Check Constraints (Jan 9 Lecture): </a:t>
            </a:r>
            <a:r>
              <a:rPr lang="en-US" dirty="0"/>
              <a:t>Define/Explain why this is important</a:t>
            </a:r>
          </a:p>
          <a:p>
            <a:pPr algn="ctr"/>
            <a:r>
              <a:rPr lang="en-US" dirty="0"/>
              <a:t>Checking Constraints is verifying that the design parameters do not violate the constraints on the mission. This is important because design parameters are not allowed to violate constraints, by the definition of a constraint.</a:t>
            </a:r>
          </a:p>
          <a:p>
            <a:pPr algn="ctr"/>
            <a:endParaRPr lang="en-US" dirty="0"/>
          </a:p>
          <a:p>
            <a:pPr algn="ctr"/>
            <a:r>
              <a:rPr lang="en-US" dirty="0"/>
              <a:t>Examples (continued from above):</a:t>
            </a:r>
          </a:p>
          <a:p>
            <a:pPr algn="ctr"/>
            <a:r>
              <a:rPr lang="en-US" dirty="0"/>
              <a:t>CON1: The seismometer will be able to measure seismic activity to +/- 0.01 on the Richter Scale. The constraint is not violated by DP1.</a:t>
            </a:r>
          </a:p>
          <a:p>
            <a:pPr algn="ctr"/>
            <a:endParaRPr lang="en-US" dirty="0"/>
          </a:p>
          <a:p>
            <a:pPr algn="ctr"/>
            <a:r>
              <a:rPr lang="en-US" dirty="0"/>
              <a:t>CON2: </a:t>
            </a:r>
            <a:r>
              <a:rPr lang="en-US" dirty="0" err="1"/>
              <a:t>InSight</a:t>
            </a:r>
            <a:r>
              <a:rPr lang="en-US" dirty="0"/>
              <a:t> will be able to measure temperature ranges from 10K – 500K. This is outside the scope of available temperature probes, so either FR2, DP2, or CON2 will need to be modified.</a:t>
            </a:r>
          </a:p>
          <a:p>
            <a:pPr algn="ctr"/>
            <a:endParaRPr lang="en-US" dirty="0"/>
          </a:p>
          <a:p>
            <a:pPr algn="ctr"/>
            <a:r>
              <a:rPr lang="en-US" dirty="0"/>
              <a:t>CON3: The power budget of the radio instrument is 50W. The constraint is not violated by DP3 because radio instruments with this power budget exist.</a:t>
            </a:r>
          </a:p>
        </p:txBody>
      </p:sp>
      <p:sp>
        <p:nvSpPr>
          <p:cNvPr id="22" name="Rectangle 21">
            <a:extLst>
              <a:ext uri="{FF2B5EF4-FFF2-40B4-BE49-F238E27FC236}">
                <a16:creationId xmlns:a16="http://schemas.microsoft.com/office/drawing/2014/main" id="{488F57E5-F3B6-40D3-AC7C-248C8021F86C}"/>
              </a:ext>
            </a:extLst>
          </p:cNvPr>
          <p:cNvSpPr/>
          <p:nvPr/>
        </p:nvSpPr>
        <p:spPr>
          <a:xfrm>
            <a:off x="15922326" y="14505709"/>
            <a:ext cx="6342434" cy="4465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Design Matrix:</a:t>
            </a:r>
            <a:r>
              <a:rPr lang="en-US" dirty="0"/>
              <a:t> Define/Explain why this is important</a:t>
            </a:r>
          </a:p>
          <a:p>
            <a:pPr algn="ctr"/>
            <a:r>
              <a:rPr lang="en-US" dirty="0"/>
              <a:t>A design matrix is a chart or matrix relating Customer Needs to Functionality Requirements to Design Parameters. The relationships across the various design </a:t>
            </a:r>
          </a:p>
          <a:p>
            <a:pPr algn="ctr"/>
            <a:r>
              <a:rPr lang="en-US" dirty="0"/>
              <a:t>domains allows the designer to understand the </a:t>
            </a:r>
          </a:p>
          <a:p>
            <a:pPr algn="ctr"/>
            <a:r>
              <a:rPr lang="en-US" dirty="0"/>
              <a:t>impact of a design decision on the overall </a:t>
            </a:r>
          </a:p>
          <a:p>
            <a:pPr algn="ctr"/>
            <a:r>
              <a:rPr lang="en-US" dirty="0"/>
              <a:t>design. (Customer Needs Constraints and FRs Lecture, Jan. 9) A design matrix often comes in the form of a table (582) or a Pugh Matrix (583).</a:t>
            </a:r>
          </a:p>
          <a:p>
            <a:pPr algn="ctr"/>
            <a:endParaRPr lang="en-US" dirty="0"/>
          </a:p>
          <a:p>
            <a:pPr algn="ctr"/>
            <a:r>
              <a:rPr lang="en-US" dirty="0"/>
              <a:t>Examples:</a:t>
            </a:r>
          </a:p>
          <a:p>
            <a:pPr algn="ctr"/>
            <a:r>
              <a:rPr lang="en-US" dirty="0"/>
              <a:t>CN1 -&gt; CON1 -&gt; FR1 -&gt; DP1</a:t>
            </a:r>
          </a:p>
          <a:p>
            <a:pPr algn="ctr"/>
            <a:r>
              <a:rPr lang="en-US" dirty="0"/>
              <a:t>CN2 -&gt; CON2 -&gt; FR2 -&gt; DP2</a:t>
            </a:r>
          </a:p>
          <a:p>
            <a:pPr algn="ctr"/>
            <a:r>
              <a:rPr lang="en-US" dirty="0"/>
              <a:t>CN3 -&gt; CON3 -&gt; FR3 -&gt; DP3</a:t>
            </a:r>
          </a:p>
          <a:p>
            <a:pPr algn="ctr"/>
            <a:r>
              <a:rPr lang="en-US" dirty="0"/>
              <a:t>(The needs, constraints, requirements, and parameters don’t really overlap much)</a:t>
            </a:r>
          </a:p>
        </p:txBody>
      </p:sp>
      <p:sp>
        <p:nvSpPr>
          <p:cNvPr id="23" name="Rectangle 22">
            <a:extLst>
              <a:ext uri="{FF2B5EF4-FFF2-40B4-BE49-F238E27FC236}">
                <a16:creationId xmlns:a16="http://schemas.microsoft.com/office/drawing/2014/main" id="{14893066-FACB-49A1-8DE2-A02F2649B23D}"/>
              </a:ext>
            </a:extLst>
          </p:cNvPr>
          <p:cNvSpPr/>
          <p:nvPr/>
        </p:nvSpPr>
        <p:spPr>
          <a:xfrm>
            <a:off x="15922326" y="19401182"/>
            <a:ext cx="6342434" cy="4749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Review Needs: </a:t>
            </a:r>
            <a:r>
              <a:rPr lang="en-US" dirty="0"/>
              <a:t>Define/Explain why this is important</a:t>
            </a:r>
          </a:p>
          <a:p>
            <a:r>
              <a:rPr lang="en-US" dirty="0"/>
              <a:t>Reviewing the Needs of the Customers ensures that if any constraints, requirements, or design parameters have changed throughout development that the needs of the Customers are still being met.</a:t>
            </a:r>
          </a:p>
          <a:p>
            <a:endParaRPr lang="en-US" dirty="0"/>
          </a:p>
          <a:p>
            <a:r>
              <a:rPr lang="en-US" dirty="0"/>
              <a:t>Examples (continued from above):</a:t>
            </a:r>
          </a:p>
          <a:p>
            <a:r>
              <a:rPr lang="en-US" dirty="0"/>
              <a:t>DP1 meets FR1 and does not violate CON1. CN1 has not changed, so this review is complete.</a:t>
            </a:r>
          </a:p>
          <a:p>
            <a:endParaRPr lang="en-US" dirty="0"/>
          </a:p>
          <a:p>
            <a:r>
              <a:rPr lang="en-US" dirty="0"/>
              <a:t>DP2 violated CON2, so DP2 changed slightly to accept temperature range from 50K – 400K. We review this with customers, who determine that DP2 still meets CN2.</a:t>
            </a:r>
          </a:p>
          <a:p>
            <a:endParaRPr lang="en-US" dirty="0"/>
          </a:p>
          <a:p>
            <a:r>
              <a:rPr lang="en-US" dirty="0"/>
              <a:t>DP3 meets FR3 and does not violate CON3. CN3 has not changed, so this review is complete.</a:t>
            </a:r>
          </a:p>
          <a:p>
            <a:pPr marL="285750" indent="-285750">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20EB5765-7233-4473-9BCA-904F35C3C53F}"/>
              </a:ext>
            </a:extLst>
          </p:cNvPr>
          <p:cNvSpPr/>
          <p:nvPr/>
        </p:nvSpPr>
        <p:spPr>
          <a:xfrm>
            <a:off x="15922326" y="24580350"/>
            <a:ext cx="6342434" cy="5356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Iterate if Needed: </a:t>
            </a:r>
            <a:r>
              <a:rPr lang="en-US" dirty="0"/>
              <a:t>Define/Explain why this is important</a:t>
            </a:r>
          </a:p>
          <a:p>
            <a:r>
              <a:rPr lang="en-US" dirty="0"/>
              <a:t>Iterating is important to do if customer needs have changed or if design parameters do not meet customer needs, as determined in the previous “Review Needs” step. If all design parameters meet current customer needs, then no iteration is necessary. If customer needs have changed or if design parameters don’t meet customer needs, then CNs, FRs, CONs, and DPs may need to change (iterate).</a:t>
            </a:r>
          </a:p>
          <a:p>
            <a:endParaRPr lang="en-US" dirty="0"/>
          </a:p>
          <a:p>
            <a:r>
              <a:rPr lang="en-US" dirty="0"/>
              <a:t>Examples (continued from above):</a:t>
            </a:r>
          </a:p>
          <a:p>
            <a:r>
              <a:rPr lang="en-US" dirty="0"/>
              <a:t>As determined in the previous box no iteration of DP1 is necessary.</a:t>
            </a:r>
          </a:p>
          <a:p>
            <a:endParaRPr lang="en-US" dirty="0"/>
          </a:p>
          <a:p>
            <a:r>
              <a:rPr lang="en-US" dirty="0"/>
              <a:t>DP2 violated CON2, so DP2 was iterated to a point where it met CON2. At this point, CN2 was reviewed and determined that the new DP2 met CN2. Therefore iteration of DP2 is complete.</a:t>
            </a:r>
          </a:p>
          <a:p>
            <a:endParaRPr lang="en-US" dirty="0"/>
          </a:p>
          <a:p>
            <a:r>
              <a:rPr lang="en-US" dirty="0"/>
              <a:t>As determined in the previous box no iteration of DP3 is necessary.</a:t>
            </a:r>
          </a:p>
        </p:txBody>
      </p:sp>
      <p:sp>
        <p:nvSpPr>
          <p:cNvPr id="25" name="Rectangle 24">
            <a:extLst>
              <a:ext uri="{FF2B5EF4-FFF2-40B4-BE49-F238E27FC236}">
                <a16:creationId xmlns:a16="http://schemas.microsoft.com/office/drawing/2014/main" id="{79225DBE-C6F8-4710-8385-4AF289FBBD06}"/>
              </a:ext>
            </a:extLst>
          </p:cNvPr>
          <p:cNvSpPr/>
          <p:nvPr/>
        </p:nvSpPr>
        <p:spPr>
          <a:xfrm>
            <a:off x="29151203" y="7713641"/>
            <a:ext cx="6342434" cy="2488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Risk Assessment: </a:t>
            </a:r>
            <a:r>
              <a:rPr lang="en-US" dirty="0"/>
              <a:t>Define/Explain why it is important – Mention techniques to do this</a:t>
            </a:r>
          </a:p>
          <a:p>
            <a:r>
              <a:rPr lang="en-US" dirty="0"/>
              <a:t>Risk Assessment is determining the potential situations that pose the highest risk to the mission, and assigning them a priority based upon factors such as probability, severity, cost, schedule, etc. Risk Assessment can be done in a table, with one risk per column and one rating per column, or in a Risk Matrix which can be color-coded.</a:t>
            </a:r>
          </a:p>
        </p:txBody>
      </p:sp>
      <p:sp>
        <p:nvSpPr>
          <p:cNvPr id="26" name="Rectangle 25">
            <a:extLst>
              <a:ext uri="{FF2B5EF4-FFF2-40B4-BE49-F238E27FC236}">
                <a16:creationId xmlns:a16="http://schemas.microsoft.com/office/drawing/2014/main" id="{C205DDBA-2359-4744-B06F-230DF299906A}"/>
              </a:ext>
            </a:extLst>
          </p:cNvPr>
          <p:cNvSpPr/>
          <p:nvPr/>
        </p:nvSpPr>
        <p:spPr>
          <a:xfrm>
            <a:off x="29151203" y="10396766"/>
            <a:ext cx="6342434" cy="6673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b="1" dirty="0"/>
              <a:t>FMEA Analysis: </a:t>
            </a:r>
            <a:r>
              <a:rPr lang="en-US" sz="2000" dirty="0"/>
              <a:t>Define/Explain why it is important – Mention tests that can be performed based on your FR’s</a:t>
            </a:r>
          </a:p>
          <a:p>
            <a:r>
              <a:rPr lang="en-US" sz="2000" dirty="0"/>
              <a:t>FMEA stands for Failure Mode and Effect Analysis. It is the study of potential failure modes of the spacecraft or mission as a whole, and how those failures can affect other aspects of the mission. FMEA differs from Risk Assessment in that FMEA studies only the risks associated with a failure in the mission.</a:t>
            </a:r>
          </a:p>
          <a:p>
            <a:endParaRPr lang="en-US" sz="2000" dirty="0"/>
          </a:p>
          <a:p>
            <a:r>
              <a:rPr lang="en-US" sz="2000" dirty="0"/>
              <a:t>Tests based on FRs:</a:t>
            </a:r>
          </a:p>
          <a:p>
            <a:r>
              <a:rPr lang="en-US" sz="2000" dirty="0"/>
              <a:t>FR1: Unit tests of the seismometer, such as vacuum and thermal testing. System tests of the SEIS instrument installed on the spacecraft.</a:t>
            </a:r>
          </a:p>
          <a:p>
            <a:endParaRPr lang="en-US" sz="2000" dirty="0"/>
          </a:p>
          <a:p>
            <a:r>
              <a:rPr lang="en-US" sz="2000" dirty="0"/>
              <a:t>FR2: Unit tests of the temperature probe, such as vacuum and thermal testing. System tests of the temperature probe installed on the spacecraft.</a:t>
            </a:r>
          </a:p>
          <a:p>
            <a:endParaRPr lang="en-US" sz="2000" dirty="0"/>
          </a:p>
          <a:p>
            <a:r>
              <a:rPr lang="en-US" sz="2000" dirty="0"/>
              <a:t>FR3: Unit tests of the radio instrument, such as vacuum and thermal testing. System tests of the radio instrument installed on the spacecraft.</a:t>
            </a:r>
          </a:p>
        </p:txBody>
      </p:sp>
      <p:sp>
        <p:nvSpPr>
          <p:cNvPr id="27" name="Rectangle 26">
            <a:extLst>
              <a:ext uri="{FF2B5EF4-FFF2-40B4-BE49-F238E27FC236}">
                <a16:creationId xmlns:a16="http://schemas.microsoft.com/office/drawing/2014/main" id="{BC4A968D-7922-458D-8E1B-B0449709C7A0}"/>
              </a:ext>
            </a:extLst>
          </p:cNvPr>
          <p:cNvSpPr/>
          <p:nvPr/>
        </p:nvSpPr>
        <p:spPr>
          <a:xfrm>
            <a:off x="29151203" y="17354197"/>
            <a:ext cx="6342434" cy="409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Cost Analysis: </a:t>
            </a:r>
            <a:r>
              <a:rPr lang="en-US" dirty="0"/>
              <a:t>Define/Explain why this is important. Mainly monetary but mention how other budgets might affect it.</a:t>
            </a:r>
          </a:p>
          <a:p>
            <a:r>
              <a:rPr lang="en-US" dirty="0"/>
              <a:t>Cost analysis is determining the estimated cost of mission development and the mission itself. It can encompass small aspects of the mission but eventually will be performed on the entire scope of the mission to determine whether there remains sufficient funding for the mission.</a:t>
            </a:r>
          </a:p>
          <a:p>
            <a:endParaRPr lang="en-US" dirty="0"/>
          </a:p>
          <a:p>
            <a:r>
              <a:rPr lang="en-US" dirty="0"/>
              <a:t>Cost analysis can affect other budgets besides monetary budgets. For instance, oftentimes longer mission development results in higher costs, so cost analysis can affect the duration of a mission development cycle. Cost also affects the purchase of spacecraft components, which affects things like power and communications budgets.</a:t>
            </a:r>
          </a:p>
        </p:txBody>
      </p:sp>
      <p:sp>
        <p:nvSpPr>
          <p:cNvPr id="28" name="Rectangle 27">
            <a:extLst>
              <a:ext uri="{FF2B5EF4-FFF2-40B4-BE49-F238E27FC236}">
                <a16:creationId xmlns:a16="http://schemas.microsoft.com/office/drawing/2014/main" id="{DC4CFA7F-6B51-42CA-A688-41C8735D24A7}"/>
              </a:ext>
            </a:extLst>
          </p:cNvPr>
          <p:cNvSpPr/>
          <p:nvPr/>
        </p:nvSpPr>
        <p:spPr>
          <a:xfrm>
            <a:off x="29151203" y="22408519"/>
            <a:ext cx="6342434" cy="67571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Traceability: </a:t>
            </a:r>
            <a:r>
              <a:rPr lang="en-US" dirty="0"/>
              <a:t>Define and give example of tracing: </a:t>
            </a:r>
          </a:p>
          <a:p>
            <a:r>
              <a:rPr lang="en-US" dirty="0"/>
              <a:t>Science Objective -&gt; Measurements -&gt; Instrument -&gt; Functional Requirement -&gt; </a:t>
            </a:r>
            <a:r>
              <a:rPr lang="en-US" b="0" i="0" dirty="0">
                <a:solidFill>
                  <a:srgbClr val="1D1C1D"/>
                </a:solidFill>
                <a:effectLst/>
                <a:latin typeface="Slack-Lato"/>
              </a:rPr>
              <a:t>performance requirements or operational specifications</a:t>
            </a:r>
          </a:p>
          <a:p>
            <a:endParaRPr lang="en-US" dirty="0">
              <a:solidFill>
                <a:srgbClr val="1D1C1D"/>
              </a:solidFill>
              <a:latin typeface="Slack-Lato"/>
            </a:endParaRPr>
          </a:p>
          <a:p>
            <a:r>
              <a:rPr lang="en-US" dirty="0">
                <a:solidFill>
                  <a:srgbClr val="1D1C1D"/>
                </a:solidFill>
                <a:latin typeface="Slack-Lato"/>
              </a:rPr>
              <a:t>Traceability is understanding the process of how a mission goes from initial conception to final design, and involves all aspects of mission design from customer needs to functional requirements to constraints to design parameters. Traceability is often done in the form of a matrix or mapping, with a row for each functional requirement and columns for things like unit testing, test cases, verification, validation, and status.</a:t>
            </a:r>
          </a:p>
          <a:p>
            <a:endParaRPr lang="en-US" dirty="0">
              <a:solidFill>
                <a:srgbClr val="1D1C1D"/>
              </a:solidFill>
              <a:latin typeface="Slack-Lato"/>
            </a:endParaRPr>
          </a:p>
          <a:p>
            <a:r>
              <a:rPr lang="en-US" dirty="0">
                <a:solidFill>
                  <a:srgbClr val="1D1C1D"/>
                </a:solidFill>
                <a:latin typeface="Slack-Lato"/>
              </a:rPr>
              <a:t>An example of traceability is the following path: </a:t>
            </a:r>
          </a:p>
          <a:p>
            <a:pPr marL="342900" indent="-342900">
              <a:buAutoNum type="arabicPeriod"/>
            </a:pPr>
            <a:r>
              <a:rPr lang="en-US" dirty="0">
                <a:solidFill>
                  <a:srgbClr val="1D1C1D"/>
                </a:solidFill>
                <a:latin typeface="Slack-Lato"/>
              </a:rPr>
              <a:t>Science Objective/Customer Need: </a:t>
            </a:r>
            <a:r>
              <a:rPr lang="en-US" dirty="0"/>
              <a:t>Help NASA determine the evolution of the surface and interior of Mars.</a:t>
            </a:r>
          </a:p>
          <a:p>
            <a:pPr marL="342900" indent="-342900">
              <a:buAutoNum type="arabicPeriod"/>
            </a:pPr>
            <a:r>
              <a:rPr lang="en-US" dirty="0"/>
              <a:t>Measurement: Measure seismic activity on Mars.</a:t>
            </a:r>
          </a:p>
          <a:p>
            <a:pPr marL="342900" indent="-342900">
              <a:buAutoNum type="arabicPeriod"/>
            </a:pPr>
            <a:r>
              <a:rPr lang="en-US" dirty="0"/>
              <a:t>Instrument: Seismometer.</a:t>
            </a:r>
          </a:p>
          <a:p>
            <a:pPr marL="342900" indent="-342900">
              <a:buAutoNum type="arabicPeriod"/>
            </a:pPr>
            <a:r>
              <a:rPr lang="en-US" dirty="0"/>
              <a:t>Functional Requirement: </a:t>
            </a:r>
            <a:r>
              <a:rPr lang="en-US" dirty="0" err="1"/>
              <a:t>InSight</a:t>
            </a:r>
            <a:r>
              <a:rPr lang="en-US" dirty="0"/>
              <a:t> must be able to measure the vibrations caused by the internal activity of Mars to illuminate the properties of the crust, mantle, and core. </a:t>
            </a:r>
          </a:p>
          <a:p>
            <a:pPr marL="342900" indent="-342900">
              <a:buFontTx/>
              <a:buAutoNum type="arabicPeriod"/>
            </a:pPr>
            <a:r>
              <a:rPr lang="en-US" dirty="0"/>
              <a:t>Design Parameter: </a:t>
            </a:r>
            <a:r>
              <a:rPr lang="en-US" dirty="0" err="1"/>
              <a:t>InSight</a:t>
            </a:r>
            <a:r>
              <a:rPr lang="en-US" dirty="0"/>
              <a:t> will be equipped with a seismometer to measure vibrations caused by internal Martian activity.</a:t>
            </a:r>
          </a:p>
        </p:txBody>
      </p:sp>
      <p:sp>
        <p:nvSpPr>
          <p:cNvPr id="29" name="Rectangle 28">
            <a:extLst>
              <a:ext uri="{FF2B5EF4-FFF2-40B4-BE49-F238E27FC236}">
                <a16:creationId xmlns:a16="http://schemas.microsoft.com/office/drawing/2014/main" id="{70B4B64C-A7C0-4EDD-9732-5ABAD690A27D}"/>
              </a:ext>
            </a:extLst>
          </p:cNvPr>
          <p:cNvSpPr/>
          <p:nvPr/>
        </p:nvSpPr>
        <p:spPr>
          <a:xfrm>
            <a:off x="16642080" y="235990"/>
            <a:ext cx="18166080" cy="22131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5400" dirty="0"/>
              <a:t>Constraints: Bounds/limits on the solution space that make </a:t>
            </a:r>
          </a:p>
          <a:p>
            <a:pPr algn="ctr"/>
            <a:r>
              <a:rPr lang="en-US" sz="5400" dirty="0"/>
              <a:t>it acceptable to the customers. They reduce the solution space.</a:t>
            </a:r>
          </a:p>
          <a:p>
            <a:pPr algn="ctr"/>
            <a:r>
              <a:rPr lang="en-US" sz="5400" dirty="0"/>
              <a:t>(Customer Needs Constraints and FRs Lecture, Jan. 9)</a:t>
            </a:r>
            <a:endParaRPr lang="en-US" sz="1200" dirty="0"/>
          </a:p>
        </p:txBody>
      </p:sp>
      <p:sp>
        <p:nvSpPr>
          <p:cNvPr id="30" name="Rectangle 29">
            <a:extLst>
              <a:ext uri="{FF2B5EF4-FFF2-40B4-BE49-F238E27FC236}">
                <a16:creationId xmlns:a16="http://schemas.microsoft.com/office/drawing/2014/main" id="{83853D2C-F891-40E5-AD94-5DC588A90FE5}"/>
              </a:ext>
            </a:extLst>
          </p:cNvPr>
          <p:cNvSpPr/>
          <p:nvPr/>
        </p:nvSpPr>
        <p:spPr>
          <a:xfrm rot="16200000">
            <a:off x="-1997179" y="15852427"/>
            <a:ext cx="21945600" cy="1989905"/>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800" dirty="0"/>
              <a:t>Customer Needs: A list of needs and desires in the </a:t>
            </a:r>
          </a:p>
          <a:p>
            <a:pPr algn="ctr"/>
            <a:r>
              <a:rPr lang="en-US" sz="4800" dirty="0"/>
              <a:t>         language of the customers (Customer Needs Constraints and FRs Lecture, Jan. 9)</a:t>
            </a:r>
            <a:endParaRPr lang="en-US" sz="1100" dirty="0"/>
          </a:p>
          <a:p>
            <a:pPr algn="ctr"/>
            <a:r>
              <a:rPr lang="en-US" sz="4800" dirty="0"/>
              <a:t>.</a:t>
            </a:r>
          </a:p>
        </p:txBody>
      </p:sp>
      <p:sp>
        <p:nvSpPr>
          <p:cNvPr id="31" name="Rectangle 30">
            <a:extLst>
              <a:ext uri="{FF2B5EF4-FFF2-40B4-BE49-F238E27FC236}">
                <a16:creationId xmlns:a16="http://schemas.microsoft.com/office/drawing/2014/main" id="{F4372ABE-6255-432A-B64F-68DCF0EB6876}"/>
              </a:ext>
            </a:extLst>
          </p:cNvPr>
          <p:cNvSpPr/>
          <p:nvPr/>
        </p:nvSpPr>
        <p:spPr>
          <a:xfrm rot="16200000">
            <a:off x="3302723" y="15852428"/>
            <a:ext cx="21945600" cy="198990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Functional Requirements: A list of functions (in solution free </a:t>
            </a:r>
          </a:p>
          <a:p>
            <a:pPr algn="ctr"/>
            <a:r>
              <a:rPr lang="en-US" sz="6600" dirty="0"/>
              <a:t>         space) that if implemented satisfy the customer needs.</a:t>
            </a:r>
          </a:p>
        </p:txBody>
      </p:sp>
      <p:sp>
        <p:nvSpPr>
          <p:cNvPr id="33" name="Rectangle 32">
            <a:extLst>
              <a:ext uri="{FF2B5EF4-FFF2-40B4-BE49-F238E27FC236}">
                <a16:creationId xmlns:a16="http://schemas.microsoft.com/office/drawing/2014/main" id="{58A1CEBF-A8EA-4283-83A5-6F843FD7F71D}"/>
              </a:ext>
            </a:extLst>
          </p:cNvPr>
          <p:cNvSpPr/>
          <p:nvPr/>
        </p:nvSpPr>
        <p:spPr>
          <a:xfrm rot="16200000">
            <a:off x="14767009" y="14333336"/>
            <a:ext cx="21945600" cy="5028088"/>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vert="vert" rtlCol="0" anchor="ctr"/>
          <a:lstStyle/>
          <a:p>
            <a:pPr algn="ctr"/>
            <a:r>
              <a:rPr lang="en-US" sz="5400" dirty="0"/>
              <a:t>Solution Set:</a:t>
            </a:r>
          </a:p>
          <a:p>
            <a:pPr algn="ctr"/>
            <a:r>
              <a:rPr lang="en-US" sz="5400" dirty="0"/>
              <a:t>The solution set is the group of mission designs that have been developed to satisfy the needs, requirements, and constraints of the mission.</a:t>
            </a:r>
          </a:p>
          <a:p>
            <a:pPr algn="ctr"/>
            <a:r>
              <a:rPr lang="en-US" sz="5400" dirty="0"/>
              <a:t>FRs and solutions have been linked in the “Decompose Level” box (each DP is a solution).</a:t>
            </a:r>
          </a:p>
        </p:txBody>
      </p:sp>
      <p:sp>
        <p:nvSpPr>
          <p:cNvPr id="34" name="Rectangle 33">
            <a:extLst>
              <a:ext uri="{FF2B5EF4-FFF2-40B4-BE49-F238E27FC236}">
                <a16:creationId xmlns:a16="http://schemas.microsoft.com/office/drawing/2014/main" id="{7FC7028D-56AF-4CFF-8500-55EDE9AB5549}"/>
              </a:ext>
            </a:extLst>
          </p:cNvPr>
          <p:cNvSpPr/>
          <p:nvPr/>
        </p:nvSpPr>
        <p:spPr>
          <a:xfrm rot="16200000">
            <a:off x="27528213" y="14333336"/>
            <a:ext cx="21945600" cy="5028087"/>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vert="vert" rtlCol="0" anchor="ctr"/>
          <a:lstStyle/>
          <a:p>
            <a:pPr algn="ctr"/>
            <a:r>
              <a:rPr lang="en-US" sz="5400" dirty="0"/>
              <a:t>Process Variables: Process variables are characterizing what manufacturing methods or tests you would use for developing a solution set.</a:t>
            </a:r>
          </a:p>
          <a:p>
            <a:pPr algn="ctr"/>
            <a:r>
              <a:rPr lang="en-US" sz="5400" dirty="0"/>
              <a:t>For example, unit testing of each individual instrument on </a:t>
            </a:r>
            <a:r>
              <a:rPr lang="en-US" sz="5400" dirty="0" err="1"/>
              <a:t>InSiht</a:t>
            </a:r>
            <a:r>
              <a:rPr lang="en-US" sz="5400" dirty="0"/>
              <a:t> would be extremely useful (vacuum &amp; thermal testing). Then run system tests on </a:t>
            </a:r>
            <a:r>
              <a:rPr lang="en-US" sz="5400" dirty="0" err="1"/>
              <a:t>InSight</a:t>
            </a:r>
            <a:r>
              <a:rPr lang="en-US" sz="5400" dirty="0"/>
              <a:t> to test full functionality of the spacecraft.</a:t>
            </a:r>
          </a:p>
        </p:txBody>
      </p:sp>
      <p:cxnSp>
        <p:nvCxnSpPr>
          <p:cNvPr id="36" name="Straight Arrow Connector 35">
            <a:extLst>
              <a:ext uri="{FF2B5EF4-FFF2-40B4-BE49-F238E27FC236}">
                <a16:creationId xmlns:a16="http://schemas.microsoft.com/office/drawing/2014/main" id="{C5B25EB2-BEC3-4FE7-B52C-528D5CCBCAE1}"/>
              </a:ext>
            </a:extLst>
          </p:cNvPr>
          <p:cNvCxnSpPr>
            <a:cxnSpLocks/>
            <a:stCxn id="18" idx="2"/>
            <a:endCxn id="17" idx="0"/>
          </p:cNvCxnSpPr>
          <p:nvPr/>
        </p:nvCxnSpPr>
        <p:spPr>
          <a:xfrm>
            <a:off x="4218562" y="8613149"/>
            <a:ext cx="0" cy="58386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BEDA8A7B-9B7D-4A1E-8DA0-665E0FF0940C}"/>
              </a:ext>
            </a:extLst>
          </p:cNvPr>
          <p:cNvCxnSpPr>
            <a:cxnSpLocks/>
            <a:stCxn id="17" idx="2"/>
            <a:endCxn id="16" idx="0"/>
          </p:cNvCxnSpPr>
          <p:nvPr/>
        </p:nvCxnSpPr>
        <p:spPr>
          <a:xfrm>
            <a:off x="4218562" y="13792317"/>
            <a:ext cx="0" cy="93095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C9BC2B8C-6EFD-4537-8E5B-82A79363C188}"/>
              </a:ext>
            </a:extLst>
          </p:cNvPr>
          <p:cNvCxnSpPr>
            <a:cxnSpLocks/>
            <a:stCxn id="16" idx="2"/>
            <a:endCxn id="14" idx="0"/>
          </p:cNvCxnSpPr>
          <p:nvPr/>
        </p:nvCxnSpPr>
        <p:spPr>
          <a:xfrm>
            <a:off x="4218562" y="18971485"/>
            <a:ext cx="0" cy="93095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D7D9ADF-5E90-4AD3-8219-31DCB688EBB4}"/>
              </a:ext>
            </a:extLst>
          </p:cNvPr>
          <p:cNvCxnSpPr>
            <a:cxnSpLocks/>
            <a:endCxn id="8" idx="0"/>
          </p:cNvCxnSpPr>
          <p:nvPr/>
        </p:nvCxnSpPr>
        <p:spPr>
          <a:xfrm>
            <a:off x="4218562" y="24015701"/>
            <a:ext cx="0" cy="106591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51" name="Connector: Elbow 50">
            <a:extLst>
              <a:ext uri="{FF2B5EF4-FFF2-40B4-BE49-F238E27FC236}">
                <a16:creationId xmlns:a16="http://schemas.microsoft.com/office/drawing/2014/main" id="{DCA1FAB6-F474-4AF0-91EB-210AAB5A77B9}"/>
              </a:ext>
            </a:extLst>
          </p:cNvPr>
          <p:cNvCxnSpPr>
            <a:cxnSpLocks/>
            <a:stCxn id="8" idx="3"/>
            <a:endCxn id="30" idx="0"/>
          </p:cNvCxnSpPr>
          <p:nvPr/>
        </p:nvCxnSpPr>
        <p:spPr>
          <a:xfrm flipV="1">
            <a:off x="7389779" y="16847380"/>
            <a:ext cx="590890" cy="10358336"/>
          </a:xfrm>
          <a:prstGeom prst="bentConnector5">
            <a:avLst>
              <a:gd name="adj1" fmla="val 38687"/>
              <a:gd name="adj2" fmla="val 55450"/>
              <a:gd name="adj3" fmla="val 61313"/>
            </a:avLst>
          </a:prstGeom>
          <a:ln w="38100">
            <a:tailEnd type="triangle"/>
          </a:ln>
        </p:spPr>
        <p:style>
          <a:lnRef idx="2">
            <a:schemeClr val="dk1"/>
          </a:lnRef>
          <a:fillRef idx="0">
            <a:schemeClr val="dk1"/>
          </a:fillRef>
          <a:effectRef idx="1">
            <a:schemeClr val="dk1"/>
          </a:effectRef>
          <a:fontRef idx="minor">
            <a:schemeClr val="tx1"/>
          </a:fontRef>
        </p:style>
      </p:cxnSp>
      <p:cxnSp>
        <p:nvCxnSpPr>
          <p:cNvPr id="58" name="Connector: Elbow 57">
            <a:extLst>
              <a:ext uri="{FF2B5EF4-FFF2-40B4-BE49-F238E27FC236}">
                <a16:creationId xmlns:a16="http://schemas.microsoft.com/office/drawing/2014/main" id="{E78D995D-5BE0-4232-8147-EE6649D00BD1}"/>
              </a:ext>
            </a:extLst>
          </p:cNvPr>
          <p:cNvCxnSpPr>
            <a:cxnSpLocks/>
            <a:stCxn id="14" idx="3"/>
            <a:endCxn id="29" idx="1"/>
          </p:cNvCxnSpPr>
          <p:nvPr/>
        </p:nvCxnSpPr>
        <p:spPr>
          <a:xfrm flipV="1">
            <a:off x="7389779" y="1342587"/>
            <a:ext cx="9252301" cy="20683961"/>
          </a:xfrm>
          <a:prstGeom prst="bentConnector3">
            <a:avLst>
              <a:gd name="adj1" fmla="val 3880"/>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AA805767-9D15-4459-A269-2BBC3557F780}"/>
              </a:ext>
            </a:extLst>
          </p:cNvPr>
          <p:cNvCxnSpPr>
            <a:cxnSpLocks/>
            <a:stCxn id="30" idx="2"/>
            <a:endCxn id="32" idx="1"/>
          </p:cNvCxnSpPr>
          <p:nvPr/>
        </p:nvCxnSpPr>
        <p:spPr>
          <a:xfrm>
            <a:off x="9970574" y="16847380"/>
            <a:ext cx="38792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C3FA9BAE-3A58-4851-AD36-8637741709E7}"/>
              </a:ext>
            </a:extLst>
          </p:cNvPr>
          <p:cNvCxnSpPr>
            <a:cxnSpLocks/>
            <a:stCxn id="32" idx="3"/>
            <a:endCxn id="31" idx="0"/>
          </p:cNvCxnSpPr>
          <p:nvPr/>
        </p:nvCxnSpPr>
        <p:spPr>
          <a:xfrm>
            <a:off x="12978021" y="16847380"/>
            <a:ext cx="30255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78321EBE-B21D-49D4-B86B-E6D8A1B1AA5D}"/>
              </a:ext>
            </a:extLst>
          </p:cNvPr>
          <p:cNvSpPr/>
          <p:nvPr/>
        </p:nvSpPr>
        <p:spPr>
          <a:xfrm>
            <a:off x="10358502" y="8700697"/>
            <a:ext cx="2619519" cy="1629336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r>
              <a:rPr lang="en-US" b="1" dirty="0"/>
              <a:t>Map Top FRs: </a:t>
            </a:r>
            <a:r>
              <a:rPr lang="en-US" dirty="0"/>
              <a:t>Relate your needs to FR’s (remember to use appropriate requirement language) </a:t>
            </a:r>
          </a:p>
          <a:p>
            <a:pPr marL="285750" indent="-285750">
              <a:buFont typeface="Arial" panose="020B0604020202020204" pitchFamily="34" charset="0"/>
              <a:buChar char="•"/>
            </a:pPr>
            <a:r>
              <a:rPr lang="en-US" dirty="0" err="1"/>
              <a:t>InSight</a:t>
            </a:r>
            <a:r>
              <a:rPr lang="en-US" dirty="0"/>
              <a:t> must be able to measure the vibrations caused by the internal activity of Mars to illuminate the properties of the crust, mantle, and core. (</a:t>
            </a:r>
            <a:r>
              <a:rPr lang="en-US" dirty="0">
                <a:hlinkClick r:id="rId2"/>
              </a:rPr>
              <a:t>https://mars.nasa.gov/insight/spacecraft/instruments/summary/</a:t>
            </a:r>
            <a:r>
              <a:rPr lang="en-US" dirty="0"/>
              <a:t>)</a:t>
            </a:r>
          </a:p>
          <a:p>
            <a:pPr marL="285750" indent="-285750">
              <a:buFont typeface="Arial" panose="020B0604020202020204" pitchFamily="34" charset="0"/>
              <a:buChar char="•"/>
            </a:pPr>
            <a:r>
              <a:rPr lang="en-US" dirty="0" err="1"/>
              <a:t>InSight</a:t>
            </a:r>
            <a:r>
              <a:rPr lang="en-US" dirty="0"/>
              <a:t> must be able to take Mars' temperature to reveal how much heat is flowing out of the deep interior of the planet. (</a:t>
            </a:r>
            <a:r>
              <a:rPr lang="en-US" dirty="0">
                <a:hlinkClick r:id="rId2"/>
              </a:rPr>
              <a:t>https://mars.nasa.gov/insight/spacecraft/instruments/summary/</a:t>
            </a:r>
            <a:r>
              <a:rPr lang="en-US" dirty="0"/>
              <a:t>)</a:t>
            </a:r>
          </a:p>
          <a:p>
            <a:pPr marL="285750" indent="-285750">
              <a:buFont typeface="Arial" panose="020B0604020202020204" pitchFamily="34" charset="0"/>
              <a:buChar char="•"/>
            </a:pPr>
            <a:r>
              <a:rPr lang="en-US" dirty="0" err="1"/>
              <a:t>InSight</a:t>
            </a:r>
            <a:r>
              <a:rPr lang="en-US" dirty="0"/>
              <a:t> must be able to measure the wobble of Mars' north pole as the Sun pushes and pulls it in its orbit. (</a:t>
            </a:r>
            <a:r>
              <a:rPr lang="en-US" dirty="0">
                <a:hlinkClick r:id="rId2"/>
              </a:rPr>
              <a:t>https://mars.nasa.gov/insight/spacecraft/instruments/summary/</a:t>
            </a:r>
            <a:r>
              <a:rPr lang="en-US" dirty="0"/>
              <a:t>)</a:t>
            </a:r>
          </a:p>
          <a:p>
            <a:endParaRPr lang="en-US" dirty="0"/>
          </a:p>
          <a:p>
            <a:pPr marL="285750" indent="-285750">
              <a:buFont typeface="Arial" panose="020B0604020202020204" pitchFamily="34" charset="0"/>
              <a:buChar char="•"/>
            </a:pPr>
            <a:endParaRPr lang="en-US" dirty="0"/>
          </a:p>
        </p:txBody>
      </p:sp>
      <p:cxnSp>
        <p:nvCxnSpPr>
          <p:cNvPr id="88" name="Connector: Elbow 87">
            <a:extLst>
              <a:ext uri="{FF2B5EF4-FFF2-40B4-BE49-F238E27FC236}">
                <a16:creationId xmlns:a16="http://schemas.microsoft.com/office/drawing/2014/main" id="{B855CB59-73D5-4D24-B3C2-DF217619EB0B}"/>
              </a:ext>
            </a:extLst>
          </p:cNvPr>
          <p:cNvCxnSpPr>
            <a:cxnSpLocks/>
            <a:stCxn id="29" idx="2"/>
            <a:endCxn id="33" idx="3"/>
          </p:cNvCxnSpPr>
          <p:nvPr/>
        </p:nvCxnSpPr>
        <p:spPr>
          <a:xfrm rot="16200000" flipH="1">
            <a:off x="24019766" y="4154537"/>
            <a:ext cx="3425396" cy="14689"/>
          </a:xfrm>
          <a:prstGeom prst="bentConnector3">
            <a:avLst>
              <a:gd name="adj1" fmla="val 50000"/>
            </a:avLst>
          </a:prstGeom>
          <a:ln w="38100">
            <a:headEnd type="triangle"/>
            <a:tailEnd type="triangle"/>
          </a:ln>
        </p:spPr>
        <p:style>
          <a:lnRef idx="2">
            <a:schemeClr val="dk1"/>
          </a:lnRef>
          <a:fillRef idx="0">
            <a:schemeClr val="dk1"/>
          </a:fillRef>
          <a:effectRef idx="1">
            <a:schemeClr val="dk1"/>
          </a:effectRef>
          <a:fontRef idx="minor">
            <a:schemeClr val="tx1"/>
          </a:fontRef>
        </p:style>
      </p:cxnSp>
      <p:cxnSp>
        <p:nvCxnSpPr>
          <p:cNvPr id="90" name="Connector: Elbow 89">
            <a:extLst>
              <a:ext uri="{FF2B5EF4-FFF2-40B4-BE49-F238E27FC236}">
                <a16:creationId xmlns:a16="http://schemas.microsoft.com/office/drawing/2014/main" id="{4653F6CD-BB51-415A-AEEB-DC278F0F17AF}"/>
              </a:ext>
            </a:extLst>
          </p:cNvPr>
          <p:cNvCxnSpPr>
            <a:cxnSpLocks/>
            <a:stCxn id="29" idx="2"/>
            <a:endCxn id="19" idx="0"/>
          </p:cNvCxnSpPr>
          <p:nvPr/>
        </p:nvCxnSpPr>
        <p:spPr>
          <a:xfrm rot="5400000">
            <a:off x="22116550" y="-573822"/>
            <a:ext cx="585564" cy="6631577"/>
          </a:xfrm>
          <a:prstGeom prst="bentConnector3">
            <a:avLst>
              <a:gd name="adj1" fmla="val 50000"/>
            </a:avLst>
          </a:prstGeom>
          <a:ln w="38100">
            <a:headEnd type="triangle"/>
            <a:tailEnd type="triangle"/>
          </a:ln>
        </p:spPr>
        <p:style>
          <a:lnRef idx="2">
            <a:schemeClr val="dk1"/>
          </a:lnRef>
          <a:fillRef idx="0">
            <a:schemeClr val="dk1"/>
          </a:fillRef>
          <a:effectRef idx="1">
            <a:schemeClr val="dk1"/>
          </a:effectRef>
          <a:fontRef idx="minor">
            <a:schemeClr val="tx1"/>
          </a:fontRef>
        </p:style>
      </p:cxnSp>
      <p:cxnSp>
        <p:nvCxnSpPr>
          <p:cNvPr id="103" name="Connector: Elbow 102">
            <a:extLst>
              <a:ext uri="{FF2B5EF4-FFF2-40B4-BE49-F238E27FC236}">
                <a16:creationId xmlns:a16="http://schemas.microsoft.com/office/drawing/2014/main" id="{400A57CA-476D-4881-B08B-9D048DD83872}"/>
              </a:ext>
            </a:extLst>
          </p:cNvPr>
          <p:cNvCxnSpPr>
            <a:cxnSpLocks/>
            <a:stCxn id="31" idx="2"/>
            <a:endCxn id="19" idx="1"/>
          </p:cNvCxnSpPr>
          <p:nvPr/>
        </p:nvCxnSpPr>
        <p:spPr>
          <a:xfrm flipV="1">
            <a:off x="15270475" y="5867723"/>
            <a:ext cx="651851" cy="10979657"/>
          </a:xfrm>
          <a:prstGeom prst="bentConnector5">
            <a:avLst>
              <a:gd name="adj1" fmla="val 35069"/>
              <a:gd name="adj2" fmla="val 41630"/>
              <a:gd name="adj3" fmla="val 6493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F6B9866-C9D3-48A1-9C40-5E04921CCF40}"/>
              </a:ext>
            </a:extLst>
          </p:cNvPr>
          <p:cNvCxnSpPr>
            <a:cxnSpLocks/>
            <a:stCxn id="19" idx="2"/>
            <a:endCxn id="21" idx="0"/>
          </p:cNvCxnSpPr>
          <p:nvPr/>
        </p:nvCxnSpPr>
        <p:spPr>
          <a:xfrm>
            <a:off x="19093543" y="8700697"/>
            <a:ext cx="0" cy="23126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15" name="Straight Arrow Connector 114">
            <a:extLst>
              <a:ext uri="{FF2B5EF4-FFF2-40B4-BE49-F238E27FC236}">
                <a16:creationId xmlns:a16="http://schemas.microsoft.com/office/drawing/2014/main" id="{4ABFC170-735A-485A-BED0-823D8A0457CA}"/>
              </a:ext>
            </a:extLst>
          </p:cNvPr>
          <p:cNvCxnSpPr>
            <a:cxnSpLocks/>
            <a:stCxn id="21" idx="2"/>
            <a:endCxn id="22" idx="0"/>
          </p:cNvCxnSpPr>
          <p:nvPr/>
        </p:nvCxnSpPr>
        <p:spPr>
          <a:xfrm>
            <a:off x="19093543" y="14166573"/>
            <a:ext cx="0" cy="33913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18" name="Straight Arrow Connector 117">
            <a:extLst>
              <a:ext uri="{FF2B5EF4-FFF2-40B4-BE49-F238E27FC236}">
                <a16:creationId xmlns:a16="http://schemas.microsoft.com/office/drawing/2014/main" id="{DCFD11BD-443D-4319-9008-F05A44BC6A11}"/>
              </a:ext>
            </a:extLst>
          </p:cNvPr>
          <p:cNvCxnSpPr>
            <a:cxnSpLocks/>
            <a:stCxn id="22" idx="2"/>
            <a:endCxn id="23" idx="0"/>
          </p:cNvCxnSpPr>
          <p:nvPr/>
        </p:nvCxnSpPr>
        <p:spPr>
          <a:xfrm>
            <a:off x="19093543" y="18971485"/>
            <a:ext cx="0" cy="42969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21" name="Straight Arrow Connector 120">
            <a:extLst>
              <a:ext uri="{FF2B5EF4-FFF2-40B4-BE49-F238E27FC236}">
                <a16:creationId xmlns:a16="http://schemas.microsoft.com/office/drawing/2014/main" id="{2CAF159A-3BAA-4834-B1E2-07243816313F}"/>
              </a:ext>
            </a:extLst>
          </p:cNvPr>
          <p:cNvCxnSpPr>
            <a:cxnSpLocks/>
            <a:stCxn id="23" idx="2"/>
            <a:endCxn id="24" idx="0"/>
          </p:cNvCxnSpPr>
          <p:nvPr/>
        </p:nvCxnSpPr>
        <p:spPr>
          <a:xfrm>
            <a:off x="19093543" y="24150653"/>
            <a:ext cx="0" cy="42969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26" name="Connector: Elbow 125">
            <a:extLst>
              <a:ext uri="{FF2B5EF4-FFF2-40B4-BE49-F238E27FC236}">
                <a16:creationId xmlns:a16="http://schemas.microsoft.com/office/drawing/2014/main" id="{3AFD89FF-4621-4FD3-9972-FCB83074D4D0}"/>
              </a:ext>
            </a:extLst>
          </p:cNvPr>
          <p:cNvCxnSpPr>
            <a:cxnSpLocks/>
            <a:stCxn id="19" idx="3"/>
            <a:endCxn id="33" idx="0"/>
          </p:cNvCxnSpPr>
          <p:nvPr/>
        </p:nvCxnSpPr>
        <p:spPr>
          <a:xfrm>
            <a:off x="22264760" y="5867723"/>
            <a:ext cx="961005" cy="10979657"/>
          </a:xfrm>
          <a:prstGeom prst="bentConnector5">
            <a:avLst>
              <a:gd name="adj1" fmla="val 23788"/>
              <a:gd name="adj2" fmla="val 51452"/>
              <a:gd name="adj3" fmla="val 7621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5807FE40-D4F3-40F7-9BF3-5B1F1AF2E49D}"/>
              </a:ext>
            </a:extLst>
          </p:cNvPr>
          <p:cNvCxnSpPr>
            <a:cxnSpLocks/>
            <a:stCxn id="33" idx="2"/>
            <a:endCxn id="20" idx="1"/>
          </p:cNvCxnSpPr>
          <p:nvPr/>
        </p:nvCxnSpPr>
        <p:spPr>
          <a:xfrm flipV="1">
            <a:off x="28253853" y="5185866"/>
            <a:ext cx="897350" cy="11661514"/>
          </a:xfrm>
          <a:prstGeom prst="bentConnector5">
            <a:avLst>
              <a:gd name="adj1" fmla="val 25475"/>
              <a:gd name="adj2" fmla="val 50506"/>
              <a:gd name="adj3" fmla="val 7452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6A660681-755A-4988-956A-E1E1657B607F}"/>
              </a:ext>
            </a:extLst>
          </p:cNvPr>
          <p:cNvCxnSpPr>
            <a:cxnSpLocks/>
            <a:stCxn id="33" idx="2"/>
            <a:endCxn id="25" idx="1"/>
          </p:cNvCxnSpPr>
          <p:nvPr/>
        </p:nvCxnSpPr>
        <p:spPr>
          <a:xfrm flipV="1">
            <a:off x="28253853" y="8957682"/>
            <a:ext cx="897350" cy="7889698"/>
          </a:xfrm>
          <a:prstGeom prst="bentConnector5">
            <a:avLst>
              <a:gd name="adj1" fmla="val 25475"/>
              <a:gd name="adj2" fmla="val 58048"/>
              <a:gd name="adj3" fmla="val 7452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18722447-3A9F-4D34-8DE8-A19E9BC9BABF}"/>
              </a:ext>
            </a:extLst>
          </p:cNvPr>
          <p:cNvCxnSpPr>
            <a:cxnSpLocks/>
            <a:stCxn id="33" idx="2"/>
            <a:endCxn id="27" idx="1"/>
          </p:cNvCxnSpPr>
          <p:nvPr/>
        </p:nvCxnSpPr>
        <p:spPr>
          <a:xfrm>
            <a:off x="28253853" y="16847380"/>
            <a:ext cx="897350" cy="2553802"/>
          </a:xfrm>
          <a:prstGeom prst="bentConnector5">
            <a:avLst>
              <a:gd name="adj1" fmla="val 25475"/>
              <a:gd name="adj2" fmla="val 189106"/>
              <a:gd name="adj3" fmla="val 7452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9686E5D-A103-47D5-829C-2B95AED98097}"/>
              </a:ext>
            </a:extLst>
          </p:cNvPr>
          <p:cNvCxnSpPr>
            <a:cxnSpLocks/>
            <a:stCxn id="33" idx="2"/>
            <a:endCxn id="28" idx="1"/>
          </p:cNvCxnSpPr>
          <p:nvPr/>
        </p:nvCxnSpPr>
        <p:spPr>
          <a:xfrm>
            <a:off x="28253853" y="16847380"/>
            <a:ext cx="897350" cy="8939724"/>
          </a:xfrm>
          <a:prstGeom prst="bentConnector5">
            <a:avLst>
              <a:gd name="adj1" fmla="val 25475"/>
              <a:gd name="adj2" fmla="val 45165"/>
              <a:gd name="adj3" fmla="val 7452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810AC9C3-CC34-4157-BF75-D54AE9F466C1}"/>
              </a:ext>
            </a:extLst>
          </p:cNvPr>
          <p:cNvCxnSpPr>
            <a:cxnSpLocks/>
            <a:stCxn id="33" idx="2"/>
            <a:endCxn id="26" idx="1"/>
          </p:cNvCxnSpPr>
          <p:nvPr/>
        </p:nvCxnSpPr>
        <p:spPr>
          <a:xfrm flipV="1">
            <a:off x="28253853" y="13733614"/>
            <a:ext cx="897350" cy="3113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303B1979-814C-445D-BEA0-61548A8FE952}"/>
              </a:ext>
            </a:extLst>
          </p:cNvPr>
          <p:cNvCxnSpPr>
            <a:cxnSpLocks/>
          </p:cNvCxnSpPr>
          <p:nvPr/>
        </p:nvCxnSpPr>
        <p:spPr>
          <a:xfrm>
            <a:off x="35493637" y="5002986"/>
            <a:ext cx="493331" cy="117350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BE8AADC-03A6-4E1A-A16B-2FD9BC96F569}"/>
              </a:ext>
            </a:extLst>
          </p:cNvPr>
          <p:cNvCxnSpPr>
            <a:cxnSpLocks/>
            <a:stCxn id="25" idx="3"/>
          </p:cNvCxnSpPr>
          <p:nvPr/>
        </p:nvCxnSpPr>
        <p:spPr>
          <a:xfrm>
            <a:off x="35493637" y="8957682"/>
            <a:ext cx="493331" cy="81127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E775474-F3BD-4F95-A491-4B88A12B921A}"/>
              </a:ext>
            </a:extLst>
          </p:cNvPr>
          <p:cNvCxnSpPr>
            <a:cxnSpLocks/>
            <a:stCxn id="26" idx="3"/>
          </p:cNvCxnSpPr>
          <p:nvPr/>
        </p:nvCxnSpPr>
        <p:spPr>
          <a:xfrm>
            <a:off x="35493637" y="13733614"/>
            <a:ext cx="493331" cy="3113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224B3CD-45C4-40C7-A1C6-C8CCBFD754DC}"/>
              </a:ext>
            </a:extLst>
          </p:cNvPr>
          <p:cNvCxnSpPr>
            <a:cxnSpLocks/>
            <a:stCxn id="27" idx="3"/>
            <a:endCxn id="34" idx="0"/>
          </p:cNvCxnSpPr>
          <p:nvPr/>
        </p:nvCxnSpPr>
        <p:spPr>
          <a:xfrm flipV="1">
            <a:off x="35493637" y="16847380"/>
            <a:ext cx="493333" cy="25538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F22E68D-186E-4172-B889-35360756191A}"/>
              </a:ext>
            </a:extLst>
          </p:cNvPr>
          <p:cNvCxnSpPr>
            <a:cxnSpLocks/>
            <a:stCxn id="28" idx="3"/>
          </p:cNvCxnSpPr>
          <p:nvPr/>
        </p:nvCxnSpPr>
        <p:spPr>
          <a:xfrm flipV="1">
            <a:off x="35493637" y="16588158"/>
            <a:ext cx="544009" cy="91989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05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2264</TotalTime>
  <Words>2123</Words>
  <Application>Microsoft Office PowerPoint</Application>
  <PresentationFormat>Custom</PresentationFormat>
  <Paragraphs>132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Slack-Lato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Orrego Mendez, Federico</dc:creator>
  <cp:lastModifiedBy>Sahagian-Crandall, Cameron</cp:lastModifiedBy>
  <cp:revision>38</cp:revision>
  <dcterms:created xsi:type="dcterms:W3CDTF">2022-01-21T16:39:22Z</dcterms:created>
  <dcterms:modified xsi:type="dcterms:W3CDTF">2023-01-20T21:18:53Z</dcterms:modified>
</cp:coreProperties>
</file>