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1"/>
  </p:notesMasterIdLst>
  <p:sldIdLst>
    <p:sldId id="256" r:id="rId2"/>
    <p:sldId id="284" r:id="rId3"/>
    <p:sldId id="257" r:id="rId4"/>
    <p:sldId id="258" r:id="rId5"/>
    <p:sldId id="259" r:id="rId6"/>
    <p:sldId id="287" r:id="rId7"/>
    <p:sldId id="260" r:id="rId8"/>
    <p:sldId id="264" r:id="rId9"/>
    <p:sldId id="266" r:id="rId10"/>
    <p:sldId id="285" r:id="rId11"/>
    <p:sldId id="289" r:id="rId12"/>
    <p:sldId id="290" r:id="rId13"/>
    <p:sldId id="267" r:id="rId14"/>
    <p:sldId id="269" r:id="rId15"/>
    <p:sldId id="270" r:id="rId16"/>
    <p:sldId id="271" r:id="rId17"/>
    <p:sldId id="272" r:id="rId18"/>
    <p:sldId id="292" r:id="rId19"/>
    <p:sldId id="294" r:id="rId20"/>
    <p:sldId id="273" r:id="rId21"/>
    <p:sldId id="274" r:id="rId22"/>
    <p:sldId id="283" r:id="rId23"/>
    <p:sldId id="277" r:id="rId24"/>
    <p:sldId id="278" r:id="rId25"/>
    <p:sldId id="279" r:id="rId26"/>
    <p:sldId id="291" r:id="rId27"/>
    <p:sldId id="280" r:id="rId28"/>
    <p:sldId id="293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738" autoAdjust="0"/>
  </p:normalViewPr>
  <p:slideViewPr>
    <p:cSldViewPr>
      <p:cViewPr varScale="1">
        <p:scale>
          <a:sx n="53" d="100"/>
          <a:sy n="53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4C08-C39C-45DD-9FB5-ED1B01068503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1BF7-426A-4D4B-9385-6520D3CA1C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goal in this talk to help put all of these different technologies into perspective</a:t>
            </a:r>
            <a:r>
              <a:rPr lang="en-US" baseline="0" dirty="0" smtClean="0"/>
              <a:t> so that you can understand how all the different pieces of web programming fit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81BF7-426A-4D4B-9385-6520D3CA1C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81BF7-426A-4D4B-9385-6520D3CA1C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Facebook</a:t>
            </a:r>
            <a:r>
              <a:rPr lang="en-US" dirty="0" smtClean="0"/>
              <a:t> uses a lot of AJAX.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81BF7-426A-4D4B-9385-6520D3CA1CE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cripts.mit.edu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85800"/>
            <a:ext cx="49530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 to Making a Website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Zhang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3017400" cy="1371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 - your computer (usually by your browser)</a:t>
            </a:r>
          </a:p>
          <a:p>
            <a:r>
              <a:rPr lang="en-US" dirty="0" smtClean="0"/>
              <a:t>Server – computer that stores and provides the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Client Side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These are kinds of files that a web-server can send to your computer. Your browser uses these files to render the web-page.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Describes the content of a web-page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&lt;title&gt;My Title&lt;/title&gt;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&lt;p&gt;Hello world!&lt;/p&gt;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&lt;/body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Styles HTML elements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font-size: 20px;</a:t>
            </a:r>
          </a:p>
          <a:p>
            <a:pPr marL="0" indent="0">
              <a:buNone/>
            </a:pPr>
            <a:r>
              <a:rPr lang="en-US" dirty="0" smtClean="0"/>
              <a:t>    color: red;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interactivity to web-pages</a:t>
            </a:r>
          </a:p>
          <a:p>
            <a:r>
              <a:rPr lang="en-US" dirty="0" smtClean="0"/>
              <a:t>Submit forms</a:t>
            </a:r>
          </a:p>
          <a:p>
            <a:r>
              <a:rPr lang="en-US" dirty="0" smtClean="0"/>
              <a:t>React to mouse movement</a:t>
            </a:r>
          </a:p>
          <a:p>
            <a:r>
              <a:rPr lang="en-US" dirty="0" smtClean="0"/>
              <a:t>Change HTML content (like text in a paragraph)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and AJAX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– </a:t>
            </a:r>
            <a:r>
              <a:rPr lang="en-US" dirty="0" err="1" smtClean="0"/>
              <a:t>Javascript</a:t>
            </a:r>
            <a:r>
              <a:rPr lang="en-US" dirty="0" smtClean="0"/>
              <a:t> with more convenient syntax</a:t>
            </a:r>
          </a:p>
          <a:p>
            <a:r>
              <a:rPr lang="en-US" dirty="0" smtClean="0"/>
              <a:t>AJAX – a group of functions in </a:t>
            </a:r>
            <a:r>
              <a:rPr lang="en-US" dirty="0" err="1" smtClean="0"/>
              <a:t>Javascript</a:t>
            </a:r>
            <a:r>
              <a:rPr lang="en-US" dirty="0" smtClean="0"/>
              <a:t> that allows you to talk to a server without loading another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…That’s a lot of stuff!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Server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Responds to HTTP requests from clients.</a:t>
            </a:r>
          </a:p>
          <a:p>
            <a:r>
              <a:rPr lang="en-US" dirty="0" smtClean="0"/>
              <a:t>Apache – most common server software; taught in 6.470</a:t>
            </a:r>
          </a:p>
          <a:p>
            <a:pPr lvl="1"/>
            <a:r>
              <a:rPr lang="en-US" dirty="0" smtClean="0"/>
              <a:t>Commonly run on Linux computers.</a:t>
            </a:r>
          </a:p>
          <a:p>
            <a:pPr lvl="1"/>
            <a:r>
              <a:rPr lang="en-US" dirty="0" smtClean="0"/>
              <a:t>LAMP stack = Linux, Apache, MySQL, PHP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PHP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programmer to make web pages dynamic.</a:t>
            </a:r>
          </a:p>
          <a:p>
            <a:r>
              <a:rPr lang="en-US" dirty="0" smtClean="0"/>
              <a:t>Collect form data</a:t>
            </a:r>
          </a:p>
          <a:p>
            <a:r>
              <a:rPr lang="en-US" dirty="0" smtClean="0"/>
              <a:t>Handle user sessions and authentication</a:t>
            </a:r>
          </a:p>
          <a:p>
            <a:r>
              <a:rPr lang="en-US" dirty="0" smtClean="0"/>
              <a:t>It often does this in conjunction with a database (MySQL)</a:t>
            </a:r>
          </a:p>
          <a:p>
            <a:r>
              <a:rPr lang="en-US" dirty="0" smtClean="0"/>
              <a:t>Common alternatives: Python, Ruby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4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Databases (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– an organized collection of data that is maintained on the server</a:t>
            </a:r>
          </a:p>
          <a:p>
            <a:pPr lvl="1"/>
            <a:r>
              <a:rPr lang="en-US" dirty="0" smtClean="0"/>
              <a:t>Account information and passwords</a:t>
            </a:r>
          </a:p>
          <a:p>
            <a:pPr lvl="1"/>
            <a:r>
              <a:rPr lang="en-US" dirty="0" smtClean="0"/>
              <a:t>User-generated content (comments, posts, etc.)</a:t>
            </a:r>
          </a:p>
          <a:p>
            <a:r>
              <a:rPr lang="en-US" dirty="0" smtClean="0"/>
              <a:t>MySQL is a particular database system that is commonly used with PHP.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PHP and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Often work together</a:t>
            </a:r>
          </a:p>
          <a:p>
            <a:r>
              <a:rPr lang="en-US" dirty="0" smtClean="0"/>
              <a:t>PHP makes queries to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MySQL provides reliable storage and fast access to large amounts of data</a:t>
            </a:r>
          </a:p>
          <a:p>
            <a:r>
              <a:rPr lang="en-US" dirty="0" smtClean="0"/>
              <a:t>PHP uses the content to generate a dynamic webpage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Technologies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frameworks – simplify common tasks like user accounts, database access, etc.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Ruby on Rails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Additional Technologies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version control</a:t>
            </a:r>
          </a:p>
          <a:p>
            <a:pPr lvl="1"/>
            <a:r>
              <a:rPr lang="en-US" dirty="0" smtClean="0"/>
              <a:t>Lets you save and rollback your work</a:t>
            </a:r>
          </a:p>
          <a:p>
            <a:pPr lvl="1"/>
            <a:r>
              <a:rPr lang="en-US" dirty="0" smtClean="0"/>
              <a:t>Lets you make branches.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, lets you easily collaborate with others.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Getting a Web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MIT</a:t>
            </a:r>
          </a:p>
          <a:p>
            <a:pPr lvl="1"/>
            <a:r>
              <a:rPr lang="en-US" dirty="0" smtClean="0"/>
              <a:t>You can get web space on scripts with just your Athena account</a:t>
            </a:r>
          </a:p>
          <a:p>
            <a:pPr lvl="1"/>
            <a:r>
              <a:rPr lang="en-US" dirty="0" smtClean="0">
                <a:hlinkClick r:id="rId2"/>
              </a:rPr>
              <a:t>http://scripts.mit.edu/</a:t>
            </a:r>
            <a:endParaRPr lang="en-US" dirty="0" smtClean="0"/>
          </a:p>
          <a:p>
            <a:r>
              <a:rPr lang="en-US" dirty="0" smtClean="0"/>
              <a:t>Commercial Web Hosting</a:t>
            </a:r>
          </a:p>
          <a:p>
            <a:pPr lvl="1"/>
            <a:r>
              <a:rPr lang="en-US" dirty="0" err="1" smtClean="0"/>
              <a:t>WebFaction</a:t>
            </a:r>
            <a:endParaRPr lang="en-US" dirty="0" smtClean="0"/>
          </a:p>
          <a:p>
            <a:pPr lvl="1"/>
            <a:r>
              <a:rPr lang="en-US" dirty="0" err="1" smtClean="0"/>
              <a:t>Bluehost</a:t>
            </a:r>
            <a:endParaRPr lang="en-US" dirty="0" smtClean="0"/>
          </a:p>
          <a:p>
            <a:pPr lvl="1"/>
            <a:r>
              <a:rPr lang="en-US" dirty="0" smtClean="0"/>
              <a:t>Amazon EC2 (advanced)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Zhang</a:t>
            </a:r>
            <a:endParaRPr lang="en-US" dirty="0"/>
          </a:p>
        </p:txBody>
      </p:sp>
      <p:pic>
        <p:nvPicPr>
          <p:cNvPr id="1026" name="Picture 2" descr="C:\Users\Mark Zhang\Documents\Cytoplasm\MIT\6.470 Team\6.470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38400"/>
            <a:ext cx="3017400" cy="137105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8199437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09800" y="685800"/>
            <a:ext cx="4953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 to Making a Website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 of the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Accessing a website</a:t>
            </a:r>
          </a:p>
          <a:p>
            <a:r>
              <a:rPr lang="en-US" dirty="0" smtClean="0"/>
              <a:t>Client-side technologies</a:t>
            </a:r>
          </a:p>
          <a:p>
            <a:r>
              <a:rPr lang="en-US" dirty="0" smtClean="0"/>
              <a:t>Server-side technologies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Accessing a Website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(client)</a:t>
            </a:r>
            <a:endParaRPr lang="en-US" dirty="0"/>
          </a:p>
        </p:txBody>
      </p:sp>
      <p:pic>
        <p:nvPicPr>
          <p:cNvPr id="2054" name="Picture 6" descr="C:\Users\Mark Zhang\Documents\Cytoplasm\MIT\6.470 Team\web-overview\comp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267200"/>
            <a:ext cx="927718" cy="990793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2343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Accessing a Website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ark Zhang\Documents\Cytoplasm\MIT\6.470 Team\web-overview\sip-server_load-balanc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267200"/>
            <a:ext cx="676275" cy="876300"/>
          </a:xfrm>
          <a:prstGeom prst="rect">
            <a:avLst/>
          </a:prstGeom>
          <a:noFill/>
        </p:spPr>
      </p:pic>
      <p:pic>
        <p:nvPicPr>
          <p:cNvPr id="2051" name="Picture 3" descr="C:\Users\Mark Zhang\Documents\Cytoplasm\MIT\6.470 Team\web-overview\thought-bubble-1bnlyv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95600"/>
            <a:ext cx="1524000" cy="1342964"/>
          </a:xfrm>
          <a:prstGeom prst="rect">
            <a:avLst/>
          </a:prstGeom>
          <a:noFill/>
        </p:spPr>
      </p:pic>
      <p:pic>
        <p:nvPicPr>
          <p:cNvPr id="2052" name="Picture 4" descr="C:\Users\Mark Zhang\Documents\Cytoplasm\MIT\6.470 Team\web-overview\9be30a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200400"/>
            <a:ext cx="1013461" cy="457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68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(client)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2054" name="Picture 6" descr="C:\Users\Mark Zhang\Documents\Cytoplasm\MIT\6.470 Team\web-overview\compu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267200"/>
            <a:ext cx="927718" cy="990793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276600"/>
            <a:ext cx="2343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 Request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C:\Users\Mark Zhang\Documents\Cytoplasm\MIT\6.470 Team\web-overview\sip-server_load-balanc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267200"/>
            <a:ext cx="676275" cy="876300"/>
          </a:xfrm>
          <a:prstGeom prst="rect">
            <a:avLst/>
          </a:prstGeom>
          <a:noFill/>
        </p:spPr>
      </p:pic>
      <p:pic>
        <p:nvPicPr>
          <p:cNvPr id="12" name="Picture 3" descr="C:\Users\Mark Zhang\Documents\Cytoplasm\MIT\6.470 Team\web-overview\thought-bubble-1bnlyv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95600"/>
            <a:ext cx="1524000" cy="1342964"/>
          </a:xfrm>
          <a:prstGeom prst="rect">
            <a:avLst/>
          </a:prstGeom>
          <a:noFill/>
        </p:spPr>
      </p:pic>
      <p:pic>
        <p:nvPicPr>
          <p:cNvPr id="13" name="Picture 4" descr="C:\Users\Mark Zhang\Documents\Cytoplasm\MIT\6.470 Team\web-overview\9be30a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200400"/>
            <a:ext cx="1013461" cy="457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668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(client)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16" name="Picture 6" descr="C:\Users\Mark Zhang\Documents\Cytoplasm\MIT\6.470 Team\web-overview\compu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267200"/>
            <a:ext cx="927718" cy="99079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400800" y="5715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IP: 72.26.203.99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90800" y="4267200"/>
            <a:ext cx="3581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7000" y="3962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Request: GET www.xkcd.com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 Response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C:\Users\Mark Zhang\Documents\Cytoplasm\MIT\6.470 Team\web-overview\sip-server_load-balanc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267200"/>
            <a:ext cx="676275" cy="876300"/>
          </a:xfrm>
          <a:prstGeom prst="rect">
            <a:avLst/>
          </a:prstGeom>
          <a:noFill/>
        </p:spPr>
      </p:pic>
      <p:pic>
        <p:nvPicPr>
          <p:cNvPr id="12" name="Picture 3" descr="C:\Users\Mark Zhang\Documents\Cytoplasm\MIT\6.470 Team\web-overview\thought-bubble-1bnlyv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95600"/>
            <a:ext cx="1524000" cy="1342964"/>
          </a:xfrm>
          <a:prstGeom prst="rect">
            <a:avLst/>
          </a:prstGeom>
          <a:noFill/>
        </p:spPr>
      </p:pic>
      <p:pic>
        <p:nvPicPr>
          <p:cNvPr id="13" name="Picture 4" descr="C:\Users\Mark Zhang\Documents\Cytoplasm\MIT\6.470 Team\web-overview\9be30a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200400"/>
            <a:ext cx="1013461" cy="457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668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(client)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16" name="Picture 6" descr="C:\Users\Mark Zhang\Documents\Cytoplasm\MIT\6.470 Team\web-overview\compu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267200"/>
            <a:ext cx="927718" cy="99079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400800" y="5715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IP: 72.26.203.99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90800" y="4267200"/>
            <a:ext cx="35814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7000" y="3962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Request: GET www.xkcd.com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flipH="1">
            <a:off x="2590800" y="5029200"/>
            <a:ext cx="3505200" cy="533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5638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HTTP Response: web content (HTML file)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Browser Renders Files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ark Zhang\Documents\Cytoplasm\MIT\6.470 Team\web-overview\sip-server_load-balanc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267200"/>
            <a:ext cx="676275" cy="876300"/>
          </a:xfrm>
          <a:prstGeom prst="rect">
            <a:avLst/>
          </a:prstGeom>
          <a:noFill/>
        </p:spPr>
      </p:pic>
      <p:pic>
        <p:nvPicPr>
          <p:cNvPr id="2051" name="Picture 3" descr="C:\Users\Mark Zhang\Documents\Cytoplasm\MIT\6.470 Team\web-overview\thought-bubble-1bnlyv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95600"/>
            <a:ext cx="1524000" cy="1342964"/>
          </a:xfrm>
          <a:prstGeom prst="rect">
            <a:avLst/>
          </a:prstGeom>
          <a:noFill/>
        </p:spPr>
      </p:pic>
      <p:pic>
        <p:nvPicPr>
          <p:cNvPr id="2052" name="Picture 4" descr="C:\Users\Mark Zhang\Documents\Cytoplasm\MIT\6.470 Team\web-overview\9be30a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200400"/>
            <a:ext cx="1013461" cy="457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668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(client)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5181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2054" name="Picture 6" descr="C:\Users\Mark Zhang\Documents\Cytoplasm\MIT\6.470 Team\web-overview\compu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267200"/>
            <a:ext cx="927718" cy="99079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00800" y="5715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IP: 72.26.203.99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1219200" y="1623732"/>
            <a:ext cx="2971800" cy="2438400"/>
          </a:xfrm>
          <a:prstGeom prst="wedgeEllipseCallou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1981200"/>
            <a:ext cx="1841411" cy="177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6">
      <a:dk1>
        <a:srgbClr val="97323A"/>
      </a:dk1>
      <a:lt1>
        <a:srgbClr val="FFFFFF"/>
      </a:lt1>
      <a:dk2>
        <a:srgbClr val="FFFFFF"/>
      </a:dk2>
      <a:lt2>
        <a:srgbClr val="676767"/>
      </a:lt2>
      <a:accent1>
        <a:srgbClr val="676767"/>
      </a:accent1>
      <a:accent2>
        <a:srgbClr val="97323A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3759</TotalTime>
  <Words>545</Words>
  <Application>Microsoft Office PowerPoint</Application>
  <PresentationFormat>On-screen Show (4:3)</PresentationFormat>
  <Paragraphs>116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Intro to Making a Website</vt:lpstr>
      <vt:lpstr>Slide 2</vt:lpstr>
      <vt:lpstr>Overview of the Overview</vt:lpstr>
      <vt:lpstr>Accessing a Website</vt:lpstr>
      <vt:lpstr>Accessing a Website</vt:lpstr>
      <vt:lpstr>Accessing a Website</vt:lpstr>
      <vt:lpstr>HTTP Request</vt:lpstr>
      <vt:lpstr>HTTP Response</vt:lpstr>
      <vt:lpstr>Browser Renders Files</vt:lpstr>
      <vt:lpstr>Review</vt:lpstr>
      <vt:lpstr>Demo</vt:lpstr>
      <vt:lpstr>Questions?</vt:lpstr>
      <vt:lpstr>Client-side Technologies</vt:lpstr>
      <vt:lpstr>Client Side</vt:lpstr>
      <vt:lpstr>HTML</vt:lpstr>
      <vt:lpstr>CSS</vt:lpstr>
      <vt:lpstr>Javascript</vt:lpstr>
      <vt:lpstr>jQuery and AJAX</vt:lpstr>
      <vt:lpstr>Questions</vt:lpstr>
      <vt:lpstr>Server Side Technologies</vt:lpstr>
      <vt:lpstr>Server Software</vt:lpstr>
      <vt:lpstr>PHP</vt:lpstr>
      <vt:lpstr>Databases (MySQL)</vt:lpstr>
      <vt:lpstr>PHP and MySQL</vt:lpstr>
      <vt:lpstr>Additional Technologies</vt:lpstr>
      <vt:lpstr>Additional Technologies</vt:lpstr>
      <vt:lpstr>Getting a Web Server</vt:lpstr>
      <vt:lpstr>Questions?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Web Programming</dc:title>
  <dc:creator>Mark Zhang</dc:creator>
  <cp:lastModifiedBy>Mark Zhang</cp:lastModifiedBy>
  <cp:revision>167</cp:revision>
  <dcterms:created xsi:type="dcterms:W3CDTF">2006-08-16T00:00:00Z</dcterms:created>
  <dcterms:modified xsi:type="dcterms:W3CDTF">2013-01-07T23:02:05Z</dcterms:modified>
</cp:coreProperties>
</file>