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7"/>
  </p:notesMasterIdLst>
  <p:sldIdLst>
    <p:sldId id="300" r:id="rId2"/>
    <p:sldId id="302" r:id="rId3"/>
    <p:sldId id="303" r:id="rId4"/>
    <p:sldId id="306" r:id="rId5"/>
    <p:sldId id="307" r:id="rId6"/>
    <p:sldId id="304" r:id="rId7"/>
    <p:sldId id="308" r:id="rId8"/>
    <p:sldId id="305" r:id="rId9"/>
    <p:sldId id="312" r:id="rId10"/>
    <p:sldId id="313" r:id="rId11"/>
    <p:sldId id="315" r:id="rId12"/>
    <p:sldId id="322" r:id="rId13"/>
    <p:sldId id="314" r:id="rId14"/>
    <p:sldId id="334" r:id="rId15"/>
    <p:sldId id="320" r:id="rId16"/>
    <p:sldId id="316" r:id="rId17"/>
    <p:sldId id="327" r:id="rId18"/>
    <p:sldId id="317" r:id="rId19"/>
    <p:sldId id="318" r:id="rId20"/>
    <p:sldId id="319" r:id="rId21"/>
    <p:sldId id="311" r:id="rId22"/>
    <p:sldId id="309" r:id="rId23"/>
    <p:sldId id="331" r:id="rId24"/>
    <p:sldId id="332" r:id="rId25"/>
    <p:sldId id="333" r:id="rId26"/>
    <p:sldId id="326" r:id="rId27"/>
    <p:sldId id="328" r:id="rId28"/>
    <p:sldId id="329" r:id="rId29"/>
    <p:sldId id="321" r:id="rId30"/>
    <p:sldId id="324" r:id="rId31"/>
    <p:sldId id="323" r:id="rId32"/>
    <p:sldId id="310" r:id="rId33"/>
    <p:sldId id="330" r:id="rId34"/>
    <p:sldId id="335" r:id="rId35"/>
    <p:sldId id="33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552"/>
    <a:srgbClr val="1B7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010CB-8550-4B5F-99B0-2929642A0018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A4D8-1B18-4FF0-B3EA-29C74F3C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jQuery.ready</a:t>
            </a:r>
            <a:r>
              <a:rPr lang="en-US" dirty="0" smtClean="0"/>
              <a:t> if you use the former!</a:t>
            </a:r>
          </a:p>
          <a:p>
            <a:r>
              <a:rPr lang="en-US" dirty="0" smtClean="0"/>
              <a:t>Order</a:t>
            </a:r>
            <a:r>
              <a:rPr lang="en-US" baseline="0" dirty="0" smtClean="0"/>
              <a:t> of imports matters,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Enhanced for loops are different in </a:t>
            </a:r>
            <a:r>
              <a:rPr lang="en-US" dirty="0" err="1" smtClean="0"/>
              <a:t>javascript</a:t>
            </a:r>
            <a:r>
              <a:rPr lang="en-US" dirty="0" smtClean="0"/>
              <a:t> than in python!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</a:t>
            </a:r>
            <a:r>
              <a:rPr lang="en-US" baseline="0" dirty="0" smtClean="0"/>
              <a:t> to use another variable for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you can use the </a:t>
            </a:r>
            <a:r>
              <a:rPr lang="en-US" baseline="0" dirty="0" err="1" smtClean="0"/>
              <a:t>noConflict</a:t>
            </a:r>
            <a:r>
              <a:rPr lang="en-US" baseline="0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Lack of using </a:t>
            </a:r>
            <a:r>
              <a:rPr lang="en-US" dirty="0" err="1" smtClean="0"/>
              <a:t>var</a:t>
            </a:r>
            <a:r>
              <a:rPr lang="en-US" dirty="0" smtClean="0"/>
              <a:t> leads to global variables – usually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‘\ ‘ is an</a:t>
            </a:r>
            <a:r>
              <a:rPr lang="en-US" baseline="0" dirty="0" smtClean="0"/>
              <a:t> escape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single v. double quote</a:t>
            </a:r>
            <a:r>
              <a:rPr lang="en-US" baseline="0" dirty="0" smtClean="0"/>
              <a:t> will be important later, when using things like </a:t>
            </a:r>
            <a:r>
              <a:rPr lang="en-US" baseline="0" dirty="0" err="1" smtClean="0"/>
              <a:t>innerHTML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are super important to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  <a:r>
              <a:rPr lang="en-US" baseline="0" dirty="0" smtClean="0"/>
              <a:t> You’ll see this type of notation for objects also called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comparisons</a:t>
            </a:r>
            <a:r>
              <a:rPr lang="en-US" baseline="0" dirty="0" smtClean="0"/>
              <a:t> check for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first way is preferred for a few different reasons. Using the latter method may lead to errors if your code is not ordered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‘this’ refers</a:t>
            </a:r>
            <a:r>
              <a:rPr lang="en-US" baseline="0" dirty="0" smtClean="0"/>
              <a:t> to the window object. This is the default reference for this, and where global variables are housed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5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prototype object of a constructor function</a:t>
            </a:r>
            <a:r>
              <a:rPr lang="en-US" baseline="0" dirty="0" smtClean="0"/>
              <a:t> is what new objects inherit from.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A4D8-1B18-4FF0-B3EA-29C74F3CF8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smtClean="0">
                <a:solidFill>
                  <a:schemeClr val="bg1"/>
                </a:solidFill>
              </a:rPr>
              <a:t>Introduction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as a dictionary/hash table in other languages</a:t>
            </a:r>
          </a:p>
          <a:p>
            <a:r>
              <a:rPr lang="en-US" dirty="0" smtClean="0"/>
              <a:t>Can use strings as keys, helps with disallowed characters</a:t>
            </a:r>
          </a:p>
          <a:p>
            <a:r>
              <a:rPr lang="en-US" dirty="0" smtClean="0"/>
              <a:t>Values are any acceptable </a:t>
            </a:r>
            <a:r>
              <a:rPr lang="en-US" dirty="0" err="1" smtClean="0"/>
              <a:t>var’s</a:t>
            </a:r>
            <a:endParaRPr lang="en-US" dirty="0" smtClean="0"/>
          </a:p>
          <a:p>
            <a:r>
              <a:rPr lang="en-US" dirty="0" smtClean="0"/>
              <a:t>Can even use functions as values (later)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14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6470;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obj1 = {		//the braces create an object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key1: x,	//use commas to separate keys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“key2”: “string”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			//ending my declaration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obj2 =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key: obj1	//can even have an object!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Objects pt.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 using </a:t>
            </a:r>
            <a:r>
              <a:rPr lang="en-US" dirty="0" err="1" smtClean="0"/>
              <a:t>object.property</a:t>
            </a:r>
            <a:endParaRPr lang="en-US" dirty="0" smtClean="0"/>
          </a:p>
          <a:p>
            <a:r>
              <a:rPr lang="en-US" dirty="0" smtClean="0"/>
              <a:t>Access using array 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9818" y="2667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obj1.key1;			//will give 6.470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obj1.y = 3;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obj2[‘key’]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Special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very special objects: window and document</a:t>
            </a:r>
          </a:p>
          <a:p>
            <a:r>
              <a:rPr lang="en-US" dirty="0" smtClean="0"/>
              <a:t>The document object holds the DOM elements</a:t>
            </a:r>
          </a:p>
          <a:p>
            <a:r>
              <a:rPr lang="en-US" dirty="0" smtClean="0"/>
              <a:t>Every window/tab houses everything inside of the window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9818" y="3581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//returns the &lt;body&gt; element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//gives the URL for the window</a:t>
            </a:r>
          </a:p>
        </p:txBody>
      </p:sp>
    </p:spTree>
    <p:extLst>
      <p:ext uri="{BB962C8B-B14F-4D97-AF65-F5344CB8AC3E}">
        <p14:creationId xmlns:p14="http://schemas.microsoft.com/office/powerpoint/2010/main" val="18773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type of objects, using numbers as keys</a:t>
            </a:r>
          </a:p>
          <a:p>
            <a:r>
              <a:rPr lang="en-US" dirty="0" smtClean="0"/>
              <a:t>Has many special methods</a:t>
            </a:r>
          </a:p>
          <a:p>
            <a:pPr lvl="1"/>
            <a:r>
              <a:rPr lang="en-US" dirty="0" smtClean="0"/>
              <a:t>length, push, pop, </a:t>
            </a:r>
            <a:r>
              <a:rPr lang="en-US" dirty="0" err="1" smtClean="0"/>
              <a:t>concat</a:t>
            </a:r>
            <a:r>
              <a:rPr lang="en-US" dirty="0" smtClean="0"/>
              <a:t>,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9818" y="334387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[“string”, 6.470, obj1];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//different variable types are okay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		//value “string”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[2].key1;	//value 6.470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Console logging</a:t>
            </a:r>
          </a:p>
          <a:p>
            <a:r>
              <a:rPr lang="en-US" dirty="0" smtClean="0"/>
              <a:t>Shows visibility of object properties</a:t>
            </a:r>
          </a:p>
          <a:p>
            <a:r>
              <a:rPr lang="en-US" dirty="0" smtClean="0"/>
              <a:t>Web page source code</a:t>
            </a:r>
          </a:p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9818" y="3810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console.log(obj1);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//you can see all its properties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console.log(“message”);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console.log(array1);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can read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all elements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4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smtClean="0">
                <a:solidFill>
                  <a:schemeClr val="bg1"/>
                </a:solidFill>
              </a:rPr>
              <a:t>Operators and Functions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6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the common mathematical operators</a:t>
            </a:r>
          </a:p>
          <a:p>
            <a:pPr lvl="1"/>
            <a:r>
              <a:rPr lang="en-US" dirty="0" smtClean="0"/>
              <a:t>+, -, *, /, % (mod)</a:t>
            </a:r>
          </a:p>
          <a:p>
            <a:pPr lvl="1"/>
            <a:r>
              <a:rPr lang="en-US" dirty="0" smtClean="0"/>
              <a:t>Unary operators</a:t>
            </a:r>
          </a:p>
          <a:p>
            <a:pPr lvl="1"/>
            <a:r>
              <a:rPr lang="en-US" dirty="0" smtClean="0"/>
              <a:t>Compound assignment</a:t>
            </a:r>
          </a:p>
          <a:p>
            <a:r>
              <a:rPr lang="en-US" dirty="0" smtClean="0"/>
              <a:t>Overloaded + operator for strings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operators in Math module for numbers (use </a:t>
            </a:r>
            <a:r>
              <a:rPr lang="en-US" dirty="0" err="1" smtClean="0"/>
              <a:t>Math.pow</a:t>
            </a:r>
            <a:r>
              <a:rPr lang="en-US" dirty="0" smtClean="0"/>
              <a:t>, not the carat)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7818" y="267866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x++; ++x;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7418" y="3124200"/>
            <a:ext cx="1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x*=3;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114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“string1” + “string2”;	// gives “string1string2”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“3” + 8			// gives “38”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“1” + 2 + 3			// gives “123”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Operators pt.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operators:</a:t>
            </a:r>
          </a:p>
          <a:p>
            <a:pPr lvl="1"/>
            <a:r>
              <a:rPr lang="en-US" dirty="0" smtClean="0"/>
              <a:t>&lt;, &lt;=, &gt;, &gt;=</a:t>
            </a:r>
          </a:p>
          <a:p>
            <a:r>
              <a:rPr lang="en-US" dirty="0" smtClean="0"/>
              <a:t>For non-strict equality comparisons, can use ==</a:t>
            </a:r>
          </a:p>
          <a:p>
            <a:r>
              <a:rPr lang="en-US" dirty="0" smtClean="0"/>
              <a:t>For strict equality comparisons, use ===</a:t>
            </a:r>
          </a:p>
          <a:p>
            <a:r>
              <a:rPr lang="en-US" dirty="0" smtClean="0"/>
              <a:t>Also non-equality comparisons:</a:t>
            </a:r>
          </a:p>
          <a:p>
            <a:pPr lvl="1"/>
            <a:r>
              <a:rPr lang="en-US" dirty="0" smtClean="0"/>
              <a:t>!=, !==</a:t>
            </a:r>
          </a:p>
        </p:txBody>
      </p:sp>
    </p:spTree>
    <p:extLst>
      <p:ext uri="{BB962C8B-B14F-4D97-AF65-F5344CB8AC3E}">
        <p14:creationId xmlns:p14="http://schemas.microsoft.com/office/powerpoint/2010/main" val="172584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are objects, two ways of declaring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use number of parameters because of dynamic typing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fun(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		//will take 2 parameters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function(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	//uses 3 parameters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257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fun(“string”, obj1);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fun(obj1, obj2);	//these two call the same function!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 pt.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bad flexibility. Function calls don’t need to match signature!</a:t>
            </a:r>
          </a:p>
          <a:p>
            <a:endParaRPr lang="en-US" dirty="0"/>
          </a:p>
          <a:p>
            <a:r>
              <a:rPr lang="en-US" dirty="0" smtClean="0"/>
              <a:t>If you need a variable number of arguments, use the arguments object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2554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	//these will both call the same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85272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arguments[0];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//more 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Client-side scripting language that can manipulate elements in the DOM</a:t>
            </a:r>
          </a:p>
          <a:p>
            <a:r>
              <a:rPr lang="en-US" dirty="0" smtClean="0"/>
              <a:t>Event-driven language that responds to activity on the webpage</a:t>
            </a:r>
            <a:endParaRPr lang="en-US" dirty="0"/>
          </a:p>
          <a:p>
            <a:r>
              <a:rPr lang="en-US" dirty="0" smtClean="0"/>
              <a:t>In the end, adds an interactive element to the page without having to load a new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 pt.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Object properties can be functions </a:t>
            </a:r>
            <a:r>
              <a:rPr lang="en-US" dirty="0" smtClean="0"/>
              <a:t>too</a:t>
            </a:r>
            <a:r>
              <a:rPr lang="en-US" dirty="0"/>
              <a:t> </a:t>
            </a:r>
            <a:r>
              <a:rPr lang="en-US" dirty="0" smtClean="0"/>
              <a:t>(since functions are objects)</a:t>
            </a:r>
          </a:p>
          <a:p>
            <a:r>
              <a:rPr lang="en-US" dirty="0" smtClean="0"/>
              <a:t>Functions </a:t>
            </a:r>
            <a:r>
              <a:rPr lang="en-US" dirty="0"/>
              <a:t>return undefined by default, but can return any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Recursive calls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define scope of variables</a:t>
            </a:r>
          </a:p>
          <a:p>
            <a:r>
              <a:rPr lang="en-US" dirty="0" smtClean="0"/>
              <a:t>The ‘this’ reference</a:t>
            </a:r>
          </a:p>
          <a:p>
            <a:r>
              <a:rPr lang="en-US" dirty="0" smtClean="0"/>
              <a:t>Anonymous functions, closure, and inner functions are fun ways to play with this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5874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13;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scopeFun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12;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console.log(x);		//value of 12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		//value of 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			//helps to show why to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executed in the order written</a:t>
            </a:r>
          </a:p>
          <a:p>
            <a:r>
              <a:rPr lang="en-US" dirty="0" smtClean="0"/>
              <a:t>To get asynchronous behavior, use </a:t>
            </a:r>
            <a:r>
              <a:rPr lang="en-US" dirty="0" err="1" smtClean="0"/>
              <a:t>setTimeout</a:t>
            </a:r>
            <a:r>
              <a:rPr lang="en-US" dirty="0"/>
              <a:t> </a:t>
            </a:r>
            <a:r>
              <a:rPr lang="en-US" dirty="0" smtClean="0"/>
              <a:t>or AJAX calls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4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smtClean="0">
                <a:solidFill>
                  <a:schemeClr val="bg1"/>
                </a:solidFill>
              </a:rPr>
              <a:t>Classes and Inheritance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9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 Oriented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create classes in </a:t>
            </a:r>
            <a:r>
              <a:rPr lang="en-US" dirty="0" err="1" smtClean="0"/>
              <a:t>javascript</a:t>
            </a:r>
            <a:r>
              <a:rPr lang="en-US" dirty="0" smtClean="0"/>
              <a:t>, defined by functions (constructors)</a:t>
            </a:r>
          </a:p>
          <a:p>
            <a:r>
              <a:rPr lang="en-US" dirty="0" smtClean="0"/>
              <a:t>The ‘new’ keyword makes a new object and sets up the constructor correctly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8100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(course, semester){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this.course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course;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this.semester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semester;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(6.470, “IAP 2013”);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web.course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		//value 6.470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web.semester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		//value “IAP 2013”</a:t>
            </a:r>
          </a:p>
        </p:txBody>
      </p:sp>
    </p:spTree>
    <p:extLst>
      <p:ext uri="{BB962C8B-B14F-4D97-AF65-F5344CB8AC3E}">
        <p14:creationId xmlns:p14="http://schemas.microsoft.com/office/powerpoint/2010/main" val="261096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Prototypes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you inherit from instances instead of classes</a:t>
            </a:r>
          </a:p>
          <a:p>
            <a:r>
              <a:rPr lang="en-US" dirty="0" smtClean="0"/>
              <a:t>The ‘__proto__’ property of objects, and the ‘prototype’ property of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739277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(6.470, “IAP 2013”);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x.prototype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	//undefined, x is an object!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.__proto__;	//bogus,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a function!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x.__proto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__;		//some object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MITClass.prototype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//same object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x.__proto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MITClass.prototype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//true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x.__proto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 ===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MITClass.prototype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//true</a:t>
            </a:r>
          </a:p>
        </p:txBody>
      </p:sp>
    </p:spTree>
    <p:extLst>
      <p:ext uri="{BB962C8B-B14F-4D97-AF65-F5344CB8AC3E}">
        <p14:creationId xmlns:p14="http://schemas.microsoft.com/office/powerpoint/2010/main" val="244898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smtClean="0">
                <a:solidFill>
                  <a:schemeClr val="bg1"/>
                </a:solidFill>
              </a:rPr>
              <a:t>Conditionals and Loops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92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Conditionals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</a:p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			if(condition)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					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				else if(condition)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					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//code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4958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switch(variable)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1: //code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2: //code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default: //code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0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Do…while loops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1152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		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					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8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err="1" smtClean="0">
                <a:solidFill>
                  <a:schemeClr val="bg1"/>
                </a:solidFill>
              </a:rPr>
              <a:t>jQuery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73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about…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Dynamic typing</a:t>
            </a:r>
          </a:p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err="1" smtClean="0"/>
              <a:t>Protoypes</a:t>
            </a:r>
            <a:r>
              <a:rPr lang="en-US" dirty="0" smtClean="0"/>
              <a:t> for inheritance</a:t>
            </a:r>
          </a:p>
          <a:p>
            <a:r>
              <a:rPr lang="en-US" dirty="0" smtClean="0"/>
              <a:t>May be different for different browsers</a:t>
            </a:r>
          </a:p>
          <a:p>
            <a:r>
              <a:rPr lang="en-US" dirty="0" smtClean="0"/>
              <a:t>May be different for different versions of different browsers</a:t>
            </a:r>
          </a:p>
        </p:txBody>
      </p:sp>
    </p:spTree>
    <p:extLst>
      <p:ext uri="{BB962C8B-B14F-4D97-AF65-F5344CB8AC3E}">
        <p14:creationId xmlns:p14="http://schemas.microsoft.com/office/powerpoint/2010/main" val="422782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About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source aid to writing effective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Bundles all the power of </a:t>
            </a:r>
            <a:r>
              <a:rPr lang="en-US" dirty="0" err="1" smtClean="0"/>
              <a:t>javascript</a:t>
            </a:r>
            <a:r>
              <a:rPr lang="en-US" dirty="0" smtClean="0"/>
              <a:t> into more manageable API</a:t>
            </a:r>
          </a:p>
          <a:p>
            <a:r>
              <a:rPr lang="en-US" dirty="0" smtClean="0"/>
              <a:t>Cross-browser support</a:t>
            </a:r>
          </a:p>
          <a:p>
            <a:r>
              <a:rPr lang="en-US" dirty="0" smtClean="0"/>
              <a:t>Handles events, manipulates DOM, provides animations</a:t>
            </a:r>
          </a:p>
          <a:p>
            <a:r>
              <a:rPr lang="en-US" dirty="0" smtClean="0"/>
              <a:t>Wait for DOM to load properly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766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$; 	//the dollar is shorthand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//also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(surprise)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jQuery.noConflict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736068"/>
            <a:ext cx="294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$(document).ready()</a:t>
            </a:r>
          </a:p>
        </p:txBody>
      </p:sp>
    </p:spTree>
    <p:extLst>
      <p:ext uri="{BB962C8B-B14F-4D97-AF65-F5344CB8AC3E}">
        <p14:creationId xmlns:p14="http://schemas.microsoft.com/office/powerpoint/2010/main" val="624975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CSS style selectors are valid</a:t>
            </a:r>
          </a:p>
          <a:p>
            <a:r>
              <a:rPr lang="en-US" dirty="0" smtClean="0"/>
              <a:t>Most typical will be id, class, and element type selectors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94672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$(‘#id’) //select elements using the hash prefix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$(‘.class’) //select elements using the dot prefix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$(‘div’) //select elements by node type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div:first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’).parent() //select parent of first div</a:t>
            </a:r>
          </a:p>
        </p:txBody>
      </p:sp>
    </p:spTree>
    <p:extLst>
      <p:ext uri="{BB962C8B-B14F-4D97-AF65-F5344CB8AC3E}">
        <p14:creationId xmlns:p14="http://schemas.microsoft.com/office/powerpoint/2010/main" val="624975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a great way to handle events</a:t>
            </a:r>
          </a:p>
          <a:p>
            <a:r>
              <a:rPr lang="en-US" dirty="0" smtClean="0"/>
              <a:t>Read the documentation for all possible events</a:t>
            </a:r>
          </a:p>
          <a:p>
            <a:r>
              <a:rPr lang="en-US" dirty="0" smtClean="0"/>
              <a:t>Common events</a:t>
            </a:r>
          </a:p>
          <a:p>
            <a:pPr lvl="1"/>
            <a:r>
              <a:rPr lang="en-US" dirty="0" smtClean="0"/>
              <a:t>click, blur, </a:t>
            </a:r>
            <a:r>
              <a:rPr lang="en-US" dirty="0" err="1" smtClean="0"/>
              <a:t>keypress</a:t>
            </a:r>
            <a:r>
              <a:rPr lang="en-US" dirty="0" smtClean="0"/>
              <a:t>, focus, hover, submit,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820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$(‘#id’).click(function(event)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 to execute on a click of #id element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Extras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can also do loops that integrate well with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API is used for </a:t>
            </a:r>
            <a:r>
              <a:rPr lang="en-US" dirty="0" err="1" smtClean="0"/>
              <a:t>jQuery</a:t>
            </a:r>
            <a:r>
              <a:rPr lang="en-US" dirty="0" smtClean="0"/>
              <a:t> objects. Be careful of ‘this’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056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$(‘div’).each(function()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7244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$(‘div’).click(function()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//you can reference ‘this’ in here and it will mean the clicked div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//but you might really want $(this)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57191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smtClean="0">
                <a:solidFill>
                  <a:schemeClr val="bg1"/>
                </a:solidFill>
              </a:rPr>
              <a:t>More Reading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67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Console/debugging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Regex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Anonymous/named anonymous functions</a:t>
            </a:r>
          </a:p>
          <a:p>
            <a:r>
              <a:rPr lang="en-US" dirty="0" smtClean="0"/>
              <a:t>Other cool </a:t>
            </a:r>
            <a:r>
              <a:rPr lang="en-US" dirty="0" err="1" smtClean="0"/>
              <a:t>javascript</a:t>
            </a:r>
            <a:r>
              <a:rPr lang="en-US" dirty="0" smtClean="0"/>
              <a:t> libraries! (Raphael, </a:t>
            </a:r>
            <a:r>
              <a:rPr lang="en-US" dirty="0" err="1" smtClean="0"/>
              <a:t>lightbox</a:t>
            </a:r>
            <a:r>
              <a:rPr lang="en-US" dirty="0" smtClean="0"/>
              <a:t>, </a:t>
            </a:r>
            <a:r>
              <a:rPr lang="en-US" dirty="0" err="1" smtClean="0"/>
              <a:t>scriptaculous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prototype, </a:t>
            </a:r>
            <a:r>
              <a:rPr lang="en-US" dirty="0" err="1" smtClean="0"/>
              <a:t>mooTools</a:t>
            </a:r>
            <a:r>
              <a:rPr lang="en-US" dirty="0" smtClean="0"/>
              <a:t>, etc.)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67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620000" cy="2667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3200" cap="none" dirty="0" smtClean="0">
                <a:solidFill>
                  <a:schemeClr val="bg1"/>
                </a:solidFill>
              </a:rPr>
              <a:t>Variables and Basic Syntax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Lam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6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Importing your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Two places to import your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&lt;head&gt; element</a:t>
            </a:r>
          </a:p>
          <a:p>
            <a:pPr lvl="1"/>
            <a:r>
              <a:rPr lang="en-US" dirty="0" smtClean="0"/>
              <a:t>End of &lt;body&gt; element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95471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=“http://location.com/file.js”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152072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type=“text/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=“http://location.com/file.js”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6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Only one prefix to remember, use </a:t>
            </a:r>
            <a:r>
              <a:rPr lang="en-US" dirty="0" err="1" smtClean="0"/>
              <a:t>var</a:t>
            </a:r>
            <a:r>
              <a:rPr lang="en-US" dirty="0" smtClean="0"/>
              <a:t> with all your variables when declaring them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Different variable types include (</a:t>
            </a:r>
            <a:r>
              <a:rPr lang="en-US" dirty="0"/>
              <a:t>o</a:t>
            </a:r>
            <a:r>
              <a:rPr lang="en-US" dirty="0" smtClean="0"/>
              <a:t>bjects later)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0567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6.470;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‘hello world’;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true;</a:t>
            </a:r>
          </a:p>
        </p:txBody>
      </p:sp>
    </p:spTree>
    <p:extLst>
      <p:ext uri="{BB962C8B-B14F-4D97-AF65-F5344CB8AC3E}">
        <p14:creationId xmlns:p14="http://schemas.microsoft.com/office/powerpoint/2010/main" val="310748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Variables pt.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Numbers – double precision, be careful of floating point errors</a:t>
            </a:r>
          </a:p>
          <a:p>
            <a:r>
              <a:rPr lang="en-US" dirty="0" smtClean="0"/>
              <a:t>Null – for explicitly saying non-assigned value</a:t>
            </a:r>
          </a:p>
          <a:p>
            <a:r>
              <a:rPr lang="en-US" dirty="0" smtClean="0"/>
              <a:t>Undefined – for never having assigned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of characters</a:t>
            </a:r>
          </a:p>
          <a:p>
            <a:r>
              <a:rPr lang="en-US" dirty="0" smtClean="0"/>
              <a:t>Comes with a variety of built-in methods</a:t>
            </a:r>
          </a:p>
          <a:p>
            <a:pPr lvl="1"/>
            <a:r>
              <a:rPr lang="en-US" dirty="0" smtClean="0"/>
              <a:t>length, </a:t>
            </a:r>
            <a:r>
              <a:rPr lang="en-US" dirty="0" err="1" smtClean="0"/>
              <a:t>indexOf</a:t>
            </a:r>
            <a:r>
              <a:rPr lang="en-US" dirty="0" smtClean="0"/>
              <a:t>, match, replace, search, split, </a:t>
            </a:r>
            <a:r>
              <a:rPr lang="en-US" dirty="0" err="1" smtClean="0"/>
              <a:t>substr</a:t>
            </a:r>
            <a:r>
              <a:rPr lang="en-US" dirty="0" smtClean="0"/>
              <a:t>, substring,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‘hello world’;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s[1];				// value of ‘e’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(‘\ ’);		// value of 5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(8);			// value of 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6095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a clean coder when it comes to </a:t>
            </a:r>
            <a:r>
              <a:rPr lang="en-US" dirty="0" err="1" smtClean="0"/>
              <a:t>javascript</a:t>
            </a:r>
            <a:r>
              <a:rPr lang="en-US" dirty="0" smtClean="0"/>
              <a:t>, can lead to hazards if not careful</a:t>
            </a:r>
          </a:p>
          <a:p>
            <a:r>
              <a:rPr lang="en-US" dirty="0" smtClean="0"/>
              <a:t>If-else statements. Use blocks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 appropriate lines with semicolons</a:t>
            </a:r>
          </a:p>
          <a:p>
            <a:r>
              <a:rPr lang="en-US" dirty="0" smtClean="0"/>
              <a:t>Use either single or double quotes, but don’t mix and match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6670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(expression)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768967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‘string here’;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‘we can have a “string” inside another!’</a:t>
            </a:r>
          </a:p>
        </p:txBody>
      </p:sp>
    </p:spTree>
    <p:extLst>
      <p:ext uri="{BB962C8B-B14F-4D97-AF65-F5344CB8AC3E}">
        <p14:creationId xmlns:p14="http://schemas.microsoft.com/office/powerpoint/2010/main" val="219029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6">
      <a:dk1>
        <a:srgbClr val="97323A"/>
      </a:dk1>
      <a:lt1>
        <a:srgbClr val="FFFFFF"/>
      </a:lt1>
      <a:dk2>
        <a:srgbClr val="FFFFFF"/>
      </a:dk2>
      <a:lt2>
        <a:srgbClr val="676767"/>
      </a:lt2>
      <a:accent1>
        <a:srgbClr val="676767"/>
      </a:accent1>
      <a:accent2>
        <a:srgbClr val="97323A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8768</TotalTime>
  <Words>1144</Words>
  <Application>Microsoft Office PowerPoint</Application>
  <PresentationFormat>On-screen Show (4:3)</PresentationFormat>
  <Paragraphs>311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Javascript  Introduction</vt:lpstr>
      <vt:lpstr>What is Javascript?</vt:lpstr>
      <vt:lpstr>More about…</vt:lpstr>
      <vt:lpstr>Javascript  Variables and Basic Syntax</vt:lpstr>
      <vt:lpstr>Importing your Javascript</vt:lpstr>
      <vt:lpstr>Variables</vt:lpstr>
      <vt:lpstr>Variables pt. 2</vt:lpstr>
      <vt:lpstr>Strings</vt:lpstr>
      <vt:lpstr>Syntax</vt:lpstr>
      <vt:lpstr>Objects</vt:lpstr>
      <vt:lpstr>Objects pt. 2</vt:lpstr>
      <vt:lpstr>Special Objects</vt:lpstr>
      <vt:lpstr>Arrays</vt:lpstr>
      <vt:lpstr>The console</vt:lpstr>
      <vt:lpstr>Javascript  Operators and Functions</vt:lpstr>
      <vt:lpstr>Operators</vt:lpstr>
      <vt:lpstr>Operators pt. 2</vt:lpstr>
      <vt:lpstr>Functions</vt:lpstr>
      <vt:lpstr>Functions pt. 2</vt:lpstr>
      <vt:lpstr>Functions pt. 3</vt:lpstr>
      <vt:lpstr>Scope</vt:lpstr>
      <vt:lpstr>Execution</vt:lpstr>
      <vt:lpstr>Javascript  Classes and Inheritance</vt:lpstr>
      <vt:lpstr>Object Oriented</vt:lpstr>
      <vt:lpstr>Prototypes</vt:lpstr>
      <vt:lpstr>Javascript  Conditionals and Loops</vt:lpstr>
      <vt:lpstr>Conditionals</vt:lpstr>
      <vt:lpstr>Looping</vt:lpstr>
      <vt:lpstr>Javascript  jQuery</vt:lpstr>
      <vt:lpstr>About jQuery</vt:lpstr>
      <vt:lpstr>Selectors</vt:lpstr>
      <vt:lpstr>Events</vt:lpstr>
      <vt:lpstr>Extras</vt:lpstr>
      <vt:lpstr>Javascript  More Reading</vt:lpstr>
      <vt:lpstr>Additional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Web Programming</dc:title>
  <dc:creator>Charles Liu</dc:creator>
  <cp:lastModifiedBy>Scooby</cp:lastModifiedBy>
  <cp:revision>418</cp:revision>
  <dcterms:created xsi:type="dcterms:W3CDTF">2006-08-16T00:00:00Z</dcterms:created>
  <dcterms:modified xsi:type="dcterms:W3CDTF">2013-01-08T04:48:43Z</dcterms:modified>
</cp:coreProperties>
</file>