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34"/>
  </p:notesMasterIdLst>
  <p:sldIdLst>
    <p:sldId id="256" r:id="rId2"/>
    <p:sldId id="325" r:id="rId3"/>
    <p:sldId id="295" r:id="rId4"/>
    <p:sldId id="315" r:id="rId5"/>
    <p:sldId id="317" r:id="rId6"/>
    <p:sldId id="339" r:id="rId7"/>
    <p:sldId id="318" r:id="rId8"/>
    <p:sldId id="319" r:id="rId9"/>
    <p:sldId id="330" r:id="rId10"/>
    <p:sldId id="342" r:id="rId11"/>
    <p:sldId id="321" r:id="rId12"/>
    <p:sldId id="322" r:id="rId13"/>
    <p:sldId id="323" r:id="rId14"/>
    <p:sldId id="324" r:id="rId15"/>
    <p:sldId id="326" r:id="rId16"/>
    <p:sldId id="327" r:id="rId17"/>
    <p:sldId id="328" r:id="rId18"/>
    <p:sldId id="331" r:id="rId19"/>
    <p:sldId id="332" r:id="rId20"/>
    <p:sldId id="333" r:id="rId21"/>
    <p:sldId id="329" r:id="rId22"/>
    <p:sldId id="334" r:id="rId23"/>
    <p:sldId id="335" r:id="rId24"/>
    <p:sldId id="336" r:id="rId25"/>
    <p:sldId id="338" r:id="rId26"/>
    <p:sldId id="343" r:id="rId27"/>
    <p:sldId id="345" r:id="rId28"/>
    <p:sldId id="346" r:id="rId29"/>
    <p:sldId id="344" r:id="rId30"/>
    <p:sldId id="347" r:id="rId31"/>
    <p:sldId id="337" r:id="rId32"/>
    <p:sldId id="28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1900" autoAdjust="0"/>
  </p:normalViewPr>
  <p:slideViewPr>
    <p:cSldViewPr>
      <p:cViewPr varScale="1">
        <p:scale>
          <a:sx n="59" d="100"/>
          <a:sy n="59" d="100"/>
        </p:scale>
        <p:origin x="-168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A4C08-C39C-45DD-9FB5-ED1B01068503}" type="datetimeFigureOut">
              <a:rPr lang="en-US" smtClean="0"/>
              <a:pPr/>
              <a:t>1/11/2013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681BF7-426A-4D4B-9385-6520D3CA1C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a:t>
            </a:r>
            <a:r>
              <a:rPr lang="en-US" baseline="0" dirty="0" smtClean="0"/>
              <a:t> model is related to a table, the table’s name will be “</a:t>
            </a:r>
            <a:r>
              <a:rPr lang="en-US" baseline="0" dirty="0" err="1" smtClean="0"/>
              <a:t>line_items</a:t>
            </a:r>
            <a:r>
              <a:rPr lang="en-US" baseline="0" dirty="0" smtClean="0"/>
              <a:t>” for model </a:t>
            </a:r>
            <a:r>
              <a:rPr lang="en-US" baseline="0" dirty="0" err="1" smtClean="0"/>
              <a:t>LineItem</a:t>
            </a:r>
            <a:r>
              <a:rPr lang="en-US" baseline="0" dirty="0" smtClean="0"/>
              <a:t>, for example.</a:t>
            </a:r>
          </a:p>
          <a:p>
            <a:r>
              <a:rPr lang="en-US" baseline="0" dirty="0" smtClean="0"/>
              <a:t>Demo: app/model/</a:t>
            </a:r>
            <a:r>
              <a:rPr lang="en-US" baseline="0" dirty="0" err="1" smtClean="0"/>
              <a:t>user.rb</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Examples:</a:t>
            </a:r>
            <a:r>
              <a:rPr lang="en-US" baseline="0" dirty="0" smtClean="0"/>
              <a:t> </a:t>
            </a:r>
            <a:r>
              <a:rPr lang="en-US" baseline="0" dirty="0" err="1" smtClean="0"/>
              <a:t>User.new</a:t>
            </a:r>
            <a:r>
              <a:rPr lang="en-US" baseline="0" dirty="0" smtClean="0"/>
              <a:t>, </a:t>
            </a:r>
            <a:r>
              <a:rPr lang="en-US" baseline="0" dirty="0" err="1" smtClean="0"/>
              <a:t>User.save</a:t>
            </a:r>
            <a:r>
              <a:rPr lang="en-US" baseline="0" dirty="0" smtClean="0"/>
              <a:t>, </a:t>
            </a:r>
            <a:r>
              <a:rPr lang="en-US" baseline="0" dirty="0" err="1" smtClean="0"/>
              <a:t>User.create</a:t>
            </a:r>
            <a:r>
              <a:rPr lang="en-US" baseline="0" dirty="0" smtClean="0"/>
              <a:t>, </a:t>
            </a:r>
            <a:r>
              <a:rPr lang="en-US" baseline="0" dirty="0" err="1" smtClean="0"/>
              <a:t>User.first</a:t>
            </a:r>
            <a:r>
              <a:rPr lang="en-US" baseline="0" dirty="0" smtClean="0"/>
              <a:t>, </a:t>
            </a:r>
            <a:r>
              <a:rPr lang="en-US" baseline="0" dirty="0" err="1" smtClean="0"/>
              <a:t>User.all</a:t>
            </a:r>
            <a:r>
              <a:rPr lang="en-US" baseline="0" dirty="0" smtClean="0"/>
              <a:t>, </a:t>
            </a:r>
            <a:r>
              <a:rPr lang="en-US" baseline="0" dirty="0" err="1" smtClean="0"/>
              <a:t>User.destroy</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responsible for </a:t>
            </a:r>
            <a:r>
              <a:rPr lang="en-US" sz="1200" b="0" i="0" kern="1200" dirty="0" smtClean="0">
                <a:solidFill>
                  <a:schemeClr val="tx1"/>
                </a:solidFill>
                <a:latin typeface="+mn-lt"/>
                <a:ea typeface="+mn-ea"/>
                <a:cs typeface="+mn-cs"/>
              </a:rPr>
              <a:t>processing the incoming requests from the web browser, interrogating the models for data, and passing that data on to the views for presentation.</a:t>
            </a:r>
          </a:p>
          <a:p>
            <a:r>
              <a:rPr lang="en-US" sz="1200" b="0" i="0" kern="1200" dirty="0" smtClean="0">
                <a:solidFill>
                  <a:schemeClr val="tx1"/>
                </a:solidFill>
                <a:latin typeface="+mn-lt"/>
                <a:ea typeface="+mn-ea"/>
                <a:cs typeface="+mn-cs"/>
              </a:rPr>
              <a:t>Demo: app/controllers/</a:t>
            </a:r>
            <a:r>
              <a:rPr lang="en-US" sz="1200" b="0" i="0" kern="1200" dirty="0" err="1" smtClean="0">
                <a:solidFill>
                  <a:schemeClr val="tx1"/>
                </a:solidFill>
                <a:latin typeface="+mn-lt"/>
                <a:ea typeface="+mn-ea"/>
                <a:cs typeface="+mn-cs"/>
              </a:rPr>
              <a:t>user_controllers.rb</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expectation is that you have</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it is again</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app/views/user/</a:t>
            </a:r>
            <a:r>
              <a:rPr lang="en-US" dirty="0" err="1" smtClean="0"/>
              <a:t>index.html.erb</a:t>
            </a:r>
            <a:endParaRPr lang="en-US" dirty="0" smtClean="0"/>
          </a:p>
        </p:txBody>
      </p:sp>
      <p:sp>
        <p:nvSpPr>
          <p:cNvPr id="4" name="Slide Number Placeholder 3"/>
          <p:cNvSpPr>
            <a:spLocks noGrp="1"/>
          </p:cNvSpPr>
          <p:nvPr>
            <p:ph type="sldNum" sz="quarter" idx="10"/>
          </p:nvPr>
        </p:nvSpPr>
        <p:spPr/>
        <p:txBody>
          <a:bodyPr/>
          <a:lstStyle/>
          <a:p>
            <a:fld id="{DE681BF7-426A-4D4B-9385-6520D3CA1CEE}"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only a subset of the most common directories. There’s also directories</a:t>
            </a:r>
            <a:r>
              <a:rPr lang="en-US" baseline="0" dirty="0" smtClean="0"/>
              <a:t> for tests, rails (rake) tasks, etc.</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 </a:t>
            </a:r>
            <a:r>
              <a:rPr lang="en-US" dirty="0" err="1" smtClean="0"/>
              <a:t>config</a:t>
            </a:r>
            <a:r>
              <a:rPr lang="en-US" dirty="0" smtClean="0"/>
              <a:t>/</a:t>
            </a:r>
            <a:r>
              <a:rPr lang="en-US" dirty="0" err="1" smtClean="0"/>
              <a:t>routes.rb</a:t>
            </a:r>
            <a:endParaRPr lang="en-US" dirty="0" smtClean="0"/>
          </a:p>
          <a:p>
            <a:r>
              <a:rPr lang="en-US" dirty="0" smtClean="0"/>
              <a:t>Demo: app/controllers/</a:t>
            </a:r>
            <a:r>
              <a:rPr lang="en-US" dirty="0" err="1" smtClean="0"/>
              <a:t>static_page_controller</a:t>
            </a:r>
            <a:endParaRPr lang="en-US" dirty="0" smtClean="0"/>
          </a:p>
          <a:p>
            <a:r>
              <a:rPr lang="en-US" dirty="0" smtClean="0"/>
              <a:t>Demo:</a:t>
            </a:r>
            <a:r>
              <a:rPr lang="en-US" baseline="0" dirty="0" smtClean="0"/>
              <a:t> app/views/</a:t>
            </a:r>
            <a:r>
              <a:rPr lang="en-US" baseline="0" dirty="0" err="1" smtClean="0"/>
              <a:t>static_pages</a:t>
            </a:r>
            <a:r>
              <a:rPr lang="en-US" baseline="0" dirty="0" smtClean="0"/>
              <a:t>/</a:t>
            </a:r>
            <a:r>
              <a:rPr lang="en-US" baseline="0" dirty="0" err="1" smtClean="0"/>
              <a:t>home.html.erb</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DRY – “Don’t Repeat Yourself” – suggests that writing the same code over and over again is a bad thing.</a:t>
            </a:r>
          </a:p>
          <a:p>
            <a:r>
              <a:rPr lang="en-US" sz="1200" b="0" i="0" kern="1200" dirty="0" smtClean="0">
                <a:solidFill>
                  <a:schemeClr val="tx1"/>
                </a:solidFill>
                <a:latin typeface="+mn-lt"/>
                <a:ea typeface="+mn-ea"/>
                <a:cs typeface="+mn-cs"/>
              </a:rPr>
              <a:t>Convention Over Configuration – means that Rails makes assumptions about what you want to do and how you’re going to do it, rather than requiring you to specify every little thing through endless configuration files.</a:t>
            </a:r>
          </a:p>
          <a:p>
            <a:r>
              <a:rPr lang="en-US" sz="1200" b="0" i="0" kern="1200" dirty="0" smtClean="0">
                <a:solidFill>
                  <a:schemeClr val="tx1"/>
                </a:solidFill>
                <a:latin typeface="+mn-lt"/>
                <a:ea typeface="+mn-ea"/>
                <a:cs typeface="+mn-cs"/>
              </a:rPr>
              <a:t>REST is the best pattern for web applications – organizing your application around resources and standard HTTP verbs is the fastest way to go.</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E681BF7-426A-4D4B-9385-6520D3CA1CEE}"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can be challenging to learn, but if you’re willing to put in the extra time, I believe it’s a good</a:t>
            </a:r>
            <a:r>
              <a:rPr lang="en-US" baseline="0" dirty="0" smtClean="0"/>
              <a:t> investment.</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other frameworks, you might have to CONFIGURE the system to hook up these associations</a:t>
            </a:r>
            <a:r>
              <a:rPr lang="en-US" baseline="0" dirty="0" smtClean="0"/>
              <a:t> between objects and data. Rails does this for you automatically.</a:t>
            </a:r>
          </a:p>
          <a:p>
            <a:endParaRPr lang="en-US" baseline="0" dirty="0" smtClean="0"/>
          </a:p>
          <a:p>
            <a:r>
              <a:rPr lang="en-US" baseline="0" dirty="0" smtClean="0"/>
              <a:t>However, can be confusing to beginners. Hard to remember which variables are automatically defined and what they’re called. Can be hard to look under the hood.</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Gems are little packages you can install</a:t>
            </a:r>
          </a:p>
          <a:p>
            <a:r>
              <a:rPr lang="en-US" dirty="0" smtClean="0"/>
              <a:t>TDD = Test Driven</a:t>
            </a:r>
            <a:r>
              <a:rPr lang="en-US" baseline="0" dirty="0" smtClean="0"/>
              <a:t> Development, something we won’t have time for today</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Rails makes assumptions about the best way</a:t>
            </a:r>
            <a:r>
              <a:rPr lang="en-US" baseline="0" dirty="0" smtClean="0"/>
              <a:t> to do things. It can be hard to get Rails to do what you want *the way that you want it*.</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barely going</a:t>
            </a:r>
            <a:r>
              <a:rPr lang="en-US" baseline="0" dirty="0" smtClean="0"/>
              <a:t> to mention any Ruby syntax in this talk, except when we look at code.</a:t>
            </a:r>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DRY – “Don’t Repeat Yourself” – suggests that writing the same code over and over again is a bad thing.</a:t>
            </a:r>
          </a:p>
          <a:p>
            <a:r>
              <a:rPr lang="en-US" sz="1200" b="0" i="0" kern="1200" dirty="0" smtClean="0">
                <a:solidFill>
                  <a:schemeClr val="tx1"/>
                </a:solidFill>
                <a:latin typeface="+mn-lt"/>
                <a:ea typeface="+mn-ea"/>
                <a:cs typeface="+mn-cs"/>
              </a:rPr>
              <a:t>Convention Over Configuration – means that Rails makes assumptions about what you want to do and how you’re going to do it, rather than requiring you to specify every little thing through endless configuration files.</a:t>
            </a:r>
          </a:p>
          <a:p>
            <a:r>
              <a:rPr lang="en-US" sz="1200" b="0" i="0" kern="1200" dirty="0" smtClean="0">
                <a:solidFill>
                  <a:schemeClr val="tx1"/>
                </a:solidFill>
                <a:latin typeface="+mn-lt"/>
                <a:ea typeface="+mn-ea"/>
                <a:cs typeface="+mn-cs"/>
              </a:rPr>
              <a:t>REST is the best pattern for web applications – organizing your application around resources and standard HTTP verbs is the fastest way to go.</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E681BF7-426A-4D4B-9385-6520D3CA1CEE}"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Rails expects</a:t>
            </a:r>
            <a:r>
              <a:rPr lang="en-US" baseline="0" dirty="0" smtClean="0"/>
              <a:t> your URLs to be like this for every single of your resources (users, posts, tweets, etc.)</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681BF7-426A-4D4B-9385-6520D3CA1CE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Model - the information (data) of the application and the rules to manipulate that data. Business logic should</a:t>
            </a:r>
            <a:r>
              <a:rPr lang="en-US" sz="1200" b="0" i="0" kern="1200" baseline="0" dirty="0" smtClean="0">
                <a:solidFill>
                  <a:schemeClr val="tx1"/>
                </a:solidFill>
                <a:latin typeface="+mn-lt"/>
                <a:ea typeface="+mn-ea"/>
                <a:cs typeface="+mn-cs"/>
              </a:rPr>
              <a:t> be concentrated here.</a:t>
            </a:r>
          </a:p>
          <a:p>
            <a:r>
              <a:rPr lang="en-US" sz="1200" b="0" i="0" kern="1200" baseline="0" dirty="0" smtClean="0">
                <a:solidFill>
                  <a:schemeClr val="tx1"/>
                </a:solidFill>
                <a:latin typeface="+mn-lt"/>
                <a:ea typeface="+mn-ea"/>
                <a:cs typeface="+mn-cs"/>
              </a:rPr>
              <a:t>View – takes data and displays it</a:t>
            </a:r>
          </a:p>
          <a:p>
            <a:r>
              <a:rPr lang="en-US" sz="1200" b="0" i="0" kern="1200" baseline="0" dirty="0" smtClean="0">
                <a:solidFill>
                  <a:schemeClr val="tx1"/>
                </a:solidFill>
                <a:latin typeface="+mn-lt"/>
                <a:ea typeface="+mn-ea"/>
                <a:cs typeface="+mn-cs"/>
              </a:rPr>
              <a:t>Controller – the glue between the model and controller. In Rails, they’re responsible for </a:t>
            </a:r>
            <a:r>
              <a:rPr lang="en-US" sz="1200" b="0" i="0" kern="1200" dirty="0" smtClean="0">
                <a:solidFill>
                  <a:schemeClr val="tx1"/>
                </a:solidFill>
                <a:latin typeface="+mn-lt"/>
                <a:ea typeface="+mn-ea"/>
                <a:cs typeface="+mn-cs"/>
              </a:rPr>
              <a:t>processing the incoming requests from the web browser, interrogating the models for data, and passing that data on to the views for presentation.</a:t>
            </a:r>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It’s possible to put your business logic anywhere. But best practice says put it in the model. This usually increases readability.</a:t>
            </a:r>
          </a:p>
          <a:p>
            <a:r>
              <a:rPr lang="en-US" sz="1200" b="0" i="0" kern="1200" baseline="0" dirty="0" smtClean="0">
                <a:solidFill>
                  <a:schemeClr val="tx1"/>
                </a:solidFill>
                <a:latin typeface="+mn-lt"/>
                <a:ea typeface="+mn-ea"/>
                <a:cs typeface="+mn-cs"/>
              </a:rPr>
              <a:t>Business logic for example might involve getting data and then manipulating it. </a:t>
            </a:r>
          </a:p>
        </p:txBody>
      </p:sp>
      <p:sp>
        <p:nvSpPr>
          <p:cNvPr id="4" name="Slide Number Placeholder 3"/>
          <p:cNvSpPr>
            <a:spLocks noGrp="1"/>
          </p:cNvSpPr>
          <p:nvPr>
            <p:ph type="sldNum" sz="quarter" idx="10"/>
          </p:nvPr>
        </p:nvSpPr>
        <p:spPr/>
        <p:txBody>
          <a:bodyPr/>
          <a:lstStyle/>
          <a:p>
            <a:fld id="{DE681BF7-426A-4D4B-9385-6520D3CA1CE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1/11/2013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1/11/2013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1/11/2013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1/11/2013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1/11/2013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1/11/2013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1/11/2013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0"/>
            <a:ext cx="4953000" cy="1828800"/>
          </a:xfrm>
        </p:spPr>
        <p:txBody>
          <a:bodyPr>
            <a:normAutofit/>
          </a:bodyPr>
          <a:lstStyle/>
          <a:p>
            <a:pPr algn="ctr"/>
            <a:r>
              <a:rPr lang="en-US" dirty="0" smtClean="0">
                <a:solidFill>
                  <a:schemeClr val="bg1"/>
                </a:solidFill>
              </a:rPr>
              <a:t/>
            </a:r>
            <a:br>
              <a:rPr lang="en-US" dirty="0" smtClean="0">
                <a:solidFill>
                  <a:schemeClr val="bg1"/>
                </a:solidFill>
              </a:rPr>
            </a:br>
            <a:r>
              <a:rPr lang="en-US" dirty="0" smtClean="0">
                <a:solidFill>
                  <a:schemeClr val="bg1"/>
                </a:solidFill>
              </a:rPr>
              <a:t>Ruby on Rails</a:t>
            </a:r>
            <a:endParaRPr lang="en-US" dirty="0">
              <a:solidFill>
                <a:schemeClr val="bg1"/>
              </a:solidFill>
            </a:endParaRPr>
          </a:p>
        </p:txBody>
      </p:sp>
      <p:sp>
        <p:nvSpPr>
          <p:cNvPr id="5" name="Subtitle 4"/>
          <p:cNvSpPr>
            <a:spLocks noGrp="1"/>
          </p:cNvSpPr>
          <p:nvPr>
            <p:ph type="subTitle" idx="1"/>
          </p:nvPr>
        </p:nvSpPr>
        <p:spPr/>
        <p:txBody>
          <a:bodyPr/>
          <a:lstStyle/>
          <a:p>
            <a:r>
              <a:rPr lang="en-US" dirty="0" smtClean="0"/>
              <a:t>Mark Zhang</a:t>
            </a:r>
            <a:endParaRPr lang="en-US" dirty="0"/>
          </a:p>
        </p:txBody>
      </p:sp>
      <p:pic>
        <p:nvPicPr>
          <p:cNvPr id="1026" name="Picture 2" descr="C:\Users\Mark Zhang\Documents\Cytoplasm\MIT\6.470 Team\6.470 logo.jpg"/>
          <p:cNvPicPr>
            <a:picLocks noChangeAspect="1" noChangeArrowheads="1"/>
          </p:cNvPicPr>
          <p:nvPr/>
        </p:nvPicPr>
        <p:blipFill>
          <a:blip r:embed="rId2" cstate="print"/>
          <a:srcRect/>
          <a:stretch>
            <a:fillRect/>
          </a:stretch>
        </p:blipFill>
        <p:spPr bwMode="auto">
          <a:xfrm>
            <a:off x="3200400" y="3810000"/>
            <a:ext cx="3017400" cy="137105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Summary of the Talk</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The Rails Way</a:t>
            </a:r>
          </a:p>
          <a:p>
            <a:r>
              <a:rPr lang="en-US" dirty="0" smtClean="0"/>
              <a:t>REST</a:t>
            </a:r>
          </a:p>
          <a:p>
            <a:r>
              <a:rPr lang="en-US" dirty="0" smtClean="0"/>
              <a:t>Models</a:t>
            </a:r>
          </a:p>
          <a:p>
            <a:r>
              <a:rPr lang="en-US" dirty="0" smtClean="0"/>
              <a:t>Views</a:t>
            </a:r>
          </a:p>
          <a:p>
            <a:r>
              <a:rPr lang="en-US" dirty="0" smtClean="0"/>
              <a:t>Controllers</a:t>
            </a:r>
          </a:p>
          <a:p>
            <a:r>
              <a:rPr lang="en-US" dirty="0" smtClean="0"/>
              <a:t>Rails Tools</a:t>
            </a:r>
          </a:p>
          <a:p>
            <a:r>
              <a:rPr lang="en-US" dirty="0" smtClean="0"/>
              <a:t>Structure of Rails App Directory</a:t>
            </a:r>
          </a:p>
          <a:p>
            <a:r>
              <a:rPr lang="en-US" dirty="0" smtClean="0"/>
              <a:t>How to do Static Pages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The Rails Way</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DRY – “Don’t Repeat Yourself</a:t>
            </a:r>
          </a:p>
          <a:p>
            <a:r>
              <a:rPr lang="en-US" dirty="0" smtClean="0"/>
              <a:t>Convention Over Configuration</a:t>
            </a:r>
          </a:p>
          <a:p>
            <a:r>
              <a:rPr lang="en-US" dirty="0" smtClean="0"/>
              <a:t>REST is the best pattern for web applications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REST</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“Representational State Transfer”</a:t>
            </a:r>
          </a:p>
          <a:p>
            <a:r>
              <a:rPr lang="en-US" dirty="0" smtClean="0"/>
              <a:t>Using resource identifiers such as URLs to represent “resources”.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Resources</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dirty="0" smtClean="0"/>
              <a:t>Example with a “user” resource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Get back to this when talking about controllers.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209800" y="2133600"/>
            <a:ext cx="4953000" cy="334944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Model-View-Controller Paradigm</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A way of organizing a software system</a:t>
            </a:r>
          </a:p>
          <a:p>
            <a:r>
              <a:rPr lang="en-US" dirty="0" smtClean="0"/>
              <a:t>Benefits:</a:t>
            </a:r>
          </a:p>
          <a:p>
            <a:pPr lvl="1"/>
            <a:r>
              <a:rPr lang="en-US" dirty="0" smtClean="0"/>
              <a:t>Isolation of business logic from the user interface</a:t>
            </a:r>
          </a:p>
          <a:p>
            <a:pPr lvl="1"/>
            <a:r>
              <a:rPr lang="en-US" dirty="0" smtClean="0"/>
              <a:t>Ease of keeping code DRY</a:t>
            </a:r>
          </a:p>
          <a:p>
            <a:pPr lvl="1"/>
            <a:r>
              <a:rPr lang="en-US" dirty="0" smtClean="0"/>
              <a:t>Making it clear where different types of code belong for easier maintenance</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MVC</a:t>
            </a:r>
            <a:endParaRPr lang="en-US" dirty="0">
              <a:solidFill>
                <a:schemeClr val="tx1"/>
              </a:solidFill>
            </a:endParaRPr>
          </a:p>
        </p:txBody>
      </p:sp>
      <p:sp>
        <p:nvSpPr>
          <p:cNvPr id="3" name="Content Placeholder 2"/>
          <p:cNvSpPr>
            <a:spLocks noGrp="1"/>
          </p:cNvSpPr>
          <p:nvPr>
            <p:ph sz="quarter" idx="1"/>
          </p:nvPr>
        </p:nvSpPr>
        <p:spPr/>
        <p:txBody>
          <a:bodyPr/>
          <a:lstStyle/>
          <a:p>
            <a:endParaRPr lang="en-US"/>
          </a:p>
        </p:txBody>
      </p:sp>
      <p:pic>
        <p:nvPicPr>
          <p:cNvPr id="2050" name="Picture 2" descr="http://ramsharma2k5.files.wordpress.com/2007/10/mvc.png"/>
          <p:cNvPicPr>
            <a:picLocks noChangeAspect="1" noChangeArrowheads="1"/>
          </p:cNvPicPr>
          <p:nvPr/>
        </p:nvPicPr>
        <p:blipFill>
          <a:blip r:embed="rId3" cstate="print"/>
          <a:srcRect/>
          <a:stretch>
            <a:fillRect/>
          </a:stretch>
        </p:blipFill>
        <p:spPr bwMode="auto">
          <a:xfrm>
            <a:off x="228600" y="1828800"/>
            <a:ext cx="8763000" cy="3505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Models (with demo)</a:t>
            </a:r>
            <a:endParaRPr lang="en-US" dirty="0">
              <a:solidFill>
                <a:schemeClr val="tx1"/>
              </a:solidFill>
            </a:endParaRPr>
          </a:p>
        </p:txBody>
      </p:sp>
      <p:sp>
        <p:nvSpPr>
          <p:cNvPr id="3" name="Content Placeholder 2"/>
          <p:cNvSpPr>
            <a:spLocks noGrp="1"/>
          </p:cNvSpPr>
          <p:nvPr>
            <p:ph sz="quarter" idx="1"/>
          </p:nvPr>
        </p:nvSpPr>
        <p:spPr/>
        <p:txBody>
          <a:bodyPr/>
          <a:lstStyle/>
          <a:p>
            <a:r>
              <a:rPr lang="en-US" sz="3200" dirty="0" smtClean="0"/>
              <a:t>the information (data) of the application and the rules to manipulate that data. Business logic should be concentrated here.</a:t>
            </a:r>
          </a:p>
          <a:p>
            <a:r>
              <a:rPr lang="en-US" sz="3200" dirty="0" smtClean="0"/>
              <a:t>Models are usually related to tables in a database.</a:t>
            </a:r>
          </a:p>
          <a:p>
            <a:pPr lvl="1"/>
            <a:r>
              <a:rPr lang="en-US" dirty="0" smtClean="0"/>
              <a:t>Model’s attributes are “columns”.</a:t>
            </a:r>
          </a:p>
          <a:p>
            <a:pPr lvl="1"/>
            <a:r>
              <a:rPr lang="en-US" dirty="0" smtClean="0"/>
              <a:t>But not always.</a:t>
            </a:r>
          </a:p>
          <a:p>
            <a:pPr lvl="1"/>
            <a:r>
              <a:rPr lang="en-US" dirty="0" smtClean="0"/>
              <a:t>Models that are not related to database tables are transient.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Models</a:t>
            </a:r>
            <a:endParaRPr lang="en-US" dirty="0">
              <a:solidFill>
                <a:schemeClr val="tx1"/>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You can use the interactive “rails console” to play with your models (and even modify your database)</a:t>
            </a:r>
          </a:p>
          <a:p>
            <a:r>
              <a:rPr lang="en-US" dirty="0" smtClean="0"/>
              <a:t>You can also access the methods in your controllers (next slide)</a:t>
            </a:r>
          </a:p>
          <a:p>
            <a:endParaRPr lang="en-US" dirty="0" smtClean="0"/>
          </a:p>
          <a:p>
            <a:r>
              <a:rPr lang="en-US" dirty="0" smtClean="0"/>
              <a:t>Examples of methods on models:</a:t>
            </a:r>
          </a:p>
          <a:p>
            <a:r>
              <a:rPr lang="en-US" dirty="0" err="1" smtClean="0"/>
              <a:t>david</a:t>
            </a:r>
            <a:r>
              <a:rPr lang="en-US" dirty="0" smtClean="0"/>
              <a:t> = </a:t>
            </a:r>
            <a:r>
              <a:rPr lang="en-US" dirty="0" err="1" smtClean="0"/>
              <a:t>User.find_by_name</a:t>
            </a:r>
            <a:r>
              <a:rPr lang="en-US" dirty="0" smtClean="0"/>
              <a:t>('David')</a:t>
            </a:r>
          </a:p>
          <a:p>
            <a:r>
              <a:rPr lang="en-US" dirty="0" smtClean="0"/>
              <a:t>users = </a:t>
            </a:r>
            <a:r>
              <a:rPr lang="en-US" dirty="0" err="1" smtClean="0"/>
              <a:t>User.where</a:t>
            </a:r>
            <a:r>
              <a:rPr lang="en-US" dirty="0" smtClean="0"/>
              <a:t>(name: 'David', occupation: 'Code Artist').order('</a:t>
            </a:r>
            <a:r>
              <a:rPr lang="en-US" dirty="0" err="1" smtClean="0"/>
              <a:t>created_at</a:t>
            </a:r>
            <a:r>
              <a:rPr lang="en-US" dirty="0" smtClean="0"/>
              <a:t> DESC')</a:t>
            </a:r>
          </a:p>
          <a:p>
            <a:r>
              <a:rPr lang="en-US" dirty="0" err="1" smtClean="0"/>
              <a:t>user.update</a:t>
            </a:r>
            <a:r>
              <a:rPr lang="en-US" dirty="0" smtClean="0"/>
              <a:t>(name: 'Dave')</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Controllers (with demo)</a:t>
            </a:r>
            <a:endParaRPr lang="en-US" dirty="0">
              <a:solidFill>
                <a:schemeClr val="tx1"/>
              </a:solidFill>
            </a:endParaRPr>
          </a:p>
        </p:txBody>
      </p:sp>
      <p:sp>
        <p:nvSpPr>
          <p:cNvPr id="3" name="Content Placeholder 2"/>
          <p:cNvSpPr>
            <a:spLocks noGrp="1"/>
          </p:cNvSpPr>
          <p:nvPr>
            <p:ph sz="quarter" idx="1"/>
          </p:nvPr>
        </p:nvSpPr>
        <p:spPr/>
        <p:txBody>
          <a:bodyPr/>
          <a:lstStyle/>
          <a:p>
            <a:r>
              <a:rPr lang="en-US" sz="3200" dirty="0" smtClean="0"/>
              <a:t>Glue between model and view</a:t>
            </a:r>
            <a:endParaRPr lang="en-US" dirty="0"/>
          </a:p>
        </p:txBody>
      </p:sp>
      <p:pic>
        <p:nvPicPr>
          <p:cNvPr id="4" name="Picture 2" descr="http://ramsharma2k5.files.wordpress.com/2007/10/mvc.png"/>
          <p:cNvPicPr>
            <a:picLocks noChangeAspect="1" noChangeArrowheads="1"/>
          </p:cNvPicPr>
          <p:nvPr/>
        </p:nvPicPr>
        <p:blipFill>
          <a:blip r:embed="rId3" cstate="print"/>
          <a:srcRect/>
          <a:stretch>
            <a:fillRect/>
          </a:stretch>
        </p:blipFill>
        <p:spPr bwMode="auto">
          <a:xfrm>
            <a:off x="228600" y="2590800"/>
            <a:ext cx="8763000" cy="3505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Controllers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By default, conform to REST</a:t>
            </a:r>
          </a:p>
          <a:p>
            <a:pPr lvl="1"/>
            <a:r>
              <a:rPr lang="en-US" dirty="0" smtClean="0"/>
              <a:t>The expectation is that each controller corresponds to a resource and each controller action corresponds to a </a:t>
            </a:r>
            <a:r>
              <a:rPr lang="en-US" dirty="0" err="1" smtClean="0"/>
              <a:t>RESTful</a:t>
            </a:r>
            <a:r>
              <a:rPr lang="en-US" dirty="0" smtClean="0"/>
              <a:t> action.</a:t>
            </a:r>
          </a:p>
          <a:p>
            <a:pPr lvl="1"/>
            <a:r>
              <a:rPr lang="en-US" dirty="0" smtClean="0"/>
              <a:t>To tweak, go to </a:t>
            </a:r>
            <a:r>
              <a:rPr lang="en-US" dirty="0" err="1" smtClean="0"/>
              <a:t>config</a:t>
            </a:r>
            <a:r>
              <a:rPr lang="en-US" dirty="0" smtClean="0"/>
              <a:t>/</a:t>
            </a:r>
            <a:r>
              <a:rPr lang="en-US" dirty="0" err="1" smtClean="0"/>
              <a:t>routes.rb</a:t>
            </a:r>
            <a:endParaRPr lang="en-US" dirty="0" smtClean="0"/>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this talk</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Overview of Ruby on Rails</a:t>
            </a:r>
          </a:p>
          <a:p>
            <a:pPr lvl="1"/>
            <a:r>
              <a:rPr lang="en-US" dirty="0" smtClean="0"/>
              <a:t>Core ideas</a:t>
            </a:r>
          </a:p>
          <a:p>
            <a:r>
              <a:rPr lang="en-US" dirty="0" smtClean="0"/>
              <a:t>Show a tiny bit of example code</a:t>
            </a:r>
          </a:p>
          <a:p>
            <a:r>
              <a:rPr lang="en-US" dirty="0" smtClean="0"/>
              <a:t>Touch on several general web development/ software development concepts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RESTful</a:t>
            </a:r>
            <a:r>
              <a:rPr lang="en-US" dirty="0" smtClean="0">
                <a:solidFill>
                  <a:schemeClr val="tx1"/>
                </a:solidFill>
              </a:rPr>
              <a:t> controller actions</a:t>
            </a:r>
            <a:endParaRPr lang="en-US" dirty="0">
              <a:solidFill>
                <a:schemeClr val="tx1"/>
              </a:solidFill>
            </a:endParaRPr>
          </a:p>
        </p:txBody>
      </p:sp>
      <p:sp>
        <p:nvSpPr>
          <p:cNvPr id="3" name="Content Placeholder 2"/>
          <p:cNvSpPr>
            <a:spLocks noGrp="1"/>
          </p:cNvSpPr>
          <p:nvPr>
            <p:ph sz="quarter" idx="1"/>
          </p:nvPr>
        </p:nvSpPr>
        <p:spPr/>
        <p:txBody>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2209800" y="2133600"/>
            <a:ext cx="4953000" cy="334944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Views (Demo)</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the user interface of your application</a:t>
            </a:r>
          </a:p>
          <a:p>
            <a:r>
              <a:rPr lang="en-US" dirty="0" smtClean="0"/>
              <a:t>all code in views should deal with presentation of data.</a:t>
            </a:r>
          </a:p>
          <a:p>
            <a:r>
              <a:rPr lang="en-US" dirty="0" smtClean="0"/>
              <a:t>usually HTML with embedded Ruby</a:t>
            </a:r>
          </a:p>
          <a:p>
            <a:r>
              <a:rPr lang="en-US" dirty="0" smtClean="0"/>
              <a:t>Rails will automatically render a view at the end of a controller action.</a:t>
            </a:r>
          </a:p>
          <a:p>
            <a:pPr lvl="1"/>
            <a:r>
              <a:rPr lang="en-US" dirty="0" smtClean="0"/>
              <a:t>If action was “index”, Rails will render </a:t>
            </a:r>
            <a:r>
              <a:rPr lang="en-US" dirty="0" err="1" smtClean="0"/>
              <a:t>index.html.erb</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Views (Demo)</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Additional organization to view files</a:t>
            </a:r>
          </a:p>
          <a:p>
            <a:pPr lvl="1"/>
            <a:r>
              <a:rPr lang="en-US" dirty="0" smtClean="0"/>
              <a:t>Layouts (</a:t>
            </a:r>
            <a:r>
              <a:rPr lang="en-US" dirty="0" err="1" smtClean="0"/>
              <a:t>application.html.erb</a:t>
            </a:r>
            <a:r>
              <a:rPr lang="en-US" dirty="0" smtClean="0"/>
              <a:t>)</a:t>
            </a:r>
          </a:p>
          <a:p>
            <a:pPr lvl="1"/>
            <a:r>
              <a:rPr lang="en-US" dirty="0" smtClean="0"/>
              <a:t>Partials (_</a:t>
            </a:r>
            <a:r>
              <a:rPr lang="en-US" dirty="0" err="1" smtClean="0"/>
              <a:t>header.html.erb</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Rails tools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Rails comes with a ton of tools</a:t>
            </a:r>
          </a:p>
          <a:p>
            <a:pPr lvl="1"/>
            <a:r>
              <a:rPr lang="en-US" dirty="0" smtClean="0"/>
              <a:t>Manage your databases</a:t>
            </a:r>
          </a:p>
          <a:p>
            <a:pPr lvl="1"/>
            <a:r>
              <a:rPr lang="en-US" dirty="0" smtClean="0"/>
              <a:t>Generate boilerplate code</a:t>
            </a:r>
          </a:p>
          <a:p>
            <a:r>
              <a:rPr lang="en-US" dirty="0" smtClean="0"/>
              <a:t>Generators</a:t>
            </a:r>
          </a:p>
          <a:p>
            <a:pPr lvl="1"/>
            <a:r>
              <a:rPr lang="en-US" dirty="0" smtClean="0"/>
              <a:t>rails generate controller Users new</a:t>
            </a:r>
          </a:p>
          <a:p>
            <a:pPr lvl="1"/>
            <a:r>
              <a:rPr lang="en-US" dirty="0" smtClean="0"/>
              <a:t>rails generate model User </a:t>
            </a:r>
            <a:r>
              <a:rPr lang="en-US" dirty="0" err="1" smtClean="0"/>
              <a:t>name:string</a:t>
            </a:r>
            <a:r>
              <a:rPr lang="en-US" dirty="0" smtClean="0"/>
              <a:t> </a:t>
            </a:r>
            <a:r>
              <a:rPr lang="en-US" dirty="0" err="1" smtClean="0"/>
              <a:t>email:string</a:t>
            </a:r>
            <a:endParaRPr lang="en-US" dirty="0" smtClean="0"/>
          </a:p>
          <a:p>
            <a:pPr lvl="1">
              <a:buNone/>
            </a:pPr>
            <a:endParaRPr lang="en-US" dirty="0" smtClean="0"/>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Structure of the Rails App Directory</a:t>
            </a:r>
            <a:endParaRPr lang="en-US" dirty="0">
              <a:solidFill>
                <a:schemeClr val="tx1"/>
              </a:solidFill>
            </a:endParaRPr>
          </a:p>
        </p:txBody>
      </p:sp>
      <p:sp>
        <p:nvSpPr>
          <p:cNvPr id="3" name="Content Placeholder 2"/>
          <p:cNvSpPr>
            <a:spLocks noGrp="1"/>
          </p:cNvSpPr>
          <p:nvPr>
            <p:ph sz="quarter" idx="1"/>
          </p:nvPr>
        </p:nvSpPr>
        <p:spPr/>
        <p:txBody>
          <a:bodyPr/>
          <a:lstStyle/>
          <a:p>
            <a:endParaRPr lang="en-US" dirty="0"/>
          </a:p>
        </p:txBody>
      </p:sp>
      <p:pic>
        <p:nvPicPr>
          <p:cNvPr id="36867" name="Picture 3"/>
          <p:cNvPicPr>
            <a:picLocks noChangeAspect="1" noChangeArrowheads="1"/>
          </p:cNvPicPr>
          <p:nvPr/>
        </p:nvPicPr>
        <p:blipFill>
          <a:blip r:embed="rId3" cstate="print"/>
          <a:srcRect/>
          <a:stretch>
            <a:fillRect/>
          </a:stretch>
        </p:blipFill>
        <p:spPr bwMode="auto">
          <a:xfrm>
            <a:off x="0" y="1600200"/>
            <a:ext cx="9149535"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How to do Static Pages (demo)</a:t>
            </a:r>
            <a:endParaRPr lang="en-US" dirty="0">
              <a:solidFill>
                <a:schemeClr val="tx1"/>
              </a:solidFill>
            </a:endParaRPr>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Summary of the Talk</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The Rails Way</a:t>
            </a:r>
          </a:p>
          <a:p>
            <a:r>
              <a:rPr lang="en-US" dirty="0" smtClean="0"/>
              <a:t>REST</a:t>
            </a:r>
          </a:p>
          <a:p>
            <a:r>
              <a:rPr lang="en-US" dirty="0" smtClean="0"/>
              <a:t>Models</a:t>
            </a:r>
          </a:p>
          <a:p>
            <a:r>
              <a:rPr lang="en-US" dirty="0" smtClean="0"/>
              <a:t>Views</a:t>
            </a:r>
          </a:p>
          <a:p>
            <a:r>
              <a:rPr lang="en-US" dirty="0" smtClean="0"/>
              <a:t>Controllers</a:t>
            </a:r>
          </a:p>
          <a:p>
            <a:r>
              <a:rPr lang="en-US" dirty="0" smtClean="0"/>
              <a:t>Rails Tools</a:t>
            </a:r>
          </a:p>
          <a:p>
            <a:r>
              <a:rPr lang="en-US" dirty="0" smtClean="0"/>
              <a:t>Structure of Rails App Directory</a:t>
            </a:r>
          </a:p>
          <a:p>
            <a:r>
              <a:rPr lang="en-US" dirty="0" smtClean="0"/>
              <a:t>How to do Static Pages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Installing Rails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Rails installer on Windows</a:t>
            </a:r>
          </a:p>
          <a:p>
            <a:r>
              <a:rPr lang="en-US" dirty="0" smtClean="0"/>
              <a:t>On Mac/Linux</a:t>
            </a:r>
          </a:p>
          <a:p>
            <a:pPr lvl="1"/>
            <a:r>
              <a:rPr lang="en-US" dirty="0" smtClean="0"/>
              <a:t>Install ruby</a:t>
            </a:r>
          </a:p>
          <a:p>
            <a:pPr lvl="1"/>
            <a:r>
              <a:rPr lang="en-US" dirty="0" smtClean="0"/>
              <a:t>Install RVM (ruby version manager)</a:t>
            </a:r>
          </a:p>
          <a:p>
            <a:pPr lvl="1"/>
            <a:r>
              <a:rPr lang="en-US" dirty="0" smtClean="0"/>
              <a:t>Install rails</a:t>
            </a:r>
          </a:p>
          <a:p>
            <a:pPr lvl="1"/>
            <a:r>
              <a:rPr lang="en-US" dirty="0" smtClean="0"/>
              <a:t>Process can be finicky</a:t>
            </a:r>
          </a:p>
          <a:p>
            <a:r>
              <a:rPr lang="en-US" dirty="0" smtClean="0"/>
              <a:t>Auto-installer on scripts.mit.edu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Deploying Rails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You can run it on </a:t>
            </a:r>
            <a:r>
              <a:rPr lang="en-US" dirty="0" err="1" smtClean="0"/>
              <a:t>Heroku</a:t>
            </a:r>
            <a:r>
              <a:rPr lang="en-US" dirty="0" smtClean="0"/>
              <a:t> ("cloud application platform") or with </a:t>
            </a:r>
            <a:r>
              <a:rPr lang="en-US" dirty="0" err="1" smtClean="0"/>
              <a:t>Phusion</a:t>
            </a:r>
            <a:r>
              <a:rPr lang="en-US" dirty="0" smtClean="0"/>
              <a:t> Passenger (module for Apache).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The Rails Way</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DRY – “Don’t Repeat Yourself</a:t>
            </a:r>
          </a:p>
          <a:p>
            <a:pPr lvl="1"/>
            <a:r>
              <a:rPr lang="en-US" dirty="0" smtClean="0"/>
              <a:t>The choice of MVC helps this</a:t>
            </a:r>
          </a:p>
          <a:p>
            <a:r>
              <a:rPr lang="en-US" dirty="0" smtClean="0"/>
              <a:t>Convention Over Configuration</a:t>
            </a:r>
          </a:p>
          <a:p>
            <a:r>
              <a:rPr lang="en-US" dirty="0" smtClean="0"/>
              <a:t>REST is the best pattern for web applications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What is Ruby on Rails?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Ruby on Rails is an open source full-stack web framework.</a:t>
            </a:r>
          </a:p>
          <a:p>
            <a:r>
              <a:rPr lang="en-US" dirty="0" smtClean="0"/>
              <a:t>It is an alternative to PHP/</a:t>
            </a:r>
            <a:r>
              <a:rPr lang="en-US" dirty="0" err="1" smtClean="0"/>
              <a:t>MySQL</a:t>
            </a:r>
            <a:r>
              <a:rPr lang="en-US" dirty="0" smtClean="0"/>
              <a:t>.</a:t>
            </a:r>
          </a:p>
          <a:p>
            <a:r>
              <a:rPr lang="en-US" dirty="0" smtClean="0"/>
              <a:t>It can render templates, handle user authentication, has built-in database functionality, etc.</a:t>
            </a:r>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What is Ruby on Rails?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Ruby on Rails is an open source full-stack web framework.</a:t>
            </a:r>
          </a:p>
          <a:p>
            <a:r>
              <a:rPr lang="en-US" dirty="0" smtClean="0"/>
              <a:t>It is an alternative to PHP/</a:t>
            </a:r>
            <a:r>
              <a:rPr lang="en-US" dirty="0" err="1" smtClean="0"/>
              <a:t>MySQL</a:t>
            </a:r>
            <a:r>
              <a:rPr lang="en-US" dirty="0" smtClean="0"/>
              <a:t>.</a:t>
            </a:r>
          </a:p>
          <a:p>
            <a:r>
              <a:rPr lang="en-US" dirty="0" smtClean="0"/>
              <a:t>It can render templates, handle user authentication, has built-in database functionality, etc.</a:t>
            </a:r>
          </a:p>
          <a:p>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Sample Code</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https://github.com/MarkAZhang/sample_app</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Mark Zhang</a:t>
            </a:r>
            <a:endParaRPr lang="en-US" dirty="0"/>
          </a:p>
        </p:txBody>
      </p:sp>
      <p:pic>
        <p:nvPicPr>
          <p:cNvPr id="1026" name="Picture 2" descr="C:\Users\Mark Zhang\Documents\Cytoplasm\MIT\6.470 Team\6.470 logo.jpg"/>
          <p:cNvPicPr>
            <a:picLocks noChangeAspect="1" noChangeArrowheads="1"/>
          </p:cNvPicPr>
          <p:nvPr/>
        </p:nvPicPr>
        <p:blipFill>
          <a:blip r:embed="rId2" cstate="print"/>
          <a:srcRect/>
          <a:stretch>
            <a:fillRect/>
          </a:stretch>
        </p:blipFill>
        <p:spPr bwMode="auto">
          <a:xfrm>
            <a:off x="3124200" y="2438400"/>
            <a:ext cx="3017400" cy="1371055"/>
          </a:xfrm>
          <a:prstGeom prst="rect">
            <a:avLst/>
          </a:prstGeom>
          <a:noFill/>
        </p:spPr>
      </p:pic>
      <p:pic>
        <p:nvPicPr>
          <p:cNvPr id="3" name="Picture 2"/>
          <p:cNvPicPr>
            <a:picLocks noChangeAspect="1" noChangeArrowheads="1"/>
          </p:cNvPicPr>
          <p:nvPr/>
        </p:nvPicPr>
        <p:blipFill>
          <a:blip r:embed="rId3" cstate="print"/>
          <a:srcRect/>
          <a:stretch>
            <a:fillRect/>
          </a:stretch>
        </p:blipFill>
        <p:spPr bwMode="auto">
          <a:xfrm>
            <a:off x="457200" y="3886200"/>
            <a:ext cx="8199437" cy="1809750"/>
          </a:xfrm>
          <a:prstGeom prst="rect">
            <a:avLst/>
          </a:prstGeom>
          <a:noFill/>
          <a:ln w="9525">
            <a:noFill/>
            <a:miter lim="800000"/>
            <a:headEnd/>
            <a:tailEnd/>
          </a:ln>
        </p:spPr>
      </p:pic>
      <p:sp>
        <p:nvSpPr>
          <p:cNvPr id="8" name="Title 7"/>
          <p:cNvSpPr>
            <a:spLocks noGrp="1"/>
          </p:cNvSpPr>
          <p:nvPr>
            <p:ph type="ctrTitle"/>
          </p:nvPr>
        </p:nvSpPr>
        <p:spPr/>
        <p:txBody>
          <a:bodyPr/>
          <a:lstStyle/>
          <a:p>
            <a:endParaRPr lang="en-US"/>
          </a:p>
        </p:txBody>
      </p:sp>
      <p:sp>
        <p:nvSpPr>
          <p:cNvPr id="9" name="Title 1"/>
          <p:cNvSpPr txBox="1">
            <a:spLocks/>
          </p:cNvSpPr>
          <p:nvPr/>
        </p:nvSpPr>
        <p:spPr>
          <a:xfrm>
            <a:off x="2209800" y="152400"/>
            <a:ext cx="4953000" cy="1828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smtClean="0">
                <a:ln>
                  <a:noFill/>
                </a:ln>
                <a:solidFill>
                  <a:schemeClr val="bg1"/>
                </a:solidFill>
                <a:effectLst/>
                <a:uLnTx/>
                <a:uFillTx/>
                <a:latin typeface="+mj-lt"/>
                <a:ea typeface="+mj-ea"/>
                <a:cs typeface="+mj-cs"/>
              </a:rPr>
              <a:t>Ruby on Rails</a:t>
            </a:r>
            <a:endParaRPr kumimoji="0" lang="en-US" sz="4400" b="0" i="0" u="none" strike="noStrike" kern="1200" cap="all"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Ruby on Rails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A lot of people love Ruby on Rails because it allows you to make websites really fast.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Advantages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Convention over Configuration</a:t>
            </a:r>
          </a:p>
          <a:p>
            <a:endParaRPr lang="en-US" dirty="0" smtClean="0"/>
          </a:p>
          <a:p>
            <a:r>
              <a:rPr lang="en-US" dirty="0" smtClean="0"/>
              <a:t>One example: every model is automatically included in the controllers (no imports necessary)</a:t>
            </a:r>
          </a:p>
          <a:p>
            <a:endParaRPr lang="en-US" dirty="0" smtClean="0"/>
          </a:p>
          <a:p>
            <a:r>
              <a:rPr lang="en-US" dirty="0" smtClean="0"/>
              <a:t>Less code, but can be confusing to beginners.</a:t>
            </a:r>
          </a:p>
          <a:p>
            <a:endParaRPr lang="en-US" dirty="0" smtClean="0"/>
          </a:p>
          <a:p>
            <a:r>
              <a:rPr lang="en-US" dirty="0" smtClean="0"/>
              <a:t>A lot of “</a:t>
            </a:r>
            <a:r>
              <a:rPr lang="en-US" dirty="0" err="1" smtClean="0"/>
              <a:t>automagic</a:t>
            </a:r>
            <a:r>
              <a:rPr lang="en-US" dirty="0" smtClean="0"/>
              <a:t>” behavior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Advantages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Ruby generally focuses on having simple, powerful code.</a:t>
            </a:r>
          </a:p>
          <a:p>
            <a:endParaRPr lang="en-US" dirty="0" smtClean="0"/>
          </a:p>
          <a:p>
            <a:r>
              <a:rPr lang="en-US" dirty="0" smtClean="0"/>
              <a:t>Rails focuses on programmer productivity and happiness.</a:t>
            </a:r>
          </a:p>
          <a:p>
            <a:endParaRPr lang="en-US" dirty="0" smtClean="0"/>
          </a:p>
          <a:p>
            <a:r>
              <a:rPr lang="en-US" dirty="0" smtClean="0"/>
              <a:t>Rails is generally regarded as well designed and thought out.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Advantages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Active community, lots of resources</a:t>
            </a:r>
          </a:p>
          <a:p>
            <a:pPr lvl="1"/>
            <a:r>
              <a:rPr lang="en-US" dirty="0" smtClean="0"/>
              <a:t>The pains of Rails are quickly getting better</a:t>
            </a:r>
          </a:p>
          <a:p>
            <a:r>
              <a:rPr lang="en-US" dirty="0" smtClean="0"/>
              <a:t>Gems</a:t>
            </a:r>
          </a:p>
          <a:p>
            <a:pPr lvl="1"/>
            <a:r>
              <a:rPr lang="en-US" dirty="0" smtClean="0"/>
              <a:t>Bootstrap-sass, </a:t>
            </a:r>
            <a:r>
              <a:rPr lang="en-US" dirty="0" err="1" smtClean="0"/>
              <a:t>jquery</a:t>
            </a:r>
            <a:r>
              <a:rPr lang="en-US" dirty="0" smtClean="0"/>
              <a:t>-rails – automatically imports those</a:t>
            </a:r>
          </a:p>
          <a:p>
            <a:pPr lvl="1"/>
            <a:r>
              <a:rPr lang="en-US" dirty="0" smtClean="0"/>
              <a:t>Faker – tool to automatically generate fake data</a:t>
            </a:r>
          </a:p>
          <a:p>
            <a:pPr lvl="1"/>
            <a:r>
              <a:rPr lang="en-US" dirty="0" err="1" smtClean="0"/>
              <a:t>Rspec</a:t>
            </a:r>
            <a:r>
              <a:rPr lang="en-US" dirty="0" smtClean="0"/>
              <a:t>, capybara – testing integrated with rails (TDD)</a:t>
            </a:r>
          </a:p>
          <a:p>
            <a:pPr lvl="1"/>
            <a:r>
              <a:rPr lang="en-US" dirty="0" smtClean="0"/>
              <a:t>Guard – automatically watch files and run tests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Disadvantages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Things are changing quickly, compatibility issues (</a:t>
            </a:r>
            <a:r>
              <a:rPr lang="en-US" dirty="0" err="1" smtClean="0"/>
              <a:t>rvm</a:t>
            </a:r>
            <a:r>
              <a:rPr lang="en-US" dirty="0" smtClean="0"/>
              <a:t> and </a:t>
            </a:r>
            <a:r>
              <a:rPr lang="en-US" dirty="0" err="1" smtClean="0"/>
              <a:t>gemsets</a:t>
            </a:r>
            <a:r>
              <a:rPr lang="en-US" dirty="0" smtClean="0"/>
              <a:t> help to solve this)</a:t>
            </a:r>
          </a:p>
          <a:p>
            <a:endParaRPr lang="en-US" dirty="0" smtClean="0"/>
          </a:p>
          <a:p>
            <a:r>
              <a:rPr lang="en-US" dirty="0" smtClean="0"/>
              <a:t>High initial learning curve</a:t>
            </a:r>
          </a:p>
          <a:p>
            <a:endParaRPr lang="en-US" dirty="0" smtClean="0"/>
          </a:p>
          <a:p>
            <a:r>
              <a:rPr lang="en-US" dirty="0" smtClean="0"/>
              <a:t>Lots of black magic</a:t>
            </a:r>
          </a:p>
          <a:p>
            <a:endParaRPr lang="en-US" dirty="0" smtClean="0"/>
          </a:p>
          <a:p>
            <a:r>
              <a:rPr lang="en-US" dirty="0" smtClean="0"/>
              <a:t>Forced to do things “the Rails Way”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Ruby</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It’s not called Ruby on Rails for nothing.</a:t>
            </a:r>
          </a:p>
          <a:p>
            <a:r>
              <a:rPr lang="en-US" dirty="0" smtClean="0"/>
              <a:t>But you only need a subset of Ruby to start using Rails.</a:t>
            </a:r>
          </a:p>
          <a:p>
            <a:r>
              <a:rPr lang="en-US" dirty="0" smtClean="0"/>
              <a:t>I think it’s fine to dive into Rails first and learn about Ruby a little later.</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6">
      <a:dk1>
        <a:srgbClr val="97323A"/>
      </a:dk1>
      <a:lt1>
        <a:srgbClr val="FFFFFF"/>
      </a:lt1>
      <a:dk2>
        <a:srgbClr val="FFFFFF"/>
      </a:dk2>
      <a:lt2>
        <a:srgbClr val="676767"/>
      </a:lt2>
      <a:accent1>
        <a:srgbClr val="676767"/>
      </a:accent1>
      <a:accent2>
        <a:srgbClr val="97323A"/>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4496</TotalTime>
  <Words>1197</Words>
  <Application>Microsoft Office PowerPoint</Application>
  <PresentationFormat>On-screen Show (4:3)</PresentationFormat>
  <Paragraphs>203</Paragraphs>
  <Slides>32</Slides>
  <Notes>19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Median</vt:lpstr>
      <vt:lpstr> Ruby on Rails</vt:lpstr>
      <vt:lpstr>In this talk</vt:lpstr>
      <vt:lpstr>What is Ruby on Rails?</vt:lpstr>
      <vt:lpstr>Ruby on Rails</vt:lpstr>
      <vt:lpstr>Advantages</vt:lpstr>
      <vt:lpstr>Advantages</vt:lpstr>
      <vt:lpstr>Advantages</vt:lpstr>
      <vt:lpstr>Disadvantages</vt:lpstr>
      <vt:lpstr>Ruby</vt:lpstr>
      <vt:lpstr>Summary of the Talk</vt:lpstr>
      <vt:lpstr>The Rails Way</vt:lpstr>
      <vt:lpstr>REST</vt:lpstr>
      <vt:lpstr>Resources</vt:lpstr>
      <vt:lpstr>Model-View-Controller Paradigm</vt:lpstr>
      <vt:lpstr>MVC</vt:lpstr>
      <vt:lpstr>Models (with demo)</vt:lpstr>
      <vt:lpstr>Models</vt:lpstr>
      <vt:lpstr>Controllers (with demo)</vt:lpstr>
      <vt:lpstr>Controllers</vt:lpstr>
      <vt:lpstr>RESTful controller actions</vt:lpstr>
      <vt:lpstr>Views (Demo)</vt:lpstr>
      <vt:lpstr>Views (Demo)</vt:lpstr>
      <vt:lpstr>Rails tools</vt:lpstr>
      <vt:lpstr>Structure of the Rails App Directory</vt:lpstr>
      <vt:lpstr>How to do Static Pages (demo)</vt:lpstr>
      <vt:lpstr>Summary of the Talk</vt:lpstr>
      <vt:lpstr>Installing Rails</vt:lpstr>
      <vt:lpstr>Deploying Rails</vt:lpstr>
      <vt:lpstr>The Rails Way</vt:lpstr>
      <vt:lpstr>What is Ruby on Rails?</vt:lpstr>
      <vt:lpstr>Sample Code</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Web Programming</dc:title>
  <dc:creator>Mark Zhang</dc:creator>
  <cp:lastModifiedBy>Mark Zhang</cp:lastModifiedBy>
  <cp:revision>326</cp:revision>
  <dcterms:created xsi:type="dcterms:W3CDTF">2006-08-16T00:00:00Z</dcterms:created>
  <dcterms:modified xsi:type="dcterms:W3CDTF">2013-01-11T16:01:13Z</dcterms:modified>
</cp:coreProperties>
</file>