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9"/><Relationship Target="slides/slide11.xml" Type="http://schemas.openxmlformats.org/officeDocument/2006/relationships/slide" Id="rId18"/><Relationship Target="slides/slide10.xml" Type="http://schemas.openxmlformats.org/officeDocument/2006/relationships/slide" Id="rId17"/><Relationship Target="slides/slide9.xml" Type="http://schemas.openxmlformats.org/officeDocument/2006/relationships/slide" Id="rId16"/><Relationship Target="slides/slide8.xml" Type="http://schemas.openxmlformats.org/officeDocument/2006/relationships/slide" Id="rId15"/><Relationship Target="slides/slide7.xml" Type="http://schemas.openxmlformats.org/officeDocument/2006/relationships/slide" Id="rId14"/><Relationship Target="slides/slide14.xml" Type="http://schemas.openxmlformats.org/officeDocument/2006/relationships/slide" Id="rId21"/><Relationship Target="presProps.xml" Type="http://schemas.openxmlformats.org/officeDocument/2006/relationships/presProps" Id="rId2"/><Relationship Target="slides/slide5.xml" Type="http://schemas.openxmlformats.org/officeDocument/2006/relationships/slide" Id="rId12"/><Relationship Target="theme/theme1.xml" Type="http://schemas.openxmlformats.org/officeDocument/2006/relationships/theme" Id="rId1"/><Relationship Target="slides/slide6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3.xml" Type="http://schemas.openxmlformats.org/officeDocument/2006/relationships/slide" Id="rId10"/><Relationship Target="tableStyles.xml" Type="http://schemas.openxmlformats.org/officeDocument/2006/relationships/tableStyles" Id="rId3"/><Relationship Target="slides/slide4.xml" Type="http://schemas.openxmlformats.org/officeDocument/2006/relationships/slide" Id="rId11"/><Relationship Target="slides/slide13.xml" Type="http://schemas.openxmlformats.org/officeDocument/2006/relationships/slide" Id="rId20"/><Relationship Target="slides/slide2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s/slide1.xml" Type="http://schemas.openxmlformats.org/officeDocument/2006/relationships/slide" Id="rId8"/><Relationship Target="notesMasters/notesMaster1.xml" Type="http://schemas.openxmlformats.org/officeDocument/2006/relationships/notesMaster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44196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About me:</a:t>
            </a:r>
          </a:p>
          <a:p>
            <a:pPr rtl="0" lvl="0">
              <a:buNone/>
            </a:pPr>
            <a:r>
              <a:rPr lang="en"/>
              <a:t>- I'll talk about Appian later</a:t>
            </a:r>
          </a:p>
          <a:p>
            <a:pPr rtl="0" lvl="0">
              <a:buNone/>
            </a:pPr>
            <a:r>
              <a:rPr lang="en"/>
              <a:t>- Didn't go to MIT, but first software job at software company was full of 6.916 people</a:t>
            </a:r>
          </a:p>
          <a:p>
            <a:pPr rtl="0" lvl="0">
              <a:buNone/>
            </a:pPr>
            <a:r>
              <a:rPr lang="en"/>
              <a:t>- Don't let the VP thing fool you, I still write code (mostly Java backend, plus some GWT and Android)</a:t>
            </a:r>
          </a:p>
          <a:p>
            <a:pPr rtl="0" lvl="0">
              <a:buNone/>
            </a:pPr>
            <a:r>
              <a:rPr lang="en"/>
              <a:t>- But I'll admit you're probably writing a lot more code than me... :-)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I'm going to talk about how to make a website with a mobile app counterpart</a:t>
            </a:r>
          </a:p>
          <a:p>
            <a:pPr rtl="0" lvl="0">
              <a:buNone/>
            </a:pPr>
            <a:r>
              <a:rPr lang="en"/>
              <a:t>- Not just one mobile platform, but 3 or more</a:t>
            </a:r>
          </a:p>
          <a:p>
            <a:pPr rtl="0" lvl="0">
              <a:buNone/>
            </a:pPr>
            <a:r>
              <a:rPr lang="en"/>
              <a:t>- Support for all browsers</a:t>
            </a:r>
          </a:p>
          <a:p>
            <a:pPr rtl="0" lvl="0">
              <a:buNone/>
            </a:pPr>
            <a:r>
              <a:rPr lang="en"/>
              <a:t>- How to do it at the speed of a startup where every minute counts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All this assumes you WANT to have a mobile app counterpart</a:t>
            </a:r>
          </a:p>
          <a:p>
            <a:pPr>
              <a:buNone/>
            </a:pPr>
            <a:r>
              <a:rPr lang="en"/>
              <a:t>- Let's start by talking about why you might</a:t>
            </a:r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y="685800" x="1168400"/>
            <a:ext cy="3505200" cx="46736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4196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This is a simplified look at the data that comes back from that initial request</a:t>
            </a:r>
          </a:p>
          <a:p>
            <a:pPr rtl="0" lvl="0">
              <a:buNone/>
            </a:pPr>
            <a:r>
              <a:rPr lang="en"/>
              <a:t>- We use a JSON format, not XML, but this fits better on a slide</a:t>
            </a:r>
          </a:p>
          <a:p>
            <a:pPr rtl="0" lvl="0">
              <a:buNone/>
            </a:pPr>
            <a:r>
              <a:rPr lang="en"/>
              <a:t>- Notice that it's all just layout. No actual data.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All those relative URL's point to REST services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Cool features of doing things this way</a:t>
            </a:r>
          </a:p>
          <a:p>
            <a:pPr rtl="0" lvl="0">
              <a:buNone/>
            </a:pPr>
            <a:r>
              <a:rPr lang="en"/>
              <a:t>- You can update the behavior of all your clients without deploying a client update</a:t>
            </a:r>
          </a:p>
          <a:p>
            <a:pPr rtl="0" lvl="0">
              <a:buNone/>
            </a:pPr>
            <a:r>
              <a:rPr lang="en"/>
              <a:t>- Server tells all the clients what to display</a:t>
            </a:r>
          </a:p>
          <a:p>
            <a:pPr rtl="0" lvl="0">
              <a:buNone/>
            </a:pPr>
            <a:r>
              <a:rPr lang="en"/>
              <a:t>- You can change what different platforms display via the "Accepts:" HTTP header</a:t>
            </a:r>
          </a:p>
          <a:p>
            <a:pPr rtl="0" lvl="0">
              <a:buNone/>
            </a:pPr>
            <a:r>
              <a:rPr lang="en"/>
              <a:t>- You don't need a lock-step release schedule for your clients</a:t>
            </a:r>
          </a:p>
          <a:p>
            <a:pPr rtl="0" lvl="0">
              <a:buNone/>
            </a:pPr>
            <a:r>
              <a:rPr lang="en"/>
              <a:t>- If one doesn't know what facets are, it ignores the element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Appian needs to maintain forward and backward compatibility (Cloud, mobile and on-premise installs)</a:t>
            </a: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4958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We used to code views for different clients and have REST calls that returned data only</a:t>
            </a:r>
          </a:p>
          <a:p>
            <a:pPr rtl="0" lvl="0">
              <a:buNone/>
            </a:pPr>
            <a:r>
              <a:rPr lang="en"/>
              <a:t>- The WS data was the model in our MVC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But this isn't very flexible</a:t>
            </a:r>
          </a:p>
          <a:p>
            <a:pPr rtl="0" lvl="0">
              <a:buNone/>
            </a:pPr>
            <a:r>
              <a:rPr lang="en"/>
              <a:t>- Platform-specific views required every time we invent a new feature</a:t>
            </a:r>
          </a:p>
          <a:p>
            <a:pPr rtl="0" lvl="0">
              <a:buNone/>
            </a:pPr>
            <a:r>
              <a:rPr lang="en"/>
              <a:t>- Each required mockups, review by product management, etc</a:t>
            </a:r>
          </a:p>
          <a:p>
            <a:pPr rtl="0" lvl="0">
              <a:buNone/>
            </a:pPr>
            <a:r>
              <a:rPr lang="en"/>
              <a:t>- Not to mention a lot of duplicated logic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Rather than building an MVC for each feature view, one MVC where the model is the view config plus its data</a:t>
            </a:r>
          </a:p>
          <a:p>
            <a:pPr rtl="0" lvl="0">
              <a:buNone/>
            </a:pPr>
            <a:r>
              <a:rPr lang="en"/>
              <a:t>- A view config consists of a tree structure of UI components, each with its bound data</a:t>
            </a:r>
          </a:p>
          <a:p>
            <a:pPr rtl="0" lvl="0">
              <a:buNone/>
            </a:pPr>
            <a:r>
              <a:rPr lang="en"/>
              <a:t>- Each client has its own version of the UI lexicon - VerticalPanel, HorizontalPanel, Label, TextBox, Image, etc.</a:t>
            </a:r>
          </a:p>
          <a:p>
            <a:pPr rtl="0" lvl="0">
              <a:buNone/>
            </a:pPr>
            <a:r>
              <a:rPr lang="en"/>
              <a:t>- Each of those is mapped to the native equivalent (sometimes visually quite different)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This is so much easier to test</a:t>
            </a:r>
          </a:p>
          <a:p>
            <a:pPr rtl="0" lvl="0">
              <a:buNone/>
            </a:pPr>
            <a:r>
              <a:rPr lang="en"/>
              <a:t>- You've got a component renderer and a bunch of components</a:t>
            </a:r>
          </a:p>
          <a:p>
            <a:pPr rtl="0" lvl="0">
              <a:buNone/>
            </a:pPr>
            <a:r>
              <a:rPr lang="en"/>
              <a:t>- each of those has a very finite number of behaviors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Client updates required only when new components are available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Using the "Accepts:" header, the server can control the layout received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Server can hide features that aren't available, even if the client supports them</a:t>
            </a:r>
          </a:p>
          <a:p>
            <a:pPr rtl="0" lvl="0">
              <a:buNone/>
            </a:pPr>
            <a:r>
              <a:rPr lang="en"/>
              <a:t>- this server doesn't have video streaming</a:t>
            </a:r>
          </a:p>
          <a:p>
            <a:pPr rtl="0" lvl="0">
              <a:buNone/>
            </a:pPr>
            <a:r>
              <a:rPr lang="en"/>
              <a:t>- this server is running a trial license</a:t>
            </a: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4958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Of course, your native mobile apps won't have JavaScript</a:t>
            </a:r>
          </a:p>
          <a:p>
            <a:pPr rtl="0" lvl="0">
              <a:buNone/>
            </a:pPr>
            <a:r>
              <a:rPr lang="en"/>
              <a:t>- Why does this matter? You have much lower-level access</a:t>
            </a:r>
          </a:p>
          <a:p>
            <a:pPr rtl="0" lvl="0">
              <a:buNone/>
            </a:pPr>
            <a:r>
              <a:rPr lang="en"/>
              <a:t>- But rendering UI configs means you can't execute arbitrary code on the client in your UI</a:t>
            </a:r>
          </a:p>
          <a:p>
            <a:pPr rtl="0" lvl="0">
              <a:buNone/>
            </a:pPr>
            <a:r>
              <a:rPr lang="en"/>
              <a:t>- Can't stop someone from entering "hello" in a number field, or even turn the field red</a:t>
            </a:r>
          </a:p>
          <a:p>
            <a:pPr rtl="0" lvl="0">
              <a:buNone/>
            </a:pPr>
            <a:r>
              <a:rPr lang="en"/>
              <a:t>- Can't have state selector appear if you choose USA as country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Expressions in data bindings let you reevaluate your UI state whenever data changes </a:t>
            </a:r>
          </a:p>
          <a:p>
            <a:pPr rtl="0" lvl="0">
              <a:buNone/>
            </a:pPr>
            <a:r>
              <a:rPr lang="en"/>
              <a:t>- data changes can be from user interaction or pushed from the server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Can apply formatting and validation to fields</a:t>
            </a:r>
          </a:p>
          <a:p>
            <a:pPr rtl="0" lvl="0">
              <a:buNone/>
            </a:pPr>
            <a:r>
              <a:rPr lang="en"/>
              <a:t>Can set label values as functions of text field inputs</a:t>
            </a:r>
          </a:p>
          <a:p>
            <a:pPr rtl="0" lvl="0">
              <a:buNone/>
            </a:pPr>
            <a:r>
              <a:rPr lang="en"/>
              <a:t>Can make whole UI blocks visible or invisible based on data state (visible="expr..." on *Panel)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Best of all, the configuration is declarative rather than procedural</a:t>
            </a: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4958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This would be a good time to talk about what Appian does</a:t>
            </a:r>
          </a:p>
          <a:p>
            <a:pPr rtl="0" lvl="0">
              <a:buNone/>
            </a:pPr>
            <a:r>
              <a:rPr lang="en"/>
              <a:t>- We help customers run their businesses by automating stuff</a:t>
            </a:r>
          </a:p>
          <a:p>
            <a:pPr rtl="0" lvl="0">
              <a:buNone/>
            </a:pPr>
            <a:r>
              <a:rPr lang="en"/>
              <a:t>- When you applied to college, registered for classes, bought anything online, you were part of a human-machine workflow that could have been orchestrated by Appian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 Customers design the workflow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Customers (not programmers) design the screens you see</a:t>
            </a:r>
          </a:p>
          <a:p>
            <a:pPr rtl="0" lvl="0">
              <a:buNone/>
            </a:pPr>
            <a:r>
              <a:rPr lang="en"/>
              <a:t>- And they work on all browsers and 3+ mobile platforms!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There are other places that automate business processes, but none have native UI's like that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Other key feature is social</a:t>
            </a:r>
          </a:p>
          <a:p>
            <a:pPr rtl="0" lvl="0">
              <a:buNone/>
            </a:pPr>
            <a:r>
              <a:rPr lang="en"/>
              <a:t>- Jive, Yammer and others have tried to be like "Facebook for work" but it doesn't work</a:t>
            </a:r>
          </a:p>
          <a:p>
            <a:pPr rtl="0" lvl="0">
              <a:buNone/>
            </a:pPr>
            <a:r>
              <a:rPr lang="en"/>
              <a:t>- Employees use one system to file TPS reports and Jive to chat about how much the other system sucks</a:t>
            </a:r>
          </a:p>
          <a:p>
            <a:pPr rtl="0" lvl="0">
              <a:buNone/>
            </a:pPr>
            <a:r>
              <a:rPr lang="en"/>
              <a:t>- Unstructured interaction isn't linked to the TPS report</a:t>
            </a:r>
          </a:p>
          <a:p>
            <a:pPr rtl="0" lvl="0">
              <a:buNone/>
            </a:pPr>
            <a:r>
              <a:rPr lang="en"/>
              <a:t>- No ability to search for related communications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We use Appian internally to manage our SDLC, among other things</a:t>
            </a:r>
          </a:p>
          <a:p>
            <a:pPr rtl="0" lvl="0">
              <a:buNone/>
            </a:pPr>
            <a:r>
              <a:rPr lang="en"/>
              <a:t>- We discuss features with the field in the social interface</a:t>
            </a:r>
          </a:p>
          <a:p>
            <a:pPr rtl="0" lvl="0">
              <a:buNone/>
            </a:pPr>
            <a:r>
              <a:rPr lang="en"/>
              <a:t>- Features get linked to sprints</a:t>
            </a:r>
          </a:p>
          <a:p>
            <a:pPr rtl="0" lvl="0">
              <a:buNone/>
            </a:pPr>
            <a:r>
              <a:rPr lang="en"/>
              <a:t>- User stories tracked to master</a:t>
            </a:r>
          </a:p>
          <a:p>
            <a:pPr rtl="0" lvl="0">
              <a:buNone/>
            </a:pPr>
            <a:r>
              <a:rPr lang="en"/>
              <a:t>- Integrated with CI</a:t>
            </a: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y="44196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/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y="44196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Ok, more plays in... Timing, rich friends... But assuming that's all set...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There are very few radically new ideas out there that succeed as startups</a:t>
            </a:r>
          </a:p>
          <a:p>
            <a:pPr rtl="0" lvl="0">
              <a:buNone/>
            </a:pPr>
            <a:r>
              <a:rPr lang="en"/>
              <a:t>- Most successful startups do something that's already been done - only better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It's mostly variations on the same themes (just 3 themes for 6.470)</a:t>
            </a:r>
          </a:p>
          <a:p>
            <a:pPr rtl="0" lvl="0">
              <a:buNone/>
            </a:pPr>
            <a:r>
              <a:rPr lang="en"/>
              <a:t>- "There's about 1000 apps (or websites) for that..." (most or all suck)</a:t>
            </a:r>
          </a:p>
          <a:p>
            <a:pPr rtl="0" lvl="0">
              <a:buNone/>
            </a:pPr>
            <a:r>
              <a:rPr lang="en"/>
              <a:t>- With IaaS, EC2 you can add 1001st website for cheaper than a pizza</a:t>
            </a:r>
          </a:p>
          <a:p>
            <a:pPr rtl="0" lvl="0">
              <a:buNone/>
            </a:pPr>
            <a:r>
              <a:rPr lang="en"/>
              <a:t>(accountant for corp tax return costs more than startup expenses)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Another challenge - no one wants to think</a:t>
            </a:r>
          </a:p>
          <a:p>
            <a:pPr rtl="0" lvl="0">
              <a:buNone/>
            </a:pPr>
            <a:r>
              <a:rPr lang="en"/>
              <a:t>- Apple has conditioned us well</a:t>
            </a:r>
          </a:p>
          <a:p>
            <a:pPr rtl="0" lvl="0">
              <a:buNone/>
            </a:pPr>
            <a:r>
              <a:rPr lang="en"/>
              <a:t>- You've got about 5 seconds to get users to figure out your site</a:t>
            </a:r>
          </a:p>
          <a:p>
            <a:pPr rtl="0" lvl="0">
              <a:buNone/>
            </a:pPr>
            <a:r>
              <a:rPr lang="en"/>
              <a:t>(Google's got welcome wizards in docs and plus, but only because they're already huge)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Web startups are in what marketers call a "Red Ocean"</a:t>
            </a:r>
          </a:p>
          <a:p>
            <a:pPr rtl="0" lvl="0">
              <a:buNone/>
            </a:pPr>
            <a:r>
              <a:rPr lang="en"/>
              <a:t>- Typically this refers to commodity products that only compete on price, race to the bottom</a:t>
            </a:r>
          </a:p>
          <a:p>
            <a:pPr rtl="0" lvl="0">
              <a:buNone/>
            </a:pPr>
            <a:r>
              <a:rPr lang="en"/>
              <a:t>- But you can't charge </a:t>
            </a:r>
            <a:r>
              <a:rPr lang="en" i="1"/>
              <a:t>anything</a:t>
            </a:r>
            <a:r>
              <a:rPr lang="en"/>
              <a:t> to get people to try your site - you've already hit rock-bottom on price!</a:t>
            </a:r>
          </a:p>
          <a:p>
            <a:pPr rtl="0" lvl="0">
              <a:buNone/>
            </a:pPr>
            <a:r>
              <a:rPr lang="en"/>
              <a:t>- User experience is really all you've got</a:t>
            </a:r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y="685800" x="1168400"/>
            <a:ext cy="3505200" cx="46736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y="44196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Chances are, your web app will be accessed via a mobile browser more than non-mobile</a:t>
            </a:r>
          </a:p>
          <a:p>
            <a:pPr rtl="0" lvl="0">
              <a:buNone/>
            </a:pPr>
            <a:r>
              <a:rPr lang="en"/>
              <a:t>- Will it still take 5 seconds to figure out?</a:t>
            </a:r>
          </a:p>
          <a:p>
            <a:pPr rtl="0" lvl="0">
              <a:buNone/>
            </a:pPr>
            <a:r>
              <a:rPr lang="en"/>
              <a:t>- Will it still be useful?</a:t>
            </a:r>
          </a:p>
          <a:p>
            <a:pPr rtl="0" lvl="0">
              <a:buNone/>
            </a:pPr>
            <a:r>
              <a:rPr lang="en"/>
              <a:t>- Will it even work? No hover, no fancy multi-touch or right-click</a:t>
            </a:r>
          </a:p>
          <a:p>
            <a:pPr rtl="0" lvl="0">
              <a:buNone/>
            </a:pPr>
            <a:r>
              <a:rPr lang="en"/>
              <a:t>- Acts like a browser. No offline state, no sync'ing, no native service integration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Plus all the other things mobile deals with:</a:t>
            </a:r>
          </a:p>
          <a:p>
            <a:pPr rtl="0" lvl="0">
              <a:buNone/>
            </a:pPr>
            <a:r>
              <a:rPr lang="en"/>
              <a:t>- not always connected, varying connection speeds</a:t>
            </a:r>
          </a:p>
          <a:p>
            <a:pPr rtl="0" lvl="0">
              <a:buNone/>
            </a:pPr>
            <a:r>
              <a:rPr lang="en"/>
              <a:t>- plenty of opportunities for bad user experience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Lack of a native app is a rule-out for the mostly-mobile crowd</a:t>
            </a:r>
          </a:p>
          <a:p>
            <a:pPr rtl="0" lvl="0">
              <a:buNone/>
            </a:pPr>
            <a:r>
              <a:rPr lang="en"/>
              <a:t>- back to the "red ocean" situation</a:t>
            </a:r>
          </a:p>
          <a:p>
            <a:pPr rtl="0" lvl="0">
              <a:buNone/>
            </a:pPr>
            <a:r>
              <a:rPr lang="en"/>
              <a:t>- 950 of 1000 websites probably have native apps (probably for the platform you don't have)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Successful web apps have to have a mobile counterpart</a:t>
            </a:r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44196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Clearly a dated slide - iPad mini, Galaxy tablet, Kindle Fire, Windows 8, etc.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Which platform is a trick question...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 Sorry, I know the IAP is all about web app development</a:t>
            </a:r>
          </a:p>
          <a:p>
            <a:pPr rtl="0" lvl="0">
              <a:buNone/>
            </a:pPr>
            <a:r>
              <a:rPr lang="en"/>
              <a:t>- Not saying you should have taken 6.570 (they're only doing Android)</a:t>
            </a:r>
          </a:p>
          <a:p>
            <a:pPr rtl="0" lvl="0">
              <a:buNone/>
            </a:pPr>
            <a:r>
              <a:rPr lang="en"/>
              <a:t>- You need to do them ALL!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Startups need to grab as much market share as possible as fast as possible</a:t>
            </a:r>
          </a:p>
          <a:p>
            <a:pPr rtl="0" lvl="0">
              <a:buNone/>
            </a:pPr>
            <a:r>
              <a:rPr lang="en"/>
              <a:t>- Leaving iOS or Android on the table is a huge opportunity for your competitors</a:t>
            </a:r>
          </a:p>
          <a:p>
            <a:pPr rtl="0" lvl="0">
              <a:buNone/>
            </a:pPr>
            <a:r>
              <a:rPr lang="en"/>
              <a:t>- How quickly you can add a new platform (windows 8) could pull your startup ahead</a:t>
            </a:r>
          </a:p>
          <a:p>
            <a:pPr rtl="0" lvl="0">
              <a:buNone/>
            </a:pPr>
            <a:r>
              <a:rPr lang="en"/>
              <a:t>- or be where you start to lose traction to the startup that did it faster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Wouldn't it be great if you could write once, run anywhere?</a:t>
            </a:r>
          </a:p>
          <a:p>
            <a:pPr rtl="0" lvl="0">
              <a:buNone/>
            </a:pPr>
            <a:r>
              <a:rPr lang="en"/>
              <a:t>- But what does this mean for UX?</a:t>
            </a:r>
          </a:p>
          <a:p>
            <a:pPr rtl="0" lvl="0">
              <a:buNone/>
            </a:pPr>
            <a:r>
              <a:rPr lang="en"/>
              <a:t>- Same UX on all platforms? All form factors? (could look weird at best)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But maybe porting is cheap enough</a:t>
            </a:r>
          </a:p>
          <a:p>
            <a:pPr rtl="0" lvl="0">
              <a:buNone/>
            </a:pPr>
            <a:r>
              <a:rPr lang="en"/>
              <a:t>- You've solved all the hard problems</a:t>
            </a:r>
          </a:p>
          <a:p>
            <a:pPr rtl="0" lvl="0">
              <a:buNone/>
            </a:pPr>
            <a:r>
              <a:rPr lang="en"/>
              <a:t>- Just hire someone to translate code from one platform to another</a:t>
            </a: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44196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As with everything else, this isn't a new idea</a:t>
            </a:r>
          </a:p>
          <a:p>
            <a:pPr rtl="0" lvl="0">
              <a:buNone/>
            </a:pPr>
            <a:r>
              <a:rPr lang="en"/>
              <a:t>- Desktop apps have been ported to multiple OS platforms for years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But winning with a web app is totally different</a:t>
            </a:r>
          </a:p>
          <a:p>
            <a:pPr rtl="0" lvl="0">
              <a:buNone/>
            </a:pPr>
            <a:r>
              <a:rPr lang="en"/>
              <a:t>- 5 second learning curve</a:t>
            </a:r>
          </a:p>
          <a:p>
            <a:pPr rtl="0" lvl="0">
              <a:buNone/>
            </a:pPr>
            <a:r>
              <a:rPr lang="en"/>
              <a:t>- new startup has no stickiness to leverage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 Desktop apps are much less fragmented, have greater stickiness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 "I know how to edit video with this." "All my files are in this format." "I already paid $400 for this."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For professional tools, you might expect training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 Better to train once rather than once per platform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 Support is more difficult when platforms behave differently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But you're not charging anyone to start using your website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 and also not providing support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Lots have tried and failed to make code once, run anywhere apps</a:t>
            </a:r>
          </a:p>
          <a:p>
            <a:pPr rtl="0" lvl="0">
              <a:buNone/>
            </a:pPr>
            <a:r>
              <a:rPr lang="en"/>
              <a:t>- Adobe FlashLite, cross-compilers</a:t>
            </a:r>
          </a:p>
          <a:p>
            <a:pPr rtl="0" lvl="0">
              <a:buNone/>
            </a:pPr>
            <a:r>
              <a:rPr lang="en"/>
              <a:t>- Missed the point for mobile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Whatever platform, make your app feel familiar</a:t>
            </a:r>
          </a:p>
          <a:p>
            <a:pPr rtl="0" lvl="0">
              <a:buNone/>
            </a:pPr>
            <a:r>
              <a:rPr lang="en"/>
              <a:t>- iOS user won't even think to try tap and hold (Android)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Don't invent any new paradigms for user interaction</a:t>
            </a:r>
          </a:p>
          <a:p>
            <a:pPr rtl="0" lvl="0">
              <a:buNone/>
            </a:pPr>
            <a:r>
              <a:rPr lang="en"/>
              <a:t>- Platform makers have given this a lot of thought. Take advantage of that.</a:t>
            </a:r>
          </a:p>
          <a:p>
            <a:pPr rtl="0" lvl="0">
              <a:buNone/>
            </a:pPr>
            <a:r>
              <a:rPr lang="en"/>
              <a:t>- On the web, copy common paradigms (clicking on an avatar goes to user's profile, or wall)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Don't worry about platform differences</a:t>
            </a:r>
          </a:p>
          <a:p>
            <a:pPr rtl="0" lvl="0">
              <a:buNone/>
            </a:pPr>
            <a:r>
              <a:rPr lang="en"/>
              <a:t>- This is a common pitfall. Important for desktop apps, but not web/mobile</a:t>
            </a:r>
          </a:p>
          <a:p>
            <a:pPr rtl="0" lvl="0">
              <a:buNone/>
            </a:pPr>
            <a:r>
              <a:rPr lang="en"/>
              <a:t>- iPhone users won't expect to feel at home on a BlackBerry</a:t>
            </a:r>
          </a:p>
          <a:p>
            <a:pPr rtl="0" lvl="0">
              <a:buNone/>
            </a:pPr>
            <a:r>
              <a:rPr lang="en"/>
              <a:t>- Web/mobile just need to be similar enough</a:t>
            </a: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4958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I hope I've convinced you of the importance of mobile and maintaining a familiar UX</a:t>
            </a:r>
          </a:p>
          <a:p>
            <a:pPr rtl="0" lvl="0">
              <a:buNone/>
            </a:pPr>
            <a:r>
              <a:rPr lang="en"/>
              <a:t>- Now I'll get into how you actually do this</a:t>
            </a:r>
          </a:p>
          <a:p>
            <a:pPr rtl="0" lvl="0">
              <a:buNone/>
            </a:pPr>
            <a:r>
              <a:rPr lang="en"/>
              <a:t>- At least how we did it at Appian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First step is defining your UI's at the UX level</a:t>
            </a:r>
          </a:p>
          <a:p>
            <a:pPr rtl="0" lvl="0">
              <a:buNone/>
            </a:pPr>
            <a:r>
              <a:rPr lang="en"/>
              <a:t>- basically, this means you need to define a top-level schema for your abstract UI layout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We started with the notion of tabs and views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4196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Tabs across the top, views are on the left</a:t>
            </a:r>
          </a:p>
          <a:p>
            <a:pPr rtl="0" lvl="0">
              <a:buNone/>
            </a:pPr>
            <a:r>
              <a:rPr lang="en"/>
              <a:t>- We added facets and facet options later. I'll come back to that</a:t>
            </a:r>
          </a:p>
          <a:p>
            <a:pPr rtl="0" lvl="0">
              <a:buNone/>
            </a:pPr>
            <a:r>
              <a:rPr lang="en"/>
              <a:t>- For now let's treat tabs and views as the only elements in our UI schema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Notice how the meaning of a "tab" and a "view" is completely different on an iOS app</a:t>
            </a:r>
          </a:p>
          <a:p>
            <a:pPr rtl="0" lvl="0">
              <a:buNone/>
            </a:pPr>
            <a:r>
              <a:rPr lang="en"/>
              <a:t>- tab bar on the bottom and buttons on the top are easily understood by iOS users, though</a:t>
            </a:r>
          </a:p>
          <a:p>
            <a:pPr rtl="0" lvl="0">
              <a:buNone/>
            </a:pPr>
            <a:r>
              <a:rPr lang="en"/>
              <a:t>- Android does something with tap-and-hold to get a list of views</a:t>
            </a: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4196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We also defined "Things you can create" in this schema</a:t>
            </a:r>
          </a:p>
          <a:p>
            <a:pPr rtl="0" lvl="0">
              <a:buNone/>
            </a:pPr>
            <a:r>
              <a:rPr lang="en"/>
              <a:t>- This box on the web responds to configurations for these entities</a:t>
            </a:r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4495800" x="914400"/>
            <a:ext cy="4190999" cx="51816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lang="en"/>
              <a:t>Now you have an app that is simple enough to build on a bunch of platforms</a:t>
            </a:r>
          </a:p>
          <a:p>
            <a:pPr rtl="0" lvl="0">
              <a:buNone/>
            </a:pPr>
            <a:r>
              <a:rPr lang="en"/>
              <a:t>- You just map your high-level UX features to their platform-specific equivalents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Next, your app has to load its configuration</a:t>
            </a:r>
          </a:p>
          <a:p>
            <a:pPr rtl="0" lvl="0">
              <a:buNone/>
            </a:pPr>
            <a:r>
              <a:rPr lang="en"/>
              <a:t>- I say "app" but I mean mobile or web</a:t>
            </a:r>
          </a:p>
          <a:p>
            <a:pPr rtl="0" lvl="0">
              <a:buNone/>
            </a:pPr>
            <a:r>
              <a:rPr lang="en"/>
              <a:t>- At Appian, it's a GWT client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Start by requesting the top-level configuration from a well known URL</a:t>
            </a:r>
          </a:p>
          <a:p>
            <a:pPr rtl="0" lvl="0">
              <a:buNone/>
            </a:pPr>
            <a:r>
              <a:rPr lang="en"/>
              <a:t>- This should be the only absolute URL your app knows, all others relative</a:t>
            </a: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y="685800" x="1168400"/>
            <a:ext cy="3505200" cx="4673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3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4.pn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0" x="176733"/>
            <a:ext cy="659510" cx="872167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ure with Caption">
  <p:cSld name="Picture with Caption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y="5450541" x="1792288"/>
            <a:ext cy="72165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Tahoma"/>
              <a:buNone/>
              <a:defRPr sz="900"/>
            </a:lvl6pPr>
            <a:lvl7pPr rtl="0" indent="0" marL="2743200">
              <a:buFont typeface="Tahoma"/>
              <a:buNone/>
              <a:defRPr sz="900"/>
            </a:lvl7pPr>
            <a:lvl8pPr rtl="0" indent="0" marL="3200400">
              <a:buFont typeface="Tahoma"/>
              <a:buNone/>
              <a:defRPr sz="900"/>
            </a:lvl8pPr>
            <a:lvl9pPr rtl="0" indent="0" marL="3657600">
              <a:buFont typeface="Tahoma"/>
              <a:buNone/>
              <a:defRPr sz="900"/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y="0" x="176733"/>
            <a:ext cy="659510" cx="872167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 Slide">
  <p:cSld name="Title Slide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y="614172" x="575252"/>
            <a:ext cy="1143000" cx="60714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y="1813398" x="575254"/>
            <a:ext cy="1135063" cx="50042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60337" marL="744538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74625" marL="1203325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68275" marL="1654175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8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85738" marL="21161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85738" marL="25733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R="0" indent="-185738" marL="30305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R="0" indent="-185737" marL="34877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R="0" indent="-185737" marL="39449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y="4737314" x="575252"/>
            <a:ext cy="1435964" cx="26039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7" name="Shape 57"/>
          <p:cNvSpPr/>
          <p:nvPr/>
        </p:nvSpPr>
        <p:spPr>
          <a:xfrm>
            <a:off y="6585267" x="0"/>
            <a:ext cy="274495" cx="9144000"/>
          </a:xfrm>
          <a:prstGeom prst="rect">
            <a:avLst/>
          </a:prstGeom>
          <a:gradFill>
            <a:gsLst>
              <a:gs pos="0">
                <a:srgbClr val="9F0927"/>
              </a:gs>
              <a:gs pos="100000">
                <a:srgbClr val="72091C"/>
              </a:gs>
            </a:gsLst>
            <a:lin ang="1620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58" name="Shape 58"/>
          <p:cNvSpPr txBox="1"/>
          <p:nvPr/>
        </p:nvSpPr>
        <p:spPr>
          <a:xfrm>
            <a:off y="5450541" x="7292145"/>
            <a:ext cy="307777" cx="16520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0" marL="0">
              <a:spcBef>
                <a:spcPts val="28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0" x="184418"/>
            <a:ext cy="659510" cx="871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 sz="28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881103" x="190500"/>
            <a:ext cy="5501767" cx="869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0" x="184418"/>
            <a:ext cy="659510" cx="871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876300" x="190500"/>
            <a:ext cy="5494220" cx="42735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876300" x="4616450"/>
            <a:ext cy="5494220" cx="42735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200"/>
            </a:lvl1pPr>
            <a:lvl2pPr rtl="0">
              <a:defRPr sz="22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0" x="184418"/>
            <a:ext cy="659510" cx="871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ure with Caption">
  <p:cSld name="Picture with 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5450541" x="1792288"/>
            <a:ext cy="72165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Tahoma"/>
              <a:buNone/>
              <a:defRPr sz="900"/>
            </a:lvl6pPr>
            <a:lvl7pPr rtl="0" indent="0" marL="2743200">
              <a:buFont typeface="Tahoma"/>
              <a:buNone/>
              <a:defRPr sz="900"/>
            </a:lvl7pPr>
            <a:lvl8pPr rtl="0" indent="0" marL="3200400">
              <a:buFont typeface="Tahoma"/>
              <a:buNone/>
              <a:defRPr sz="900"/>
            </a:lvl8pPr>
            <a:lvl9pPr rtl="0" indent="0" marL="3657600">
              <a:buFont typeface="Tahoma"/>
              <a:buNone/>
              <a:defRPr sz="900"/>
            </a:lvl9pPr>
          </a:lstStyle>
          <a:p/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0" x="184418"/>
            <a:ext cy="659510" cx="871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l" rtl="0" marL="4572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L="9144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 b="1" sz="240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 Slide">
  <p:cSld name="Title Slide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0" x="0"/>
            <a:ext cy="6581495" cx="9144000"/>
          </a:xfrm>
          <a:prstGeom prst="rect">
            <a:avLst/>
          </a:prstGeom>
          <a:solidFill>
            <a:srgbClr val="002D45"/>
          </a:solidFill>
          <a:ln w="9525" cap="flat">
            <a:solidFill>
              <a:srgbClr val="AFAFA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>
            <a:off y="6585267" x="0"/>
            <a:ext cy="274495" cx="9144000"/>
          </a:xfrm>
          <a:prstGeom prst="rect">
            <a:avLst/>
          </a:prstGeom>
          <a:gradFill>
            <a:gsLst>
              <a:gs pos="0">
                <a:srgbClr val="9F0927"/>
              </a:gs>
              <a:gs pos="100000">
                <a:srgbClr val="72091C"/>
              </a:gs>
            </a:gsLst>
            <a:lin ang="1620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y="614172" x="575252"/>
            <a:ext cy="1143000" cx="60714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1813398" x="575254"/>
            <a:ext cy="1135063" cx="50042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trike="noStrike" u="none" b="1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60337" marL="744538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74625" marL="1203325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68275" marL="1654175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8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85738" marL="21161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85738" marL="25733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R="0" indent="-185738" marL="30305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R="0" indent="-185737" marL="34877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R="0" indent="-185737" marL="39449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y="5187448" x="5993544"/>
            <a:ext cy="1104831" cx="268172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0" x="176733"/>
            <a:ext cy="659510" cx="872167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 sz="28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881103" x="190500"/>
            <a:ext cy="5501767" cx="869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0" x="176733"/>
            <a:ext cy="659510" cx="872167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876300" x="190500"/>
            <a:ext cy="5494220" cx="42735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876300" x="4616450"/>
            <a:ext cy="5494220" cx="42735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200"/>
            </a:lvl1pPr>
            <a:lvl2pPr rtl="0">
              <a:defRPr sz="22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5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7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9.xml" Type="http://schemas.openxmlformats.org/officeDocument/2006/relationships/slideLayout" Id="rId4"/><Relationship Target="../slideLayouts/slideLayout8.xml" Type="http://schemas.openxmlformats.org/officeDocument/2006/relationships/slideLayout" Id="rId3"/><Relationship Target="../slideLayouts/slideLayout11.xml" Type="http://schemas.openxmlformats.org/officeDocument/2006/relationships/slideLayout" Id="rId6"/><Relationship Target="../slideLayouts/slideLayout10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3.xml.rels><?xml version="1.0" encoding="UTF-8" standalone="yes"?><Relationships xmlns="http://schemas.openxmlformats.org/package/2006/relationships"><Relationship Target="../slideLayouts/slideLayout12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14.xml" Type="http://schemas.openxmlformats.org/officeDocument/2006/relationships/slideLayout" Id="rId4"/><Relationship Target="../slideLayouts/slideLayout13.xml" Type="http://schemas.openxmlformats.org/officeDocument/2006/relationships/slideLayout" Id="rId3"/><Relationship Target="../slideLayouts/slideLayout16.xml" Type="http://schemas.openxmlformats.org/officeDocument/2006/relationships/slideLayout" Id="rId6"/><Relationship Target="../slideLayouts/slideLayout1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0" x="176733"/>
            <a:ext cy="659510" cx="872167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960825" x="190500"/>
            <a:ext cy="5469297" cx="869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50813" marL="290513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2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60337" marL="744538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74625" marL="1203325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68275" marL="1654175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8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85738" marL="21161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85738" marL="25733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R="0" indent="-185738" marL="30305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R="0" indent="-185737" marL="34877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R="0" indent="-185737" marL="39449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6548796" x="0"/>
            <a:ext cy="310966" cx="9144000"/>
          </a:xfrm>
          <a:prstGeom prst="rect">
            <a:avLst/>
          </a:prstGeom>
          <a:gradFill>
            <a:gsLst>
              <a:gs pos="0">
                <a:srgbClr val="9F0927"/>
              </a:gs>
              <a:gs pos="100000">
                <a:srgbClr val="72091C"/>
              </a:gs>
            </a:gsLst>
            <a:lin ang="1620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659510" x="0"/>
            <a:ext cy="36575" cx="9144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F7F7F"/>
              </a:gs>
            </a:gsLst>
            <a:lin ang="1620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6589778" x="8439867"/>
            <a:ext cy="251879" cx="458536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0" x="184418"/>
            <a:ext cy="659510" cx="871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 strike="noStrike" u="none" b="1" cap="none" baseline="0" sz="2400" i="0">
                <a:solidFill>
                  <a:srgbClr val="A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960825" x="190500"/>
            <a:ext cy="5469297" cx="869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50813" marL="290513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2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60337" marL="744538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74625" marL="1203325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68275" marL="1654175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8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85738" marL="21161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85738" marL="25733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l" rtl="0" marR="0" indent="-185738" marL="30305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l" rtl="0" marR="0" indent="-185737" marL="34877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l" rtl="0" marR="0" indent="-185737" marL="3944938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Wingdings"/>
              <a:buChar char="§"/>
              <a:defRPr strike="noStrike" u="none" b="0" cap="none" baseline="0" sz="1600" i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Shape 49"/>
          <p:cNvSpPr/>
          <p:nvPr/>
        </p:nvSpPr>
        <p:spPr>
          <a:xfrm>
            <a:off y="6548796" x="0"/>
            <a:ext cy="310966" cx="9144000"/>
          </a:xfrm>
          <a:prstGeom prst="rect">
            <a:avLst/>
          </a:prstGeom>
          <a:gradFill>
            <a:gsLst>
              <a:gs pos="0">
                <a:srgbClr val="9F0927"/>
              </a:gs>
              <a:gs pos="100000">
                <a:srgbClr val="72091C"/>
              </a:gs>
            </a:gsLst>
            <a:lin ang="1620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659510" x="0"/>
            <a:ext cy="36575" cx="9144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F7F7F"/>
              </a:gs>
            </a:gsLst>
            <a:lin ang="16200000" scaled="0"/>
          </a:gra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6609482" x="8532077"/>
            <a:ext cy="187045" cx="457221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52" name="Shape 52"/>
          <p:cNvSpPr txBox="1"/>
          <p:nvPr/>
        </p:nvSpPr>
        <p:spPr>
          <a:xfrm>
            <a:off y="6548796" x="207468"/>
            <a:ext cy="246220" cx="43798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0" marL="0">
              <a:spcBef>
                <a:spcPts val="28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4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4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4.xml" Type="http://schemas.openxmlformats.org/officeDocument/2006/relationships/slideLayout" Id="rId1"/><Relationship Target="../media/image06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4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y="1858981" x="575252"/>
            <a:ext cy="2565299" cx="6071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FFFF"/>
                </a:solidFill>
              </a:rPr>
              <a:t>Writing User Interfaces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FFFF"/>
                </a:solidFill>
              </a:rPr>
              <a:t>for 4 Platforms at Once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sz="1800" lang="en">
                <a:solidFill>
                  <a:srgbClr val="FFFFFF"/>
                </a:solidFill>
              </a:rPr>
              <a:t>for MIT 6.470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sz="1200" lang="en">
                <a:solidFill>
                  <a:srgbClr val="FFFFFF"/>
                </a:solidFill>
              </a:rPr>
              <a:t>January 16, 2013</a:t>
            </a:r>
          </a:p>
          <a:p>
            <a:r>
              <a:t/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sz="2400" lang="en">
                <a:solidFill>
                  <a:srgbClr val="FFFFFF"/>
                </a:solidFill>
              </a:rPr>
              <a:t>Dan Mascenik</a:t>
            </a:r>
          </a:p>
          <a:p>
            <a:pPr rtl="0" lvl="0">
              <a:buSzPct val="25000"/>
              <a:buNone/>
            </a:pPr>
            <a:r>
              <a:rPr b="0" sz="1400" lang="en">
                <a:solidFill>
                  <a:srgbClr val="FFFFFF"/>
                </a:solidFill>
              </a:rPr>
              <a:t>VP of Engineering</a:t>
            </a:r>
          </a:p>
          <a:p>
            <a:pPr rtl="0" lvl="0">
              <a:buSzPct val="25000"/>
              <a:buNone/>
            </a:pPr>
            <a:r>
              <a:rPr sz="1200" lang="en">
                <a:solidFill>
                  <a:srgbClr val="FFFFFF"/>
                </a:solidFill>
              </a:rPr>
              <a:t>dan.mascenik@appian.com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Making it Work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36200" x="571650"/>
            <a:ext cy="3614700" cx="8000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rtl="0" lvl="0" indent="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&lt;root&gt;</a:t>
            </a:r>
          </a:p>
          <a:p>
            <a:pPr rtl="0" lvl="0" indent="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	&lt;tab name="News" default="true" /&gt;</a:t>
            </a:r>
          </a:p>
          <a:p>
            <a:pPr rtl="0" lvl="0" indent="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		&lt;view name="Recent" data="...relativeURL..." default="true" /&gt;</a:t>
            </a:r>
          </a:p>
          <a:p>
            <a:pPr rtl="0" lvl="0" indent="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		&lt;view name="Activity" data="...relativeURL..." /&gt;</a:t>
            </a:r>
          </a:p>
          <a:p>
            <a:pPr rtl="0" lvl="0" indent="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		...</a:t>
            </a:r>
          </a:p>
          <a:p>
            <a:pPr rtl="0" lvl="0" indent="45720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&lt;/tab&gt;</a:t>
            </a:r>
          </a:p>
          <a:p>
            <a:pPr rtl="0" lvl="0" indent="45720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 indent="45720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&lt;entity name="Message" action="...relativeURL..."&gt;</a:t>
            </a:r>
          </a:p>
          <a:p>
            <a:pPr rtl="0" lvl="0" indent="45720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rtl="0" lvl="0" indent="45720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&lt;/entity&gt;</a:t>
            </a:r>
          </a:p>
          <a:p>
            <a:pPr rtl="0" lvl="0" indent="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rtl="0" lvl="0" indent="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&lt;/root&gt;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Making it Work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2764125" x="196061"/>
            <a:ext cy="954900" cx="8690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ctr" rtl="0" lvl="0" indent="0" marL="0">
              <a:buNone/>
            </a:pPr>
            <a:r>
              <a:rPr sz="3000" lang="en"/>
              <a:t>step 3: REST requests return UI configurations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Making it Better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2764125" x="-4172"/>
            <a:ext cy="954900" cx="9140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ctr" rtl="0" lvl="0" indent="0" marL="0">
              <a:buNone/>
            </a:pPr>
            <a:r>
              <a:rPr sz="3000" lang="en"/>
              <a:t>step 4: UI configs have expressions in data bindings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/>
        </p:nvSpPr>
        <p:spPr>
          <a:xfrm>
            <a:off y="1207987" x="2528887"/>
            <a:ext cy="1704975" cx="4086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6" name="Shape 146"/>
          <p:cNvSpPr/>
          <p:nvPr/>
        </p:nvSpPr>
        <p:spPr>
          <a:xfrm>
            <a:off y="2991025" x="1447800"/>
            <a:ext cy="2990850" cx="624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0" x="184418"/>
            <a:ext cy="659510" cx="87139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buNone/>
            </a:pPr>
            <a:r>
              <a:rPr lang="en"/>
              <a:t>Web, Mobile or Both?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764125" x="196061"/>
            <a:ext cy="954900" cx="8690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ctr" rtl="0" lvl="0" indent="0" marL="0">
              <a:buNone/>
            </a:pPr>
            <a:r>
              <a:rPr sz="3000" lang="en"/>
              <a:t>software startups live or die by user experience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Web, Mobile or Both?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764125" x="196061"/>
            <a:ext cy="954900" cx="8690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ctr" rtl="0" lvl="0" indent="0" marL="0">
              <a:buNone/>
            </a:pPr>
            <a:r>
              <a:rPr sz="3000" lang="en"/>
              <a:t>people spend a lot of time on mobile devices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Ok, Both... Which platform?</a:t>
            </a:r>
          </a:p>
        </p:txBody>
      </p:sp>
      <p:sp>
        <p:nvSpPr>
          <p:cNvPr id="90" name="Shape 90"/>
          <p:cNvSpPr/>
          <p:nvPr/>
        </p:nvSpPr>
        <p:spPr>
          <a:xfrm>
            <a:off y="3424932" x="3508"/>
            <a:ext cy="314553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When in Rome...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2764125" x="196061"/>
            <a:ext cy="954900" cx="8690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ctr" rtl="0" lvl="0" indent="0" marL="0">
              <a:buNone/>
            </a:pPr>
            <a:r>
              <a:rPr sz="3000" lang="en"/>
              <a:t>user experience is best when it's familiar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Making it Work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2764125" x="196061"/>
            <a:ext cy="954900" cx="8690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ctr" rtl="0" lvl="0" indent="0" marL="0">
              <a:buNone/>
            </a:pPr>
            <a:r>
              <a:rPr sz="3000" lang="en"/>
              <a:t>step 1: define your UI's at the UX level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/>
        </p:nvSpPr>
        <p:spPr>
          <a:xfrm>
            <a:off y="1044737" x="588000"/>
            <a:ext cy="3686175" cx="5467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8" name="Shape 108"/>
          <p:cNvSpPr/>
          <p:nvPr/>
        </p:nvSpPr>
        <p:spPr>
          <a:xfrm>
            <a:off y="1950100" x="5551725"/>
            <a:ext cy="3937500" cx="267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/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Making it Work</a:t>
            </a:r>
          </a:p>
        </p:txBody>
      </p:sp>
      <p:sp>
        <p:nvSpPr>
          <p:cNvPr id="110" name="Shape 110"/>
          <p:cNvSpPr/>
          <p:nvPr/>
        </p:nvSpPr>
        <p:spPr>
          <a:xfrm>
            <a:off y="2032930" x="5645025"/>
            <a:ext cy="3780045" cx="251927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Making it Work</a:t>
            </a:r>
          </a:p>
        </p:txBody>
      </p:sp>
      <p:sp>
        <p:nvSpPr>
          <p:cNvPr id="116" name="Shape 116"/>
          <p:cNvSpPr/>
          <p:nvPr/>
        </p:nvSpPr>
        <p:spPr>
          <a:xfrm>
            <a:off y="2019300" x="195262"/>
            <a:ext cy="2819400" cx="87534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0" x="184418"/>
            <a:ext cy="659399" cx="87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 rtl="0" lvl="0">
              <a:buNone/>
            </a:pPr>
            <a:r>
              <a:rPr lang="en"/>
              <a:t>Making it Work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2764125" x="196061"/>
            <a:ext cy="954900" cx="8690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 algn="ctr" rtl="0" lvl="0" indent="0" marL="0">
              <a:buNone/>
            </a:pPr>
            <a:r>
              <a:rPr sz="3000" lang="en"/>
              <a:t>step 2: boot your app from a single starting point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">
      <a:dk1>
        <a:srgbClr val="000000"/>
      </a:dk1>
      <a:lt1>
        <a:srgbClr val="FFFFFF"/>
      </a:lt1>
      <a:dk2>
        <a:srgbClr val="808080"/>
      </a:dk2>
      <a:lt2>
        <a:srgbClr val="5F5F5F"/>
      </a:lt2>
      <a:accent1>
        <a:srgbClr val="B2B2B2"/>
      </a:accent1>
      <a:accent2>
        <a:srgbClr val="80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0000"/>
      </a:accent6>
      <a:hlink>
        <a:srgbClr val="003366"/>
      </a:hlink>
      <a:folHlink>
        <a:srgbClr val="B2C7D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">
      <a:dk1>
        <a:srgbClr val="000000"/>
      </a:dk1>
      <a:lt1>
        <a:srgbClr val="FFFFFF"/>
      </a:lt1>
      <a:dk2>
        <a:srgbClr val="808080"/>
      </a:dk2>
      <a:lt2>
        <a:srgbClr val="5F5F5F"/>
      </a:lt2>
      <a:accent1>
        <a:srgbClr val="B2B2B2"/>
      </a:accent1>
      <a:accent2>
        <a:srgbClr val="80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0000"/>
      </a:accent6>
      <a:hlink>
        <a:srgbClr val="003366"/>
      </a:hlink>
      <a:folHlink>
        <a:srgbClr val="B2C7D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