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63" r:id="rId2"/>
  </p:sldIdLst>
  <p:sldSz cx="30861000" cy="43891200"/>
  <p:notesSz cx="6888163" cy="100203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6624">
          <p15:clr>
            <a:srgbClr val="A4A3A4"/>
          </p15:clr>
        </p15:guide>
        <p15:guide id="2" orient="horz" pos="7488">
          <p15:clr>
            <a:srgbClr val="A4A3A4"/>
          </p15:clr>
        </p15:guide>
        <p15:guide id="3" orient="horz" pos="4710">
          <p15:clr>
            <a:srgbClr val="A4A3A4"/>
          </p15:clr>
        </p15:guide>
        <p15:guide id="4" orient="horz" pos="8352">
          <p15:clr>
            <a:srgbClr val="A4A3A4"/>
          </p15:clr>
        </p15:guide>
        <p15:guide id="5" pos="528">
          <p15:clr>
            <a:srgbClr val="A4A3A4"/>
          </p15:clr>
        </p15:guide>
        <p15:guide id="6" pos="4860">
          <p15:clr>
            <a:srgbClr val="A4A3A4"/>
          </p15:clr>
        </p15:guide>
        <p15:guide id="7" pos="5198">
          <p15:clr>
            <a:srgbClr val="A4A3A4"/>
          </p15:clr>
        </p15:guide>
        <p15:guide id="8" pos="9551">
          <p15:clr>
            <a:srgbClr val="A4A3A4"/>
          </p15:clr>
        </p15:guide>
        <p15:guide id="9" pos="9889">
          <p15:clr>
            <a:srgbClr val="A4A3A4"/>
          </p15:clr>
        </p15:guide>
        <p15:guide id="10" pos="14243">
          <p15:clr>
            <a:srgbClr val="A4A3A4"/>
          </p15:clr>
        </p15:guide>
        <p15:guide id="11" pos="14580">
          <p15:clr>
            <a:srgbClr val="A4A3A4"/>
          </p15:clr>
        </p15:guide>
        <p15:guide id="12" pos="1893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CC3300"/>
    <a:srgbClr val="006600"/>
    <a:srgbClr val="001E4B"/>
    <a:srgbClr val="F7F7F7"/>
    <a:srgbClr val="0067C6"/>
    <a:srgbClr val="DEEFFF"/>
    <a:srgbClr val="D4F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20" d="100"/>
          <a:sy n="20" d="100"/>
        </p:scale>
        <p:origin x="2427" y="41"/>
      </p:cViewPr>
      <p:guideLst>
        <p:guide orient="horz" pos="26624"/>
        <p:guide orient="horz" pos="7488"/>
        <p:guide orient="horz" pos="4710"/>
        <p:guide orient="horz" pos="8352"/>
        <p:guide pos="528"/>
        <p:guide pos="4860"/>
        <p:guide pos="5198"/>
        <p:guide pos="9551"/>
        <p:guide pos="9889"/>
        <p:guide pos="14243"/>
        <p:guide pos="14580"/>
        <p:guide pos="18934"/>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4975"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569" tIns="44785" rIns="89569" bIns="44785" numCol="1" anchor="t" anchorCtr="0" compatLnSpc="1">
            <a:prstTxWarp prst="textNoShape">
              <a:avLst/>
            </a:prstTxWarp>
          </a:bodyPr>
          <a:lstStyle>
            <a:lvl1pPr defTabSz="896938">
              <a:defRPr sz="1200"/>
            </a:lvl1pPr>
          </a:lstStyle>
          <a:p>
            <a:endParaRPr lang="en-AU" altLang="en-US"/>
          </a:p>
        </p:txBody>
      </p:sp>
      <p:sp>
        <p:nvSpPr>
          <p:cNvPr id="4099" name="Rectangle 3"/>
          <p:cNvSpPr>
            <a:spLocks noGrp="1" noChangeArrowheads="1"/>
          </p:cNvSpPr>
          <p:nvPr>
            <p:ph type="dt" sz="quarter" idx="1"/>
          </p:nvPr>
        </p:nvSpPr>
        <p:spPr bwMode="auto">
          <a:xfrm>
            <a:off x="3867150" y="0"/>
            <a:ext cx="3048000"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569" tIns="44785" rIns="89569" bIns="44785" numCol="1" anchor="t" anchorCtr="0" compatLnSpc="1">
            <a:prstTxWarp prst="textNoShape">
              <a:avLst/>
            </a:prstTxWarp>
          </a:bodyPr>
          <a:lstStyle>
            <a:lvl1pPr algn="r" defTabSz="896938">
              <a:defRPr sz="1200"/>
            </a:lvl1pPr>
          </a:lstStyle>
          <a:p>
            <a:endParaRPr lang="en-AU" altLang="en-US"/>
          </a:p>
        </p:txBody>
      </p:sp>
      <p:sp>
        <p:nvSpPr>
          <p:cNvPr id="4100" name="Rectangle 4"/>
          <p:cNvSpPr>
            <a:spLocks noGrp="1" noChangeArrowheads="1"/>
          </p:cNvSpPr>
          <p:nvPr>
            <p:ph type="ftr" sz="quarter" idx="2"/>
          </p:nvPr>
        </p:nvSpPr>
        <p:spPr bwMode="auto">
          <a:xfrm>
            <a:off x="0" y="9520238"/>
            <a:ext cx="29749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569" tIns="44785" rIns="89569" bIns="44785" numCol="1" anchor="b" anchorCtr="0" compatLnSpc="1">
            <a:prstTxWarp prst="textNoShape">
              <a:avLst/>
            </a:prstTxWarp>
          </a:bodyPr>
          <a:lstStyle>
            <a:lvl1pPr defTabSz="896938">
              <a:defRPr sz="1200"/>
            </a:lvl1pPr>
          </a:lstStyle>
          <a:p>
            <a:endParaRPr lang="en-AU" altLang="en-US"/>
          </a:p>
        </p:txBody>
      </p:sp>
      <p:sp>
        <p:nvSpPr>
          <p:cNvPr id="4101" name="Rectangle 5"/>
          <p:cNvSpPr>
            <a:spLocks noGrp="1" noChangeArrowheads="1"/>
          </p:cNvSpPr>
          <p:nvPr>
            <p:ph type="sldNum" sz="quarter" idx="3"/>
          </p:nvPr>
        </p:nvSpPr>
        <p:spPr bwMode="auto">
          <a:xfrm>
            <a:off x="3867150" y="9520238"/>
            <a:ext cx="3048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569" tIns="44785" rIns="89569" bIns="44785" numCol="1" anchor="b" anchorCtr="0" compatLnSpc="1">
            <a:prstTxWarp prst="textNoShape">
              <a:avLst/>
            </a:prstTxWarp>
          </a:bodyPr>
          <a:lstStyle>
            <a:lvl1pPr algn="r" defTabSz="896938">
              <a:defRPr sz="1200"/>
            </a:lvl1pPr>
          </a:lstStyle>
          <a:p>
            <a:fld id="{5A2FDEC4-89E8-4A2E-B034-9F413EB38684}" type="slidenum">
              <a:rPr lang="en-AU" altLang="en-US"/>
              <a:pPr/>
              <a:t>‹#›</a:t>
            </a:fld>
            <a:endParaRPr lang="en-AU"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4975"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569" tIns="44785" rIns="89569" bIns="44785" numCol="1" anchor="t" anchorCtr="0" compatLnSpc="1">
            <a:prstTxWarp prst="textNoShape">
              <a:avLst/>
            </a:prstTxWarp>
          </a:bodyPr>
          <a:lstStyle>
            <a:lvl1pPr defTabSz="896938">
              <a:defRPr sz="1200"/>
            </a:lvl1pPr>
          </a:lstStyle>
          <a:p>
            <a:endParaRPr lang="en-AU" altLang="en-US"/>
          </a:p>
        </p:txBody>
      </p:sp>
      <p:sp>
        <p:nvSpPr>
          <p:cNvPr id="3075" name="Rectangle 3"/>
          <p:cNvSpPr>
            <a:spLocks noGrp="1" noChangeArrowheads="1"/>
          </p:cNvSpPr>
          <p:nvPr>
            <p:ph type="dt" idx="1"/>
          </p:nvPr>
        </p:nvSpPr>
        <p:spPr bwMode="auto">
          <a:xfrm>
            <a:off x="3867150" y="0"/>
            <a:ext cx="3048000"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569" tIns="44785" rIns="89569" bIns="44785" numCol="1" anchor="t" anchorCtr="0" compatLnSpc="1">
            <a:prstTxWarp prst="textNoShape">
              <a:avLst/>
            </a:prstTxWarp>
          </a:bodyPr>
          <a:lstStyle>
            <a:lvl1pPr algn="r" defTabSz="896938">
              <a:defRPr sz="1200"/>
            </a:lvl1pPr>
          </a:lstStyle>
          <a:p>
            <a:endParaRPr lang="en-AU" altLang="en-US"/>
          </a:p>
        </p:txBody>
      </p:sp>
      <p:sp>
        <p:nvSpPr>
          <p:cNvPr id="3076" name="Rectangle 4"/>
          <p:cNvSpPr>
            <a:spLocks noChangeArrowheads="1" noTextEdit="1"/>
          </p:cNvSpPr>
          <p:nvPr>
            <p:ph type="sldImg" idx="2"/>
          </p:nvPr>
        </p:nvSpPr>
        <p:spPr bwMode="auto">
          <a:xfrm>
            <a:off x="2105025" y="749300"/>
            <a:ext cx="2635250" cy="37480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892175" y="4797425"/>
            <a:ext cx="5056188" cy="449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569" tIns="44785" rIns="89569" bIns="44785"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3078" name="Rectangle 6"/>
          <p:cNvSpPr>
            <a:spLocks noGrp="1" noChangeArrowheads="1"/>
          </p:cNvSpPr>
          <p:nvPr>
            <p:ph type="ftr" sz="quarter" idx="4"/>
          </p:nvPr>
        </p:nvSpPr>
        <p:spPr bwMode="auto">
          <a:xfrm>
            <a:off x="0" y="9520238"/>
            <a:ext cx="29749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569" tIns="44785" rIns="89569" bIns="44785" numCol="1" anchor="b" anchorCtr="0" compatLnSpc="1">
            <a:prstTxWarp prst="textNoShape">
              <a:avLst/>
            </a:prstTxWarp>
          </a:bodyPr>
          <a:lstStyle>
            <a:lvl1pPr defTabSz="896938">
              <a:defRPr sz="1200"/>
            </a:lvl1pPr>
          </a:lstStyle>
          <a:p>
            <a:endParaRPr lang="en-AU" altLang="en-US"/>
          </a:p>
        </p:txBody>
      </p:sp>
      <p:sp>
        <p:nvSpPr>
          <p:cNvPr id="3079" name="Rectangle 7"/>
          <p:cNvSpPr>
            <a:spLocks noGrp="1" noChangeArrowheads="1"/>
          </p:cNvSpPr>
          <p:nvPr>
            <p:ph type="sldNum" sz="quarter" idx="5"/>
          </p:nvPr>
        </p:nvSpPr>
        <p:spPr bwMode="auto">
          <a:xfrm>
            <a:off x="3867150" y="9520238"/>
            <a:ext cx="3048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569" tIns="44785" rIns="89569" bIns="44785" numCol="1" anchor="b" anchorCtr="0" compatLnSpc="1">
            <a:prstTxWarp prst="textNoShape">
              <a:avLst/>
            </a:prstTxWarp>
          </a:bodyPr>
          <a:lstStyle>
            <a:lvl1pPr algn="r" defTabSz="896938">
              <a:defRPr sz="1200"/>
            </a:lvl1pPr>
          </a:lstStyle>
          <a:p>
            <a:fld id="{CC2BD923-CD71-4662-932E-1FAF577C9021}" type="slidenum">
              <a:rPr lang="en-AU" altLang="en-US"/>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57625" y="7183438"/>
            <a:ext cx="23145750" cy="15279687"/>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3857625" y="23053675"/>
            <a:ext cx="23145750" cy="105965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457387F-A023-4B14-8A27-921A737345DC}" type="slidenum">
              <a:rPr lang="en-US" altLang="en-US"/>
              <a:pPr/>
              <a:t>‹#›</a:t>
            </a:fld>
            <a:endParaRPr lang="en-US" altLang="en-US"/>
          </a:p>
        </p:txBody>
      </p:sp>
    </p:spTree>
    <p:extLst>
      <p:ext uri="{BB962C8B-B14F-4D97-AF65-F5344CB8AC3E}">
        <p14:creationId xmlns:p14="http://schemas.microsoft.com/office/powerpoint/2010/main" val="245598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98FB8BB-9D8E-4908-8CD0-64F929BAF8D8}" type="slidenum">
              <a:rPr lang="en-US" altLang="en-US"/>
              <a:pPr/>
              <a:t>‹#›</a:t>
            </a:fld>
            <a:endParaRPr lang="en-US" altLang="en-US"/>
          </a:p>
        </p:txBody>
      </p:sp>
    </p:spTree>
    <p:extLst>
      <p:ext uri="{BB962C8B-B14F-4D97-AF65-F5344CB8AC3E}">
        <p14:creationId xmlns:p14="http://schemas.microsoft.com/office/powerpoint/2010/main" val="2534524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88463" y="3902075"/>
            <a:ext cx="6557962" cy="351123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314575" y="3902075"/>
            <a:ext cx="19521488" cy="351123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E23D0EA-4F03-43BA-91FB-C55794FA25FB}" type="slidenum">
              <a:rPr lang="en-US" altLang="en-US"/>
              <a:pPr/>
              <a:t>‹#›</a:t>
            </a:fld>
            <a:endParaRPr lang="en-US" altLang="en-US"/>
          </a:p>
        </p:txBody>
      </p:sp>
    </p:spTree>
    <p:extLst>
      <p:ext uri="{BB962C8B-B14F-4D97-AF65-F5344CB8AC3E}">
        <p14:creationId xmlns:p14="http://schemas.microsoft.com/office/powerpoint/2010/main" val="373293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654FEE4-6A97-4893-B414-3C828FC9CFBA}" type="slidenum">
              <a:rPr lang="en-US" altLang="en-US"/>
              <a:pPr/>
              <a:t>‹#›</a:t>
            </a:fld>
            <a:endParaRPr lang="en-US" altLang="en-US"/>
          </a:p>
        </p:txBody>
      </p:sp>
    </p:spTree>
    <p:extLst>
      <p:ext uri="{BB962C8B-B14F-4D97-AF65-F5344CB8AC3E}">
        <p14:creationId xmlns:p14="http://schemas.microsoft.com/office/powerpoint/2010/main" val="1369086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05025" y="10942638"/>
            <a:ext cx="26617613" cy="182578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2105025" y="29371925"/>
            <a:ext cx="26617613" cy="96012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9B2A6EE-7D7F-454E-8007-FA8F99110D0C}" type="slidenum">
              <a:rPr lang="en-US" altLang="en-US"/>
              <a:pPr/>
              <a:t>‹#›</a:t>
            </a:fld>
            <a:endParaRPr lang="en-US" altLang="en-US"/>
          </a:p>
        </p:txBody>
      </p:sp>
    </p:spTree>
    <p:extLst>
      <p:ext uri="{BB962C8B-B14F-4D97-AF65-F5344CB8AC3E}">
        <p14:creationId xmlns:p14="http://schemas.microsoft.com/office/powerpoint/2010/main" val="3045159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314575" y="12679363"/>
            <a:ext cx="13039725" cy="263350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506700" y="12679363"/>
            <a:ext cx="13039725" cy="263350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AA1B2180-FEDC-4372-BA05-26D8908334B3}" type="slidenum">
              <a:rPr lang="en-US" altLang="en-US"/>
              <a:pPr/>
              <a:t>‹#›</a:t>
            </a:fld>
            <a:endParaRPr lang="en-US" altLang="en-US"/>
          </a:p>
        </p:txBody>
      </p:sp>
    </p:spTree>
    <p:extLst>
      <p:ext uri="{BB962C8B-B14F-4D97-AF65-F5344CB8AC3E}">
        <p14:creationId xmlns:p14="http://schemas.microsoft.com/office/powerpoint/2010/main" val="609391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25663" y="2336800"/>
            <a:ext cx="26617612" cy="8483600"/>
          </a:xfrm>
        </p:spPr>
        <p:txBody>
          <a:bodyPr/>
          <a:lstStyle/>
          <a:p>
            <a:r>
              <a:rPr lang="en-US"/>
              <a:t>Click to edit Master title style</a:t>
            </a:r>
            <a:endParaRPr lang="en-GB"/>
          </a:p>
        </p:txBody>
      </p:sp>
      <p:sp>
        <p:nvSpPr>
          <p:cNvPr id="3" name="Text Placeholder 2"/>
          <p:cNvSpPr>
            <a:spLocks noGrp="1"/>
          </p:cNvSpPr>
          <p:nvPr>
            <p:ph type="body" idx="1"/>
          </p:nvPr>
        </p:nvSpPr>
        <p:spPr>
          <a:xfrm>
            <a:off x="2125663" y="10760075"/>
            <a:ext cx="13055600" cy="52720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125663" y="16032163"/>
            <a:ext cx="13055600" cy="2358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624175" y="10760075"/>
            <a:ext cx="13119100" cy="52720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15624175" y="16032163"/>
            <a:ext cx="13119100" cy="2358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FD63374D-F05D-4B70-983C-EF8F7733EB31}" type="slidenum">
              <a:rPr lang="en-US" altLang="en-US"/>
              <a:pPr/>
              <a:t>‹#›</a:t>
            </a:fld>
            <a:endParaRPr lang="en-US" altLang="en-US"/>
          </a:p>
        </p:txBody>
      </p:sp>
    </p:spTree>
    <p:extLst>
      <p:ext uri="{BB962C8B-B14F-4D97-AF65-F5344CB8AC3E}">
        <p14:creationId xmlns:p14="http://schemas.microsoft.com/office/powerpoint/2010/main" val="3037746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6271024A-07AA-4AA6-B308-D99C88C6E205}" type="slidenum">
              <a:rPr lang="en-US" altLang="en-US"/>
              <a:pPr/>
              <a:t>‹#›</a:t>
            </a:fld>
            <a:endParaRPr lang="en-US" altLang="en-US"/>
          </a:p>
        </p:txBody>
      </p:sp>
    </p:spTree>
    <p:extLst>
      <p:ext uri="{BB962C8B-B14F-4D97-AF65-F5344CB8AC3E}">
        <p14:creationId xmlns:p14="http://schemas.microsoft.com/office/powerpoint/2010/main" val="3371086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D62EC75C-5FE8-470C-9422-0EFC61EDE783}" type="slidenum">
              <a:rPr lang="en-US" altLang="en-US"/>
              <a:pPr/>
              <a:t>‹#›</a:t>
            </a:fld>
            <a:endParaRPr lang="en-US" altLang="en-US"/>
          </a:p>
        </p:txBody>
      </p:sp>
    </p:spTree>
    <p:extLst>
      <p:ext uri="{BB962C8B-B14F-4D97-AF65-F5344CB8AC3E}">
        <p14:creationId xmlns:p14="http://schemas.microsoft.com/office/powerpoint/2010/main" val="303092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25663" y="2925763"/>
            <a:ext cx="9953625" cy="10240962"/>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13120688" y="6319838"/>
            <a:ext cx="15622587" cy="31191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2125663" y="13166725"/>
            <a:ext cx="9953625" cy="2439511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690A46C3-AD4B-40FB-BCAF-0759505E4ED5}" type="slidenum">
              <a:rPr lang="en-US" altLang="en-US"/>
              <a:pPr/>
              <a:t>‹#›</a:t>
            </a:fld>
            <a:endParaRPr lang="en-US" altLang="en-US"/>
          </a:p>
        </p:txBody>
      </p:sp>
    </p:spTree>
    <p:extLst>
      <p:ext uri="{BB962C8B-B14F-4D97-AF65-F5344CB8AC3E}">
        <p14:creationId xmlns:p14="http://schemas.microsoft.com/office/powerpoint/2010/main" val="1910533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25663" y="2925763"/>
            <a:ext cx="9953625" cy="10240962"/>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13120688" y="6319838"/>
            <a:ext cx="15622587" cy="31191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125663" y="13166725"/>
            <a:ext cx="9953625" cy="2439511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88ADA348-4C4B-4640-A74F-91E45395F2FC}" type="slidenum">
              <a:rPr lang="en-US" altLang="en-US"/>
              <a:pPr/>
              <a:t>‹#›</a:t>
            </a:fld>
            <a:endParaRPr lang="en-US" altLang="en-US"/>
          </a:p>
        </p:txBody>
      </p:sp>
    </p:spTree>
    <p:extLst>
      <p:ext uri="{BB962C8B-B14F-4D97-AF65-F5344CB8AC3E}">
        <p14:creationId xmlns:p14="http://schemas.microsoft.com/office/powerpoint/2010/main" val="4035649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14575" y="3902075"/>
            <a:ext cx="262318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314575" y="12679363"/>
            <a:ext cx="26231850" cy="263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2314575" y="39989125"/>
            <a:ext cx="6429375" cy="292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numCol="1" anchor="t" anchorCtr="0" compatLnSpc="1">
            <a:prstTxWarp prst="textNoShape">
              <a:avLst/>
            </a:prstTxWarp>
          </a:bodyPr>
          <a:lstStyle>
            <a:lvl1pPr defTabSz="4267200">
              <a:defRPr sz="6500"/>
            </a:lvl1pPr>
          </a:lstStyle>
          <a:p>
            <a:endParaRPr lang="en-US" altLang="en-US"/>
          </a:p>
        </p:txBody>
      </p:sp>
      <p:sp>
        <p:nvSpPr>
          <p:cNvPr id="1029" name="Rectangle 5"/>
          <p:cNvSpPr>
            <a:spLocks noGrp="1" noChangeArrowheads="1"/>
          </p:cNvSpPr>
          <p:nvPr>
            <p:ph type="ftr" sz="quarter" idx="3"/>
          </p:nvPr>
        </p:nvSpPr>
        <p:spPr bwMode="auto">
          <a:xfrm>
            <a:off x="10544175" y="39989125"/>
            <a:ext cx="9772650" cy="292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numCol="1" anchor="t" anchorCtr="0" compatLnSpc="1">
            <a:prstTxWarp prst="textNoShape">
              <a:avLst/>
            </a:prstTxWarp>
          </a:bodyPr>
          <a:lstStyle>
            <a:lvl1pPr algn="ctr" defTabSz="4267200">
              <a:defRPr sz="6500"/>
            </a:lvl1pPr>
          </a:lstStyle>
          <a:p>
            <a:endParaRPr lang="en-US" altLang="en-US"/>
          </a:p>
        </p:txBody>
      </p:sp>
      <p:sp>
        <p:nvSpPr>
          <p:cNvPr id="1030" name="Rectangle 6"/>
          <p:cNvSpPr>
            <a:spLocks noGrp="1" noChangeArrowheads="1"/>
          </p:cNvSpPr>
          <p:nvPr>
            <p:ph type="sldNum" sz="quarter" idx="4"/>
          </p:nvPr>
        </p:nvSpPr>
        <p:spPr bwMode="auto">
          <a:xfrm>
            <a:off x="22117050" y="39989125"/>
            <a:ext cx="6429375" cy="292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numCol="1" anchor="t" anchorCtr="0" compatLnSpc="1">
            <a:prstTxWarp prst="textNoShape">
              <a:avLst/>
            </a:prstTxWarp>
          </a:bodyPr>
          <a:lstStyle>
            <a:lvl1pPr algn="r" defTabSz="4267200">
              <a:defRPr sz="6500"/>
            </a:lvl1pPr>
          </a:lstStyle>
          <a:p>
            <a:fld id="{19FEE4AE-722A-4A04-9FFD-EB2AF1B51CD2}" type="slidenum">
              <a:rPr lang="en-US" altLang="en-US"/>
              <a:pPr/>
              <a:t>‹#›</a:t>
            </a:fld>
            <a:endParaRPr lang="en-US" altLang="en-US"/>
          </a:p>
        </p:txBody>
      </p:sp>
      <p:sp>
        <p:nvSpPr>
          <p:cNvPr id="1035" name="Rectangle 11"/>
          <p:cNvSpPr>
            <a:spLocks noChangeArrowheads="1"/>
          </p:cNvSpPr>
          <p:nvPr userDrawn="1"/>
        </p:nvSpPr>
        <p:spPr bwMode="auto">
          <a:xfrm>
            <a:off x="0" y="0"/>
            <a:ext cx="30861000" cy="438912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67200" rtl="0" eaLnBrk="0" fontAlgn="base" hangingPunct="0">
        <a:spcBef>
          <a:spcPct val="0"/>
        </a:spcBef>
        <a:spcAft>
          <a:spcPct val="0"/>
        </a:spcAft>
        <a:defRPr sz="20500" kern="1200">
          <a:solidFill>
            <a:schemeClr val="tx2"/>
          </a:solidFill>
          <a:latin typeface="+mj-lt"/>
          <a:ea typeface="+mj-ea"/>
          <a:cs typeface="+mj-cs"/>
        </a:defRPr>
      </a:lvl1pPr>
      <a:lvl2pPr algn="ctr" defTabSz="4267200" rtl="0" eaLnBrk="0" fontAlgn="base" hangingPunct="0">
        <a:spcBef>
          <a:spcPct val="0"/>
        </a:spcBef>
        <a:spcAft>
          <a:spcPct val="0"/>
        </a:spcAft>
        <a:defRPr sz="20500">
          <a:solidFill>
            <a:schemeClr val="tx2"/>
          </a:solidFill>
          <a:latin typeface="Times New Roman" panose="02020603050405020304" pitchFamily="18" charset="0"/>
        </a:defRPr>
      </a:lvl2pPr>
      <a:lvl3pPr algn="ctr" defTabSz="4267200" rtl="0" eaLnBrk="0" fontAlgn="base" hangingPunct="0">
        <a:spcBef>
          <a:spcPct val="0"/>
        </a:spcBef>
        <a:spcAft>
          <a:spcPct val="0"/>
        </a:spcAft>
        <a:defRPr sz="20500">
          <a:solidFill>
            <a:schemeClr val="tx2"/>
          </a:solidFill>
          <a:latin typeface="Times New Roman" panose="02020603050405020304" pitchFamily="18" charset="0"/>
        </a:defRPr>
      </a:lvl3pPr>
      <a:lvl4pPr algn="ctr" defTabSz="4267200" rtl="0" eaLnBrk="0" fontAlgn="base" hangingPunct="0">
        <a:spcBef>
          <a:spcPct val="0"/>
        </a:spcBef>
        <a:spcAft>
          <a:spcPct val="0"/>
        </a:spcAft>
        <a:defRPr sz="20500">
          <a:solidFill>
            <a:schemeClr val="tx2"/>
          </a:solidFill>
          <a:latin typeface="Times New Roman" panose="02020603050405020304" pitchFamily="18" charset="0"/>
        </a:defRPr>
      </a:lvl4pPr>
      <a:lvl5pPr algn="ctr" defTabSz="4267200" rtl="0" eaLnBrk="0" fontAlgn="base" hangingPunct="0">
        <a:spcBef>
          <a:spcPct val="0"/>
        </a:spcBef>
        <a:spcAft>
          <a:spcPct val="0"/>
        </a:spcAft>
        <a:defRPr sz="20500">
          <a:solidFill>
            <a:schemeClr val="tx2"/>
          </a:solidFill>
          <a:latin typeface="Times New Roman" panose="02020603050405020304" pitchFamily="18" charset="0"/>
        </a:defRPr>
      </a:lvl5pPr>
      <a:lvl6pPr marL="457200" algn="ctr" defTabSz="4267200" rtl="0" eaLnBrk="0" fontAlgn="base" hangingPunct="0">
        <a:spcBef>
          <a:spcPct val="0"/>
        </a:spcBef>
        <a:spcAft>
          <a:spcPct val="0"/>
        </a:spcAft>
        <a:defRPr sz="20500">
          <a:solidFill>
            <a:schemeClr val="tx2"/>
          </a:solidFill>
          <a:latin typeface="Times New Roman" panose="02020603050405020304" pitchFamily="18" charset="0"/>
        </a:defRPr>
      </a:lvl6pPr>
      <a:lvl7pPr marL="914400" algn="ctr" defTabSz="4267200" rtl="0" eaLnBrk="0" fontAlgn="base" hangingPunct="0">
        <a:spcBef>
          <a:spcPct val="0"/>
        </a:spcBef>
        <a:spcAft>
          <a:spcPct val="0"/>
        </a:spcAft>
        <a:defRPr sz="20500">
          <a:solidFill>
            <a:schemeClr val="tx2"/>
          </a:solidFill>
          <a:latin typeface="Times New Roman" panose="02020603050405020304" pitchFamily="18" charset="0"/>
        </a:defRPr>
      </a:lvl7pPr>
      <a:lvl8pPr marL="1371600" algn="ctr" defTabSz="4267200" rtl="0" eaLnBrk="0" fontAlgn="base" hangingPunct="0">
        <a:spcBef>
          <a:spcPct val="0"/>
        </a:spcBef>
        <a:spcAft>
          <a:spcPct val="0"/>
        </a:spcAft>
        <a:defRPr sz="20500">
          <a:solidFill>
            <a:schemeClr val="tx2"/>
          </a:solidFill>
          <a:latin typeface="Times New Roman" panose="02020603050405020304" pitchFamily="18" charset="0"/>
        </a:defRPr>
      </a:lvl8pPr>
      <a:lvl9pPr marL="1828800" algn="ctr" defTabSz="4267200" rtl="0" eaLnBrk="0" fontAlgn="base" hangingPunct="0">
        <a:spcBef>
          <a:spcPct val="0"/>
        </a:spcBef>
        <a:spcAft>
          <a:spcPct val="0"/>
        </a:spcAft>
        <a:defRPr sz="20500">
          <a:solidFill>
            <a:schemeClr val="tx2"/>
          </a:solidFill>
          <a:latin typeface="Times New Roman" panose="02020603050405020304" pitchFamily="18" charset="0"/>
        </a:defRPr>
      </a:lvl9pPr>
    </p:titleStyle>
    <p:bodyStyle>
      <a:lvl1pPr marL="1600200" indent="-1600200" algn="l" defTabSz="4267200" rtl="0" eaLnBrk="0" fontAlgn="base" hangingPunct="0">
        <a:spcBef>
          <a:spcPct val="20000"/>
        </a:spcBef>
        <a:spcAft>
          <a:spcPct val="0"/>
        </a:spcAft>
        <a:buChar char="•"/>
        <a:defRPr sz="14900" kern="1200">
          <a:solidFill>
            <a:schemeClr val="tx1"/>
          </a:solidFill>
          <a:latin typeface="+mn-lt"/>
          <a:ea typeface="+mn-ea"/>
          <a:cs typeface="+mn-cs"/>
        </a:defRPr>
      </a:lvl1pPr>
      <a:lvl2pPr marL="3467100" indent="-1333500" algn="l" defTabSz="4267200" rtl="0" eaLnBrk="0" fontAlgn="base" hangingPunct="0">
        <a:spcBef>
          <a:spcPct val="20000"/>
        </a:spcBef>
        <a:spcAft>
          <a:spcPct val="0"/>
        </a:spcAft>
        <a:buChar char="–"/>
        <a:defRPr sz="13100" kern="1200">
          <a:solidFill>
            <a:schemeClr val="tx1"/>
          </a:solidFill>
          <a:latin typeface="+mn-lt"/>
          <a:ea typeface="+mn-ea"/>
          <a:cs typeface="+mn-cs"/>
        </a:defRPr>
      </a:lvl2pPr>
      <a:lvl3pPr marL="5334000" indent="-1066800" algn="l" defTabSz="4267200" rtl="0" eaLnBrk="0" fontAlgn="base" hangingPunct="0">
        <a:spcBef>
          <a:spcPct val="20000"/>
        </a:spcBef>
        <a:spcAft>
          <a:spcPct val="0"/>
        </a:spcAft>
        <a:buChar char="•"/>
        <a:defRPr sz="11200" kern="1200">
          <a:solidFill>
            <a:schemeClr val="tx1"/>
          </a:solidFill>
          <a:latin typeface="+mn-lt"/>
          <a:ea typeface="+mn-ea"/>
          <a:cs typeface="+mn-cs"/>
        </a:defRPr>
      </a:lvl3pPr>
      <a:lvl4pPr marL="7467600" indent="-1066800" algn="l" defTabSz="4267200" rtl="0" eaLnBrk="0" fontAlgn="base" hangingPunct="0">
        <a:spcBef>
          <a:spcPct val="20000"/>
        </a:spcBef>
        <a:spcAft>
          <a:spcPct val="0"/>
        </a:spcAft>
        <a:buChar char="–"/>
        <a:defRPr sz="9300" kern="1200">
          <a:solidFill>
            <a:schemeClr val="tx1"/>
          </a:solidFill>
          <a:latin typeface="+mn-lt"/>
          <a:ea typeface="+mn-ea"/>
          <a:cs typeface="+mn-cs"/>
        </a:defRPr>
      </a:lvl4pPr>
      <a:lvl5pPr marL="9601200" indent="-1066800" algn="l" defTabSz="4267200" rtl="0" eaLnBrk="0" fontAlgn="base" hangingPunct="0">
        <a:spcBef>
          <a:spcPct val="20000"/>
        </a:spcBef>
        <a:spcAft>
          <a:spcPct val="0"/>
        </a:spcAft>
        <a:buChar char="»"/>
        <a:defRPr sz="9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image" Target="../media/image3.png"/><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B9DFFF">
                <a:gamma/>
                <a:tint val="0"/>
                <a:invGamma/>
              </a:srgbClr>
            </a:gs>
            <a:gs pos="100000">
              <a:srgbClr val="B9DFFF"/>
            </a:gs>
          </a:gsLst>
          <a:lin ang="5400000" scaled="1"/>
        </a:gradFill>
        <a:effectLst/>
      </p:bgPr>
    </p:bg>
    <p:spTree>
      <p:nvGrpSpPr>
        <p:cNvPr id="1" name=""/>
        <p:cNvGrpSpPr/>
        <p:nvPr/>
      </p:nvGrpSpPr>
      <p:grpSpPr>
        <a:xfrm>
          <a:off x="0" y="0"/>
          <a:ext cx="0" cy="0"/>
          <a:chOff x="0" y="0"/>
          <a:chExt cx="0" cy="0"/>
        </a:xfrm>
      </p:grpSpPr>
      <p:sp>
        <p:nvSpPr>
          <p:cNvPr id="25723" name="Rectangle 123"/>
          <p:cNvSpPr>
            <a:spLocks noChangeArrowheads="1"/>
          </p:cNvSpPr>
          <p:nvPr/>
        </p:nvSpPr>
        <p:spPr bwMode="auto">
          <a:xfrm>
            <a:off x="668338" y="39084250"/>
            <a:ext cx="29451300" cy="4102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66" name="Rectangle 66"/>
          <p:cNvSpPr>
            <a:spLocks noChangeArrowheads="1"/>
          </p:cNvSpPr>
          <p:nvPr/>
        </p:nvSpPr>
        <p:spPr bwMode="auto">
          <a:xfrm>
            <a:off x="0" y="0"/>
            <a:ext cx="30861000" cy="6400800"/>
          </a:xfrm>
          <a:prstGeom prst="rect">
            <a:avLst/>
          </a:prstGeom>
          <a:solidFill>
            <a:srgbClr val="DEEFFF"/>
          </a:solidFill>
          <a:ln w="9525">
            <a:solidFill>
              <a:srgbClr val="DEE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64" name="Rectangle 64"/>
          <p:cNvSpPr>
            <a:spLocks noChangeArrowheads="1"/>
          </p:cNvSpPr>
          <p:nvPr/>
        </p:nvSpPr>
        <p:spPr bwMode="auto">
          <a:xfrm>
            <a:off x="741363" y="7472363"/>
            <a:ext cx="14430375" cy="172100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65" name="Rectangle 65"/>
          <p:cNvSpPr>
            <a:spLocks noChangeArrowheads="1"/>
          </p:cNvSpPr>
          <p:nvPr/>
        </p:nvSpPr>
        <p:spPr bwMode="auto">
          <a:xfrm>
            <a:off x="15717838" y="7327900"/>
            <a:ext cx="14401800" cy="17354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602" name="Text Box 2"/>
          <p:cNvSpPr txBox="1">
            <a:spLocks noChangeArrowheads="1"/>
          </p:cNvSpPr>
          <p:nvPr/>
        </p:nvSpPr>
        <p:spPr bwMode="auto">
          <a:xfrm>
            <a:off x="884238" y="0"/>
            <a:ext cx="25644475" cy="5743575"/>
          </a:xfrm>
          <a:prstGeom prst="rect">
            <a:avLst/>
          </a:prstGeom>
          <a:noFill/>
          <a:ln>
            <a:noFill/>
          </a:ln>
          <a:effectLst/>
          <a:extLst>
            <a:ext uri="{909E8E84-426E-40DD-AFC4-6F175D3DCCD1}">
              <a14:hiddenFill xmlns:a14="http://schemas.microsoft.com/office/drawing/2010/main">
                <a:solidFill>
                  <a:srgbClr val="DEE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540000" tIns="540000" rIns="540000" bIns="540000">
            <a:spAutoFit/>
          </a:bodyPr>
          <a:lstStyle/>
          <a:p>
            <a:r>
              <a:rPr lang="en-GB" altLang="en-US" sz="5400" b="1"/>
              <a:t>Sulphonylurea use is positively and metformin inversely associated with an increased rate of hypoglycaemia, glucose variability and 5-year mortality amongst inpatients with type 2 diabetes  in a retrospective matched cohort study</a:t>
            </a:r>
            <a:r>
              <a:rPr lang="en-GB" altLang="en-US" sz="6600"/>
              <a:t> </a:t>
            </a:r>
            <a:endParaRPr lang="en-US" altLang="en-US" sz="6600" b="1">
              <a:solidFill>
                <a:srgbClr val="001E4B"/>
              </a:solidFill>
              <a:latin typeface="Arial" panose="020B0604020202020204" pitchFamily="34" charset="0"/>
            </a:endParaRPr>
          </a:p>
          <a:p>
            <a:endParaRPr lang="en-US" altLang="en-US" sz="6600" b="1">
              <a:solidFill>
                <a:srgbClr val="001E4B"/>
              </a:solidFill>
              <a:latin typeface="Arial" panose="020B0604020202020204" pitchFamily="34" charset="0"/>
            </a:endParaRPr>
          </a:p>
          <a:p>
            <a:endParaRPr lang="en-AU" altLang="en-US" sz="6600" b="1">
              <a:solidFill>
                <a:srgbClr val="001E4B"/>
              </a:solidFill>
              <a:latin typeface="Arial" panose="020B0604020202020204" pitchFamily="34" charset="0"/>
            </a:endParaRPr>
          </a:p>
        </p:txBody>
      </p:sp>
      <p:sp>
        <p:nvSpPr>
          <p:cNvPr id="25604" name="Text Box 4"/>
          <p:cNvSpPr txBox="1">
            <a:spLocks noChangeArrowheads="1"/>
          </p:cNvSpPr>
          <p:nvPr/>
        </p:nvSpPr>
        <p:spPr bwMode="auto">
          <a:xfrm>
            <a:off x="1028700" y="2935288"/>
            <a:ext cx="28990925" cy="2209800"/>
          </a:xfrm>
          <a:prstGeom prst="rect">
            <a:avLst/>
          </a:prstGeom>
          <a:noFill/>
          <a:ln>
            <a:noFill/>
          </a:ln>
          <a:effectLst/>
          <a:extLst>
            <a:ext uri="{909E8E84-426E-40DD-AFC4-6F175D3DCCD1}">
              <a14:hiddenFill xmlns:a14="http://schemas.microsoft.com/office/drawing/2010/main">
                <a:solidFill>
                  <a:srgbClr val="0067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GB" altLang="en-US" sz="4000" b="1">
                <a:solidFill>
                  <a:srgbClr val="0067C6"/>
                </a:solidFill>
                <a:latin typeface="Arial" panose="020B0604020202020204" pitchFamily="34" charset="0"/>
              </a:rPr>
              <a:t>CAR Sainsbury</a:t>
            </a:r>
            <a:r>
              <a:rPr lang="en-GB" altLang="en-US" sz="4000" b="1" baseline="30000">
                <a:solidFill>
                  <a:srgbClr val="0067C6"/>
                </a:solidFill>
                <a:latin typeface="Arial" panose="020B0604020202020204" pitchFamily="34" charset="0"/>
              </a:rPr>
              <a:t>1</a:t>
            </a:r>
            <a:r>
              <a:rPr lang="en-GB" altLang="en-US" sz="4000" b="1">
                <a:solidFill>
                  <a:srgbClr val="0067C6"/>
                </a:solidFill>
                <a:latin typeface="Arial" panose="020B0604020202020204" pitchFamily="34" charset="0"/>
              </a:rPr>
              <a:t>, SG Cunningham</a:t>
            </a:r>
            <a:r>
              <a:rPr lang="en-GB" altLang="en-US" sz="4000" b="1" baseline="30000">
                <a:solidFill>
                  <a:srgbClr val="0067C6"/>
                </a:solidFill>
                <a:latin typeface="Arial" panose="020B0604020202020204" pitchFamily="34" charset="0"/>
              </a:rPr>
              <a:t>2</a:t>
            </a:r>
            <a:r>
              <a:rPr lang="en-GB" altLang="en-US" sz="4000" b="1">
                <a:solidFill>
                  <a:srgbClr val="0067C6"/>
                </a:solidFill>
                <a:latin typeface="Arial" panose="020B0604020202020204" pitchFamily="34" charset="0"/>
              </a:rPr>
              <a:t>, GC Jones</a:t>
            </a:r>
            <a:r>
              <a:rPr lang="en-GB" altLang="en-US" sz="4000" b="1" baseline="30000">
                <a:solidFill>
                  <a:srgbClr val="0067C6"/>
                </a:solidFill>
                <a:latin typeface="Arial" panose="020B0604020202020204" pitchFamily="34" charset="0"/>
              </a:rPr>
              <a:t>1</a:t>
            </a:r>
            <a:endParaRPr lang="en-GB" altLang="en-US" sz="4000" b="1">
              <a:solidFill>
                <a:srgbClr val="0067C6"/>
              </a:solidFill>
              <a:latin typeface="Arial" panose="020B0604020202020204" pitchFamily="34" charset="0"/>
            </a:endParaRPr>
          </a:p>
          <a:p>
            <a:pPr eaLnBrk="1" hangingPunct="1">
              <a:spcBef>
                <a:spcPct val="50000"/>
              </a:spcBef>
              <a:buFontTx/>
              <a:buAutoNum type="arabicParenR"/>
            </a:pPr>
            <a:r>
              <a:rPr lang="en-GB" altLang="en-US" sz="4000" b="1">
                <a:latin typeface="Arial" panose="020B0604020202020204" pitchFamily="34" charset="0"/>
              </a:rPr>
              <a:t> Department of Diabetes, Gartnavel General Hospital, Glasgow, Scotland</a:t>
            </a:r>
          </a:p>
          <a:p>
            <a:pPr eaLnBrk="1" hangingPunct="1">
              <a:spcBef>
                <a:spcPct val="50000"/>
              </a:spcBef>
              <a:buFontTx/>
              <a:buAutoNum type="arabicParenR"/>
            </a:pPr>
            <a:r>
              <a:rPr lang="en-US" altLang="en-US" sz="4000" b="1">
                <a:latin typeface="Arial" panose="020B0604020202020204" pitchFamily="34" charset="0"/>
              </a:rPr>
              <a:t> Clinical Technology Centre, Ninewells Hospital, Dundee, Scotland</a:t>
            </a:r>
          </a:p>
        </p:txBody>
      </p:sp>
      <p:sp>
        <p:nvSpPr>
          <p:cNvPr id="25629" name="Rectangle 29"/>
          <p:cNvSpPr>
            <a:spLocks noChangeArrowheads="1"/>
          </p:cNvSpPr>
          <p:nvPr/>
        </p:nvSpPr>
        <p:spPr bwMode="auto">
          <a:xfrm>
            <a:off x="1100138" y="7615238"/>
            <a:ext cx="14035087" cy="168513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lstStyle/>
          <a:p>
            <a:pPr>
              <a:spcBef>
                <a:spcPct val="50000"/>
              </a:spcBef>
            </a:pPr>
            <a:r>
              <a:rPr lang="en-GB" altLang="en-US" sz="4000" b="1">
                <a:solidFill>
                  <a:srgbClr val="001E4B"/>
                </a:solidFill>
                <a:latin typeface="Arial" panose="020B0604020202020204" pitchFamily="34" charset="0"/>
              </a:rPr>
              <a:t>Introduction</a:t>
            </a:r>
          </a:p>
          <a:p>
            <a:pPr>
              <a:spcBef>
                <a:spcPct val="50000"/>
              </a:spcBef>
            </a:pPr>
            <a:endParaRPr lang="en-US" altLang="en-US" sz="3200">
              <a:solidFill>
                <a:srgbClr val="0067C6"/>
              </a:solidFill>
              <a:latin typeface="Arial" panose="020B0604020202020204" pitchFamily="34" charset="0"/>
              <a:cs typeface="Arial" panose="020B0604020202020204" pitchFamily="34" charset="0"/>
              <a:sym typeface="Arial" panose="020B0604020202020204" pitchFamily="34" charset="0"/>
            </a:endParaRPr>
          </a:p>
          <a:p>
            <a:pPr>
              <a:spcBef>
                <a:spcPct val="50000"/>
              </a:spcBef>
            </a:pPr>
            <a:r>
              <a:rPr lang="en-US" altLang="en-US" sz="3200">
                <a:solidFill>
                  <a:srgbClr val="0067C6"/>
                </a:solidFill>
                <a:latin typeface="Arial" panose="020B0604020202020204" pitchFamily="34" charset="0"/>
                <a:cs typeface="Arial" panose="020B0604020202020204" pitchFamily="34" charset="0"/>
                <a:sym typeface="Arial" panose="020B0604020202020204" pitchFamily="34" charset="0"/>
              </a:rPr>
              <a:t>Between 5-10 % of hospital inpatients have diabetes. (1) </a:t>
            </a:r>
            <a:r>
              <a:rPr lang="en-GB" altLang="en-US" sz="3200">
                <a:solidFill>
                  <a:srgbClr val="0067C6"/>
                </a:solidFill>
                <a:latin typeface="Arial" panose="020B0604020202020204" pitchFamily="34" charset="0"/>
                <a:cs typeface="Arial" panose="020B0604020202020204" pitchFamily="34" charset="0"/>
              </a:rPr>
              <a:t>Diabetes has been unequivocally shown to be associated with both mortality and length of stay in hospital in a variety of medical and surgical settings prompting an increasing focus on improving inpatient glycaemic control. (2,3) Sulphonylurea use has been associated with increased mortality in population studies (4). </a:t>
            </a:r>
          </a:p>
          <a:p>
            <a:pPr algn="just">
              <a:spcBef>
                <a:spcPct val="50000"/>
              </a:spcBef>
            </a:pPr>
            <a:r>
              <a:rPr lang="en-GB" altLang="en-US" sz="3200">
                <a:solidFill>
                  <a:srgbClr val="0067C6"/>
                </a:solidFill>
                <a:latin typeface="Arial" panose="020B0604020202020204" pitchFamily="34" charset="0"/>
                <a:cs typeface="Arial" panose="020B0604020202020204" pitchFamily="34" charset="0"/>
              </a:rPr>
              <a:t>We sought to investigate association between metformin and sulphonylurea exposure, inpatient hypoglycaemia, glucose variability and 5-year</a:t>
            </a:r>
          </a:p>
          <a:p>
            <a:pPr algn="just" eaLnBrk="1" hangingPunct="1"/>
            <a:endParaRPr lang="en-GB" altLang="en-US" sz="3200" b="1">
              <a:solidFill>
                <a:srgbClr val="0067C6"/>
              </a:solidFill>
              <a:latin typeface="Arial" panose="020B0604020202020204" pitchFamily="34" charset="0"/>
              <a:cs typeface="Arial" panose="020B0604020202020204" pitchFamily="34" charset="0"/>
            </a:endParaRPr>
          </a:p>
          <a:p>
            <a:pPr algn="just" eaLnBrk="1" hangingPunct="1"/>
            <a:r>
              <a:rPr lang="en-GB" altLang="en-US" sz="4000" b="1">
                <a:solidFill>
                  <a:srgbClr val="001E4B"/>
                </a:solidFill>
                <a:latin typeface="Arial" panose="020B0604020202020204" pitchFamily="34" charset="0"/>
                <a:cs typeface="Arial" panose="020B0604020202020204" pitchFamily="34" charset="0"/>
              </a:rPr>
              <a:t>Methods</a:t>
            </a:r>
            <a:endParaRPr lang="en-GB" altLang="en-US" sz="4000" b="1" u="sng">
              <a:latin typeface="Arial" panose="020B0604020202020204" pitchFamily="34" charset="0"/>
              <a:cs typeface="Arial" panose="020B0604020202020204" pitchFamily="34" charset="0"/>
            </a:endParaRPr>
          </a:p>
          <a:p>
            <a:pPr algn="just" eaLnBrk="1" hangingPunct="1"/>
            <a:endParaRPr lang="en-GB" altLang="en-US" sz="4000">
              <a:solidFill>
                <a:srgbClr val="0067C6"/>
              </a:solidFill>
              <a:latin typeface="Arial" panose="020B0604020202020204" pitchFamily="34" charset="0"/>
              <a:cs typeface="Arial" panose="020B0604020202020204" pitchFamily="34" charset="0"/>
            </a:endParaRPr>
          </a:p>
          <a:p>
            <a:pPr algn="just"/>
            <a:r>
              <a:rPr lang="en-US" altLang="en-US" sz="3200">
                <a:solidFill>
                  <a:srgbClr val="0067C6"/>
                </a:solidFill>
                <a:latin typeface="Arial" panose="020B0604020202020204" pitchFamily="34" charset="0"/>
                <a:cs typeface="Arial" panose="020B0604020202020204" pitchFamily="34" charset="0"/>
                <a:sym typeface="Arial" panose="020B0604020202020204" pitchFamily="34" charset="0"/>
              </a:rPr>
              <a:t>NHS Greater Glasgow and Clyde Health Board has 8 acute hospitals and associated units serving a core population of 1.2 million</a:t>
            </a:r>
          </a:p>
          <a:p>
            <a:pPr algn="just"/>
            <a:r>
              <a:rPr lang="en-US" altLang="en-US" sz="3200">
                <a:solidFill>
                  <a:srgbClr val="0067C6"/>
                </a:solidFill>
                <a:latin typeface="Arial" panose="020B0604020202020204" pitchFamily="34" charset="0"/>
                <a:cs typeface="Arial" panose="020B0604020202020204" pitchFamily="34" charset="0"/>
                <a:sym typeface="Arial" panose="020B0604020202020204" pitchFamily="34" charset="0"/>
              </a:rPr>
              <a:t>And specialist services for 2.5 million patients with over 680 000 CBG per performed annum.</a:t>
            </a:r>
            <a:endParaRPr lang="en-GB" altLang="en-US" sz="3200">
              <a:solidFill>
                <a:srgbClr val="0067C6"/>
              </a:solidFill>
              <a:latin typeface="Arial" panose="020B0604020202020204" pitchFamily="34" charset="0"/>
              <a:cs typeface="Arial" panose="020B0604020202020204" pitchFamily="34" charset="0"/>
            </a:endParaRPr>
          </a:p>
          <a:p>
            <a:pPr algn="just" eaLnBrk="1" hangingPunct="1"/>
            <a:endParaRPr lang="en-GB" altLang="en-US" sz="3200">
              <a:solidFill>
                <a:srgbClr val="0067C6"/>
              </a:solidFill>
              <a:latin typeface="Arial" panose="020B0604020202020204" pitchFamily="34" charset="0"/>
              <a:cs typeface="Arial" panose="020B0604020202020204" pitchFamily="34" charset="0"/>
            </a:endParaRPr>
          </a:p>
          <a:p>
            <a:pPr algn="just" eaLnBrk="1" hangingPunct="1"/>
            <a:endParaRPr lang="en-GB" altLang="en-US" sz="3200">
              <a:solidFill>
                <a:srgbClr val="0067C6"/>
              </a:solidFill>
              <a:latin typeface="Arial" panose="020B0604020202020204" pitchFamily="34" charset="0"/>
              <a:cs typeface="Arial" panose="020B0604020202020204" pitchFamily="34" charset="0"/>
            </a:endParaRPr>
          </a:p>
          <a:p>
            <a:pPr algn="just" eaLnBrk="1" hangingPunct="1">
              <a:spcBef>
                <a:spcPct val="50000"/>
              </a:spcBef>
            </a:pPr>
            <a:r>
              <a:rPr lang="en-GB" altLang="en-US" sz="3200">
                <a:solidFill>
                  <a:srgbClr val="0067C6"/>
                </a:solidFill>
                <a:latin typeface="Arial" panose="020B0604020202020204" pitchFamily="34" charset="0"/>
                <a:cs typeface="Arial" panose="020B0604020202020204" pitchFamily="34" charset="0"/>
              </a:rPr>
              <a:t>We identified capillary blood glucose (CBG) readings of patients with type 2 diabetes (T2DM) (from national dataset) and CBG measured within our health board 01/2009-01/2015. Analysis was performed on patients with &gt;4 CBGs during first admission. Median CBG, interquartile range (IQR) and number of clinical hypoglycaemic (&lt;4 mmol/l) episodes were calculated. Primary care sulphonylurea or metformin use in 4 months pre-admission was used to associate drug therapy with inpatient CBG results during first admission. Patients prescribed insulin were excluded and  therapuetic groups were matched for age, median glucose and admission duration. A survival analysis was performed for up to 5 years follow-up.</a:t>
            </a:r>
          </a:p>
          <a:p>
            <a:pPr eaLnBrk="1" hangingPunct="1">
              <a:spcBef>
                <a:spcPct val="50000"/>
              </a:spcBef>
            </a:pPr>
            <a:endParaRPr lang="en-GB" altLang="en-US" sz="3200">
              <a:solidFill>
                <a:srgbClr val="0067C6"/>
              </a:solidFill>
              <a:latin typeface="Arial" panose="020B0604020202020204" pitchFamily="34" charset="0"/>
              <a:cs typeface="Arial" panose="020B0604020202020204" pitchFamily="34" charset="0"/>
            </a:endParaRPr>
          </a:p>
          <a:p>
            <a:pPr eaLnBrk="1" hangingPunct="1">
              <a:spcBef>
                <a:spcPct val="50000"/>
              </a:spcBef>
            </a:pPr>
            <a:endParaRPr lang="en-GB" altLang="en-US" sz="3200">
              <a:solidFill>
                <a:srgbClr val="0067C6"/>
              </a:solidFill>
              <a:latin typeface="Arial" panose="020B0604020202020204" pitchFamily="34" charset="0"/>
              <a:cs typeface="Arial" panose="020B0604020202020204" pitchFamily="34" charset="0"/>
            </a:endParaRPr>
          </a:p>
          <a:p>
            <a:pPr eaLnBrk="1" hangingPunct="1">
              <a:spcBef>
                <a:spcPct val="50000"/>
              </a:spcBef>
            </a:pPr>
            <a:endParaRPr lang="en-GB" altLang="en-US" sz="3200">
              <a:solidFill>
                <a:srgbClr val="0067C6"/>
              </a:solidFill>
              <a:latin typeface="Arial" panose="020B0604020202020204" pitchFamily="34" charset="0"/>
              <a:cs typeface="Arial" panose="020B0604020202020204" pitchFamily="34" charset="0"/>
            </a:endParaRPr>
          </a:p>
          <a:p>
            <a:pPr eaLnBrk="1" hangingPunct="1">
              <a:spcBef>
                <a:spcPct val="50000"/>
              </a:spcBef>
            </a:pPr>
            <a:endParaRPr lang="en-GB" altLang="en-US" sz="3200">
              <a:latin typeface="Arial" panose="020B0604020202020204" pitchFamily="34" charset="0"/>
              <a:cs typeface="Arial" panose="020B0604020202020204" pitchFamily="34" charset="0"/>
            </a:endParaRPr>
          </a:p>
          <a:p>
            <a:pPr eaLnBrk="1" hangingPunct="1"/>
            <a:endParaRPr lang="en-GB" altLang="en-US" sz="3200">
              <a:solidFill>
                <a:srgbClr val="0067C6"/>
              </a:solidFill>
              <a:latin typeface="Arial" panose="020B0604020202020204" pitchFamily="34" charset="0"/>
              <a:cs typeface="Arial" panose="020B0604020202020204" pitchFamily="34" charset="0"/>
            </a:endParaRPr>
          </a:p>
          <a:p>
            <a:pPr eaLnBrk="1" hangingPunct="1">
              <a:lnSpc>
                <a:spcPct val="80000"/>
              </a:lnSpc>
              <a:spcBef>
                <a:spcPct val="20000"/>
              </a:spcBef>
              <a:buClr>
                <a:schemeClr val="hlink"/>
              </a:buClr>
              <a:buSzPct val="90000"/>
              <a:buFont typeface="Wingdings" panose="05000000000000000000" pitchFamily="2" charset="2"/>
              <a:buNone/>
            </a:pPr>
            <a:endParaRPr lang="en-GB" altLang="en-US" sz="3200" b="1">
              <a:solidFill>
                <a:srgbClr val="001E4B"/>
              </a:solidFill>
              <a:latin typeface="Arial" panose="020B0604020202020204" pitchFamily="34" charset="0"/>
              <a:cs typeface="Arial" panose="020B0604020202020204" pitchFamily="34" charset="0"/>
            </a:endParaRPr>
          </a:p>
          <a:p>
            <a:pPr eaLnBrk="1" hangingPunct="1">
              <a:lnSpc>
                <a:spcPct val="80000"/>
              </a:lnSpc>
              <a:spcBef>
                <a:spcPct val="20000"/>
              </a:spcBef>
              <a:buClr>
                <a:schemeClr val="hlink"/>
              </a:buClr>
              <a:buSzPct val="90000"/>
              <a:buFont typeface="Wingdings" panose="05000000000000000000" pitchFamily="2" charset="2"/>
              <a:buNone/>
            </a:pPr>
            <a:endParaRPr lang="en-GB" altLang="en-US" sz="3200" b="1">
              <a:solidFill>
                <a:srgbClr val="001E4B"/>
              </a:solidFill>
              <a:latin typeface="Arial" panose="020B0604020202020204" pitchFamily="34" charset="0"/>
              <a:cs typeface="Arial" panose="020B0604020202020204" pitchFamily="34" charset="0"/>
            </a:endParaRPr>
          </a:p>
          <a:p>
            <a:pPr eaLnBrk="1" hangingPunct="1">
              <a:lnSpc>
                <a:spcPct val="80000"/>
              </a:lnSpc>
              <a:spcBef>
                <a:spcPct val="20000"/>
              </a:spcBef>
              <a:buClr>
                <a:schemeClr val="hlink"/>
              </a:buClr>
              <a:buSzPct val="90000"/>
              <a:buFont typeface="Wingdings" panose="05000000000000000000" pitchFamily="2" charset="2"/>
              <a:buNone/>
            </a:pPr>
            <a:endParaRPr lang="en-GB" altLang="en-US" sz="3200" b="1">
              <a:solidFill>
                <a:srgbClr val="001E4B"/>
              </a:solidFill>
              <a:latin typeface="Arial" panose="020B0604020202020204" pitchFamily="34" charset="0"/>
              <a:cs typeface="Arial" panose="020B0604020202020204" pitchFamily="34" charset="0"/>
            </a:endParaRPr>
          </a:p>
          <a:p>
            <a:pPr eaLnBrk="1" hangingPunct="1">
              <a:lnSpc>
                <a:spcPct val="80000"/>
              </a:lnSpc>
              <a:spcBef>
                <a:spcPct val="20000"/>
              </a:spcBef>
              <a:buClr>
                <a:schemeClr val="hlink"/>
              </a:buClr>
              <a:buSzPct val="90000"/>
              <a:buFont typeface="Wingdings" panose="05000000000000000000" pitchFamily="2" charset="2"/>
              <a:buNone/>
            </a:pPr>
            <a:endParaRPr lang="en-GB" altLang="en-US" sz="3200" b="1">
              <a:solidFill>
                <a:srgbClr val="001E4B"/>
              </a:solidFill>
              <a:latin typeface="Arial" panose="020B0604020202020204" pitchFamily="34" charset="0"/>
              <a:cs typeface="Arial" panose="020B0604020202020204" pitchFamily="34" charset="0"/>
            </a:endParaRPr>
          </a:p>
          <a:p>
            <a:pPr eaLnBrk="1" hangingPunct="1">
              <a:lnSpc>
                <a:spcPct val="80000"/>
              </a:lnSpc>
              <a:spcBef>
                <a:spcPct val="20000"/>
              </a:spcBef>
              <a:buClr>
                <a:schemeClr val="hlink"/>
              </a:buClr>
              <a:buSzPct val="90000"/>
              <a:buFont typeface="Wingdings" panose="05000000000000000000" pitchFamily="2" charset="2"/>
              <a:buNone/>
            </a:pPr>
            <a:endParaRPr lang="en-GB" altLang="en-US" sz="3200" b="1" u="sng">
              <a:solidFill>
                <a:srgbClr val="0067C6"/>
              </a:solidFill>
              <a:latin typeface="Arial" panose="020B0604020202020204" pitchFamily="34" charset="0"/>
            </a:endParaRPr>
          </a:p>
          <a:p>
            <a:pPr eaLnBrk="1" hangingPunct="1"/>
            <a:endParaRPr lang="en-GB" altLang="en-US" sz="3200">
              <a:solidFill>
                <a:srgbClr val="0067C6"/>
              </a:solidFill>
              <a:latin typeface="Arial" panose="020B0604020202020204" pitchFamily="34" charset="0"/>
            </a:endParaRPr>
          </a:p>
        </p:txBody>
      </p:sp>
      <p:sp>
        <p:nvSpPr>
          <p:cNvPr id="25655" name="Text Box 55"/>
          <p:cNvSpPr txBox="1">
            <a:spLocks noChangeArrowheads="1"/>
          </p:cNvSpPr>
          <p:nvPr/>
        </p:nvSpPr>
        <p:spPr bwMode="auto">
          <a:xfrm>
            <a:off x="1604963" y="33034288"/>
            <a:ext cx="5545137"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180000" rIns="180000" bIns="180000">
            <a:spAutoFit/>
          </a:bodyPr>
          <a:lstStyle/>
          <a:p>
            <a:pPr algn="r"/>
            <a:endParaRPr lang="en-AU" altLang="en-US" sz="2000" i="1"/>
          </a:p>
        </p:txBody>
      </p:sp>
      <p:pic>
        <p:nvPicPr>
          <p:cNvPr id="25661" name="Picture 61" descr="logo_NHSGG&amp;C_ 2_cl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28700" y="1474788"/>
            <a:ext cx="3136900" cy="2259012"/>
          </a:xfrm>
          <a:prstGeom prst="rect">
            <a:avLst/>
          </a:prstGeom>
          <a:noFill/>
          <a:extLst>
            <a:ext uri="{909E8E84-426E-40DD-AFC4-6F175D3DCCD1}">
              <a14:hiddenFill xmlns:a14="http://schemas.microsoft.com/office/drawing/2010/main">
                <a:solidFill>
                  <a:srgbClr val="FFFFFF"/>
                </a:solidFill>
              </a14:hiddenFill>
            </a:ext>
          </a:extLst>
        </p:spPr>
      </p:pic>
      <p:sp>
        <p:nvSpPr>
          <p:cNvPr id="25670" name="Rectangle 70"/>
          <p:cNvSpPr>
            <a:spLocks noChangeArrowheads="1"/>
          </p:cNvSpPr>
          <p:nvPr/>
        </p:nvSpPr>
        <p:spPr bwMode="auto">
          <a:xfrm>
            <a:off x="16078200" y="7543800"/>
            <a:ext cx="13682663" cy="15409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lstStyle/>
          <a:p>
            <a:pPr algn="just">
              <a:spcBef>
                <a:spcPct val="50000"/>
              </a:spcBef>
            </a:pPr>
            <a:r>
              <a:rPr lang="en-GB" altLang="en-US" sz="4000" b="1">
                <a:latin typeface="Arial" panose="020B0604020202020204" pitchFamily="34" charset="0"/>
                <a:cs typeface="Arial" panose="020B0604020202020204" pitchFamily="34" charset="0"/>
              </a:rPr>
              <a:t>Results</a:t>
            </a:r>
          </a:p>
          <a:p>
            <a:pPr algn="just">
              <a:spcBef>
                <a:spcPct val="50000"/>
              </a:spcBef>
            </a:pPr>
            <a:endParaRPr lang="en-GB" altLang="en-US" sz="3200" b="1">
              <a:latin typeface="Arial" panose="020B0604020202020204" pitchFamily="34" charset="0"/>
              <a:cs typeface="Arial" panose="020B0604020202020204" pitchFamily="34" charset="0"/>
            </a:endParaRPr>
          </a:p>
          <a:p>
            <a:pPr algn="just"/>
            <a:r>
              <a:rPr lang="en-GB" altLang="en-US" sz="3200" b="1">
                <a:latin typeface="Arial" panose="020B0604020202020204" pitchFamily="34" charset="0"/>
                <a:cs typeface="Arial" panose="020B0604020202020204" pitchFamily="34" charset="0"/>
              </a:rPr>
              <a:t>Sulphonylurea plus metformin vs metformin alone</a:t>
            </a:r>
          </a:p>
          <a:p>
            <a:pPr algn="just"/>
            <a:endParaRPr lang="en-GB" altLang="en-US" sz="3200" b="1">
              <a:latin typeface="Arial" panose="020B0604020202020204" pitchFamily="34" charset="0"/>
              <a:cs typeface="Arial" panose="020B0604020202020204" pitchFamily="34" charset="0"/>
            </a:endParaRPr>
          </a:p>
          <a:p>
            <a:pPr algn="just"/>
            <a:r>
              <a:rPr lang="en-GB" altLang="en-US" sz="3200">
                <a:solidFill>
                  <a:srgbClr val="0067C6"/>
                </a:solidFill>
                <a:latin typeface="Arial" panose="020B0604020202020204" pitchFamily="34" charset="0"/>
                <a:cs typeface="Arial" panose="020B0604020202020204" pitchFamily="34" charset="0"/>
              </a:rPr>
              <a:t>n=3764 matched pairs</a:t>
            </a:r>
          </a:p>
          <a:p>
            <a:pPr algn="just"/>
            <a:endParaRPr lang="en-GB" altLang="en-US" sz="3200">
              <a:solidFill>
                <a:srgbClr val="0067C6"/>
              </a:solidFill>
              <a:latin typeface="Arial" panose="020B0604020202020204" pitchFamily="34" charset="0"/>
              <a:cs typeface="Arial" panose="020B0604020202020204" pitchFamily="34" charset="0"/>
            </a:endParaRPr>
          </a:p>
          <a:p>
            <a:pPr algn="just"/>
            <a:r>
              <a:rPr lang="en-GB" altLang="en-US" sz="3200">
                <a:solidFill>
                  <a:srgbClr val="0067C6"/>
                </a:solidFill>
                <a:latin typeface="Arial" panose="020B0604020202020204" pitchFamily="34" charset="0"/>
                <a:cs typeface="Arial" panose="020B0604020202020204" pitchFamily="34" charset="0"/>
              </a:rPr>
              <a:t>Variability: </a:t>
            </a:r>
          </a:p>
          <a:p>
            <a:pPr algn="just"/>
            <a:r>
              <a:rPr lang="en-GB" altLang="en-US" sz="3200">
                <a:solidFill>
                  <a:srgbClr val="0067C6"/>
                </a:solidFill>
                <a:latin typeface="Arial" panose="020B0604020202020204" pitchFamily="34" charset="0"/>
                <a:cs typeface="Arial" panose="020B0604020202020204" pitchFamily="34" charset="0"/>
              </a:rPr>
              <a:t>Sulphonylurea plus metformin IQR mmol/l 3.1(2-4.6), </a:t>
            </a:r>
          </a:p>
          <a:p>
            <a:pPr algn="just"/>
            <a:r>
              <a:rPr lang="en-GB" altLang="en-US" sz="3200">
                <a:solidFill>
                  <a:srgbClr val="0067C6"/>
                </a:solidFill>
                <a:latin typeface="Arial" panose="020B0604020202020204" pitchFamily="34" charset="0"/>
                <a:cs typeface="Arial" panose="020B0604020202020204" pitchFamily="34" charset="0"/>
              </a:rPr>
              <a:t>Metformin alone IQR 2.2(1.4-3.4)(p&lt;0.001) </a:t>
            </a:r>
          </a:p>
          <a:p>
            <a:pPr algn="just"/>
            <a:endParaRPr lang="en-GB" altLang="en-US" sz="3200">
              <a:solidFill>
                <a:srgbClr val="0067C6"/>
              </a:solidFill>
              <a:latin typeface="Arial" panose="020B0604020202020204" pitchFamily="34" charset="0"/>
              <a:cs typeface="Arial" panose="020B0604020202020204" pitchFamily="34" charset="0"/>
            </a:endParaRPr>
          </a:p>
          <a:p>
            <a:pPr algn="just"/>
            <a:r>
              <a:rPr lang="en-GB" altLang="en-US" sz="3200">
                <a:solidFill>
                  <a:srgbClr val="0067C6"/>
                </a:solidFill>
                <a:latin typeface="Arial" panose="020B0604020202020204" pitchFamily="34" charset="0"/>
                <a:cs typeface="Arial" panose="020B0604020202020204" pitchFamily="34" charset="0"/>
              </a:rPr>
              <a:t>Hypoglycaemia rate: </a:t>
            </a:r>
          </a:p>
          <a:p>
            <a:pPr algn="just"/>
            <a:r>
              <a:rPr lang="en-GB" altLang="en-US" sz="3200">
                <a:solidFill>
                  <a:srgbClr val="0067C6"/>
                </a:solidFill>
                <a:latin typeface="Arial" panose="020B0604020202020204" pitchFamily="34" charset="0"/>
                <a:cs typeface="Arial" panose="020B0604020202020204" pitchFamily="34" charset="0"/>
              </a:rPr>
              <a:t>Sulphonylurea plus metformin 0.14 episodes/day</a:t>
            </a:r>
          </a:p>
          <a:p>
            <a:pPr algn="just"/>
            <a:r>
              <a:rPr lang="en-GB" altLang="en-US" sz="3200">
                <a:solidFill>
                  <a:srgbClr val="0067C6"/>
                </a:solidFill>
                <a:latin typeface="Arial" panose="020B0604020202020204" pitchFamily="34" charset="0"/>
                <a:cs typeface="Arial" panose="020B0604020202020204" pitchFamily="34" charset="0"/>
              </a:rPr>
              <a:t>Metformin alone 0.04 episodes/day (p=&lt;0.001)</a:t>
            </a:r>
          </a:p>
          <a:p>
            <a:pPr algn="just"/>
            <a:r>
              <a:rPr lang="en-GB" altLang="en-US" sz="3200">
                <a:solidFill>
                  <a:srgbClr val="0067C6"/>
                </a:solidFill>
                <a:latin typeface="Arial" panose="020B0604020202020204" pitchFamily="34" charset="0"/>
                <a:cs typeface="Arial" panose="020B0604020202020204" pitchFamily="34" charset="0"/>
              </a:rPr>
              <a:t> </a:t>
            </a:r>
          </a:p>
          <a:p>
            <a:pPr algn="just"/>
            <a:r>
              <a:rPr lang="en-GB" altLang="en-US" sz="3200">
                <a:solidFill>
                  <a:srgbClr val="0067C6"/>
                </a:solidFill>
                <a:latin typeface="Arial" panose="020B0604020202020204" pitchFamily="34" charset="0"/>
                <a:cs typeface="Arial" panose="020B0604020202020204" pitchFamily="34" charset="0"/>
              </a:rPr>
              <a:t>A significantly increased mortality was observed in sulphonylurea and metformin group (p=0.01, HR1.12). Fig 1</a:t>
            </a:r>
          </a:p>
          <a:p>
            <a:pPr algn="just"/>
            <a:endParaRPr lang="en-GB" altLang="en-US" sz="3200">
              <a:solidFill>
                <a:srgbClr val="0067C6"/>
              </a:solidFill>
              <a:latin typeface="Arial" panose="020B0604020202020204" pitchFamily="34" charset="0"/>
              <a:cs typeface="Arial" panose="020B0604020202020204" pitchFamily="34" charset="0"/>
            </a:endParaRPr>
          </a:p>
          <a:p>
            <a:pPr algn="just"/>
            <a:r>
              <a:rPr lang="en-GB" altLang="en-US" sz="3200" b="1">
                <a:latin typeface="Arial" panose="020B0604020202020204" pitchFamily="34" charset="0"/>
                <a:cs typeface="Arial" panose="020B0604020202020204" pitchFamily="34" charset="0"/>
              </a:rPr>
              <a:t>Metformin vs no therapy</a:t>
            </a:r>
            <a:r>
              <a:rPr lang="en-GB" altLang="en-US" sz="3200" b="1">
                <a:solidFill>
                  <a:srgbClr val="0067C6"/>
                </a:solidFill>
                <a:latin typeface="Arial" panose="020B0604020202020204" pitchFamily="34" charset="0"/>
                <a:cs typeface="Arial" panose="020B0604020202020204" pitchFamily="34" charset="0"/>
              </a:rPr>
              <a:t> </a:t>
            </a:r>
          </a:p>
          <a:p>
            <a:pPr algn="just"/>
            <a:endParaRPr lang="en-GB" altLang="en-US" sz="3200" b="1">
              <a:solidFill>
                <a:srgbClr val="0067C6"/>
              </a:solidFill>
              <a:latin typeface="Arial" panose="020B0604020202020204" pitchFamily="34" charset="0"/>
              <a:cs typeface="Arial" panose="020B0604020202020204" pitchFamily="34" charset="0"/>
            </a:endParaRPr>
          </a:p>
          <a:p>
            <a:pPr algn="just"/>
            <a:r>
              <a:rPr lang="en-GB" altLang="en-US" sz="3200">
                <a:solidFill>
                  <a:srgbClr val="0067C6"/>
                </a:solidFill>
                <a:latin typeface="Arial" panose="020B0604020202020204" pitchFamily="34" charset="0"/>
                <a:cs typeface="Arial" panose="020B0604020202020204" pitchFamily="34" charset="0"/>
              </a:rPr>
              <a:t>n=4200 matched pairs</a:t>
            </a:r>
          </a:p>
          <a:p>
            <a:pPr algn="just"/>
            <a:endParaRPr lang="en-GB" altLang="en-US" sz="3200">
              <a:solidFill>
                <a:srgbClr val="0067C6"/>
              </a:solidFill>
              <a:latin typeface="Arial" panose="020B0604020202020204" pitchFamily="34" charset="0"/>
              <a:cs typeface="Arial" panose="020B0604020202020204" pitchFamily="34" charset="0"/>
            </a:endParaRPr>
          </a:p>
          <a:p>
            <a:pPr algn="just"/>
            <a:r>
              <a:rPr lang="en-GB" altLang="en-US" sz="3200">
                <a:solidFill>
                  <a:srgbClr val="0067C6"/>
                </a:solidFill>
                <a:latin typeface="Arial" panose="020B0604020202020204" pitchFamily="34" charset="0"/>
                <a:cs typeface="Arial" panose="020B0604020202020204" pitchFamily="34" charset="0"/>
              </a:rPr>
              <a:t>Variability: </a:t>
            </a:r>
          </a:p>
          <a:p>
            <a:pPr algn="just"/>
            <a:r>
              <a:rPr lang="en-GB" altLang="en-US" sz="3200">
                <a:solidFill>
                  <a:srgbClr val="0067C6"/>
                </a:solidFill>
                <a:latin typeface="Arial" panose="020B0604020202020204" pitchFamily="34" charset="0"/>
                <a:cs typeface="Arial" panose="020B0604020202020204" pitchFamily="34" charset="0"/>
              </a:rPr>
              <a:t>Metformin IQR mmol/l 2.07(1.3-3.1)</a:t>
            </a:r>
          </a:p>
          <a:p>
            <a:pPr algn="just"/>
            <a:r>
              <a:rPr lang="en-GB" altLang="en-US" sz="3200">
                <a:solidFill>
                  <a:srgbClr val="0067C6"/>
                </a:solidFill>
                <a:latin typeface="Arial" panose="020B0604020202020204" pitchFamily="34" charset="0"/>
                <a:cs typeface="Arial" panose="020B0604020202020204" pitchFamily="34" charset="0"/>
              </a:rPr>
              <a:t>No therapy IQR 2.19(1.4-3.4)(p&lt;0.001)</a:t>
            </a:r>
          </a:p>
          <a:p>
            <a:pPr algn="just"/>
            <a:endParaRPr lang="en-GB" altLang="en-US" sz="3200">
              <a:solidFill>
                <a:srgbClr val="0067C6"/>
              </a:solidFill>
              <a:latin typeface="Arial" panose="020B0604020202020204" pitchFamily="34" charset="0"/>
              <a:cs typeface="Arial" panose="020B0604020202020204" pitchFamily="34" charset="0"/>
            </a:endParaRPr>
          </a:p>
          <a:p>
            <a:pPr algn="just"/>
            <a:r>
              <a:rPr lang="en-GB" altLang="en-US" sz="3200">
                <a:solidFill>
                  <a:srgbClr val="0067C6"/>
                </a:solidFill>
                <a:latin typeface="Arial" panose="020B0604020202020204" pitchFamily="34" charset="0"/>
                <a:cs typeface="Arial" panose="020B0604020202020204" pitchFamily="34" charset="0"/>
              </a:rPr>
              <a:t>Hypoglycaemia rate: </a:t>
            </a:r>
          </a:p>
          <a:p>
            <a:pPr algn="just"/>
            <a:r>
              <a:rPr lang="en-GB" altLang="en-US" sz="3200">
                <a:solidFill>
                  <a:srgbClr val="0067C6"/>
                </a:solidFill>
                <a:latin typeface="Arial" panose="020B0604020202020204" pitchFamily="34" charset="0"/>
                <a:cs typeface="Arial" panose="020B0604020202020204" pitchFamily="34" charset="0"/>
              </a:rPr>
              <a:t>Metformin 0.05 episodes/day</a:t>
            </a:r>
          </a:p>
          <a:p>
            <a:pPr algn="just"/>
            <a:r>
              <a:rPr lang="en-GB" altLang="en-US" sz="3200">
                <a:solidFill>
                  <a:srgbClr val="0067C6"/>
                </a:solidFill>
                <a:latin typeface="Arial" panose="020B0604020202020204" pitchFamily="34" charset="0"/>
                <a:cs typeface="Arial" panose="020B0604020202020204" pitchFamily="34" charset="0"/>
              </a:rPr>
              <a:t>No therapy 0.06 episodes/day(p=0.001)  </a:t>
            </a:r>
          </a:p>
          <a:p>
            <a:pPr algn="just"/>
            <a:endParaRPr lang="en-GB" altLang="en-US" sz="3200">
              <a:solidFill>
                <a:srgbClr val="0067C6"/>
              </a:solidFill>
              <a:latin typeface="Arial" panose="020B0604020202020204" pitchFamily="34" charset="0"/>
              <a:cs typeface="Arial" panose="020B0604020202020204" pitchFamily="34" charset="0"/>
            </a:endParaRPr>
          </a:p>
          <a:p>
            <a:pPr algn="just"/>
            <a:r>
              <a:rPr lang="en-GB" altLang="en-US" sz="3200">
                <a:solidFill>
                  <a:srgbClr val="0067C6"/>
                </a:solidFill>
                <a:latin typeface="Arial" panose="020B0604020202020204" pitchFamily="34" charset="0"/>
                <a:cs typeface="Arial" panose="020B0604020202020204" pitchFamily="34" charset="0"/>
              </a:rPr>
              <a:t>A significantly decrease in mortality was observed in metformin group(p=0.016, HR 0.9). Fig 2</a:t>
            </a:r>
            <a:endParaRPr lang="en-GB" altLang="en-US" sz="3200" b="1">
              <a:solidFill>
                <a:srgbClr val="0067C6"/>
              </a:solidFill>
              <a:latin typeface="Arial" panose="020B0604020202020204" pitchFamily="34" charset="0"/>
              <a:cs typeface="Arial" panose="020B0604020202020204" pitchFamily="34" charset="0"/>
            </a:endParaRPr>
          </a:p>
          <a:p>
            <a:pPr algn="just">
              <a:spcBef>
                <a:spcPct val="50000"/>
              </a:spcBef>
            </a:pPr>
            <a:endParaRPr lang="en-GB" altLang="en-US" sz="3200">
              <a:solidFill>
                <a:srgbClr val="0067C6"/>
              </a:solidFill>
              <a:latin typeface="Arial" panose="020B0604020202020204" pitchFamily="34" charset="0"/>
              <a:cs typeface="Arial" panose="020B0604020202020204" pitchFamily="34" charset="0"/>
            </a:endParaRPr>
          </a:p>
        </p:txBody>
      </p:sp>
      <p:sp>
        <p:nvSpPr>
          <p:cNvPr id="25672" name="Rectangle 72"/>
          <p:cNvSpPr>
            <a:spLocks noChangeArrowheads="1"/>
          </p:cNvSpPr>
          <p:nvPr/>
        </p:nvSpPr>
        <p:spPr bwMode="auto">
          <a:xfrm>
            <a:off x="812800" y="38363525"/>
            <a:ext cx="29527500" cy="7348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lstStyle/>
          <a:p>
            <a:endParaRPr lang="en-GB" altLang="en-US" sz="3200">
              <a:solidFill>
                <a:srgbClr val="0067C6"/>
              </a:solidFill>
              <a:latin typeface="Arial" panose="020B0604020202020204" pitchFamily="34" charset="0"/>
            </a:endParaRPr>
          </a:p>
          <a:p>
            <a:pPr eaLnBrk="1" hangingPunct="1"/>
            <a:r>
              <a:rPr lang="en-GB" altLang="en-US" sz="2800" b="1">
                <a:solidFill>
                  <a:srgbClr val="001E4B"/>
                </a:solidFill>
                <a:latin typeface="Arial" panose="020B0604020202020204" pitchFamily="34" charset="0"/>
              </a:rPr>
              <a:t>References</a:t>
            </a:r>
            <a:endParaRPr lang="en-GB" altLang="en-US" sz="2800" b="1">
              <a:solidFill>
                <a:srgbClr val="0067C6"/>
              </a:solidFill>
              <a:latin typeface="Arial" panose="020B0604020202020204" pitchFamily="34" charset="0"/>
            </a:endParaRPr>
          </a:p>
          <a:p>
            <a:pPr eaLnBrk="1" hangingPunct="1"/>
            <a:r>
              <a:rPr lang="en-GB" altLang="en-US" sz="2800">
                <a:solidFill>
                  <a:srgbClr val="0067C6"/>
                </a:solidFill>
                <a:latin typeface="Arial" panose="020B0604020202020204" pitchFamily="34" charset="0"/>
                <a:cs typeface="Arial" panose="020B0604020202020204" pitchFamily="34" charset="0"/>
              </a:rPr>
              <a:t>(1) Sampson MJ, Crowle T, Dhatariya K, et al. Trends in bed occupancy for inpatients with diabetes before and after the introduction of a diabetes inpatient specialist nurse service. Diabet Med 2006; 23: 1008-1015.</a:t>
            </a:r>
          </a:p>
          <a:p>
            <a:pPr eaLnBrk="1" hangingPunct="1"/>
            <a:r>
              <a:rPr lang="en-GB" altLang="en-US" sz="2800">
                <a:solidFill>
                  <a:srgbClr val="0067C6"/>
                </a:solidFill>
                <a:latin typeface="Arial" panose="020B0604020202020204" pitchFamily="34" charset="0"/>
                <a:cs typeface="Arial" panose="020B0604020202020204" pitchFamily="34" charset="0"/>
              </a:rPr>
              <a:t>(2) Olveira-Fuster G, Olvera-Márquez P, Carral-Sanlaureano F, et al. Excess hospitalizations, hospital days, and inpatient costs among People with diabetes in Andalusia, Spain. Diabetes Care. 2004; 27:1904-1909. </a:t>
            </a:r>
            <a:endParaRPr lang="en-US" altLang="en-US" sz="2800">
              <a:solidFill>
                <a:srgbClr val="0067C6"/>
              </a:solidFill>
              <a:latin typeface="Arial" panose="020B0604020202020204" pitchFamily="34" charset="0"/>
              <a:cs typeface="Arial" panose="020B0604020202020204" pitchFamily="34" charset="0"/>
            </a:endParaRPr>
          </a:p>
          <a:p>
            <a:pPr eaLnBrk="1" hangingPunct="1"/>
            <a:r>
              <a:rPr lang="en-GB" altLang="en-US" sz="2800">
                <a:solidFill>
                  <a:srgbClr val="0067C6"/>
                </a:solidFill>
                <a:latin typeface="Arial" panose="020B0604020202020204" pitchFamily="34" charset="0"/>
                <a:cs typeface="Arial" panose="020B0604020202020204" pitchFamily="34" charset="0"/>
              </a:rPr>
              <a:t>(3) Evans NR, Dhatariya KK. Assessing the relationship between admission glucose levels, subsequent length of hospital stay, readmission and mortality. Clinical Medicine 2012; 12: 137-139.</a:t>
            </a:r>
          </a:p>
          <a:p>
            <a:pPr eaLnBrk="1" hangingPunct="1"/>
            <a:r>
              <a:rPr lang="en-GB" altLang="en-US" sz="2800">
                <a:solidFill>
                  <a:srgbClr val="0067C6"/>
                </a:solidFill>
                <a:latin typeface="Arial" panose="020B0604020202020204" pitchFamily="34" charset="0"/>
                <a:cs typeface="Arial" panose="020B0604020202020204" pitchFamily="34" charset="0"/>
              </a:rPr>
              <a:t>(4) Evans JM, Morris AM Risk of mortality and adverse cardiovascular outcome in type 2 diabetes: a comparison of patients treated with sulphonylurea and metformin. Diabetologia 2006 49: 930-936</a:t>
            </a:r>
            <a:endParaRPr lang="en-US" altLang="en-US" sz="2800">
              <a:solidFill>
                <a:srgbClr val="0067C6"/>
              </a:solidFill>
              <a:latin typeface="Arial" panose="020B0604020202020204" pitchFamily="34" charset="0"/>
              <a:cs typeface="Arial" panose="020B0604020202020204" pitchFamily="34" charset="0"/>
            </a:endParaRPr>
          </a:p>
        </p:txBody>
      </p:sp>
      <p:sp>
        <p:nvSpPr>
          <p:cNvPr id="25722" name="Text Box 122"/>
          <p:cNvSpPr txBox="1">
            <a:spLocks noChangeArrowheads="1"/>
          </p:cNvSpPr>
          <p:nvPr/>
        </p:nvSpPr>
        <p:spPr bwMode="auto">
          <a:xfrm>
            <a:off x="741363" y="25041225"/>
            <a:ext cx="11449050" cy="944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800">
                <a:solidFill>
                  <a:srgbClr val="0067C6"/>
                </a:solidFill>
                <a:latin typeface="Arial" panose="020B0604020202020204" pitchFamily="34" charset="0"/>
                <a:cs typeface="Arial" panose="020B0604020202020204" pitchFamily="34" charset="0"/>
              </a:rPr>
              <a:t>Figure:1 Survival analysis Sulphonylurea plus metformin vs metformin alone</a:t>
            </a:r>
          </a:p>
        </p:txBody>
      </p:sp>
      <p:pic>
        <p:nvPicPr>
          <p:cNvPr id="25725" name="Picture 125" descr="icon-doc">
            <a:hlinkClick r:id="" tooltip="figure1.pdf"/>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7350" y="30535563"/>
            <a:ext cx="152400" cy="152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5727" name="Object 127"/>
          <p:cNvGraphicFramePr>
            <a:graphicFrameLocks noChangeAspect="1"/>
          </p:cNvGraphicFramePr>
          <p:nvPr/>
        </p:nvGraphicFramePr>
        <p:xfrm>
          <a:off x="812800" y="25977850"/>
          <a:ext cx="14114463" cy="7561263"/>
        </p:xfrm>
        <a:graphic>
          <a:graphicData uri="http://schemas.openxmlformats.org/presentationml/2006/ole">
            <mc:AlternateContent xmlns:mc="http://schemas.openxmlformats.org/markup-compatibility/2006">
              <mc:Choice xmlns:v="urn:schemas-microsoft-com:vml" Requires="v">
                <p:oleObj spid="_x0000_s25735" name="Acrobat Document" r:id="rId5" imgW="12191910" imgH="6858000" progId="AcroExch.Document.11">
                  <p:embed/>
                </p:oleObj>
              </mc:Choice>
              <mc:Fallback>
                <p:oleObj name="Acrobat Document" r:id="rId5" imgW="12191910" imgH="6858000" progId="AcroExch.Document.11">
                  <p:embed/>
                  <p:pic>
                    <p:nvPicPr>
                      <p:cNvPr id="0" name="Object 1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800" y="25977850"/>
                        <a:ext cx="14114463" cy="756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728" name="Object 128"/>
          <p:cNvGraphicFramePr>
            <a:graphicFrameLocks noChangeAspect="1"/>
          </p:cNvGraphicFramePr>
          <p:nvPr/>
        </p:nvGraphicFramePr>
        <p:xfrm>
          <a:off x="15574963" y="26049288"/>
          <a:ext cx="14065250" cy="7489825"/>
        </p:xfrm>
        <a:graphic>
          <a:graphicData uri="http://schemas.openxmlformats.org/presentationml/2006/ole">
            <mc:AlternateContent xmlns:mc="http://schemas.openxmlformats.org/markup-compatibility/2006">
              <mc:Choice xmlns:v="urn:schemas-microsoft-com:vml" Requires="v">
                <p:oleObj spid="_x0000_s25736" name="Acrobat Document" r:id="rId7" imgW="12191910" imgH="6858000" progId="AcroExch.Document.11">
                  <p:embed/>
                </p:oleObj>
              </mc:Choice>
              <mc:Fallback>
                <p:oleObj name="Acrobat Document" r:id="rId7" imgW="12191910" imgH="6858000" progId="AcroExch.Document.11">
                  <p:embed/>
                  <p:pic>
                    <p:nvPicPr>
                      <p:cNvPr id="0" name="Object 1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74963" y="26049288"/>
                        <a:ext cx="14065250" cy="748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729" name="Text Box 129"/>
          <p:cNvSpPr txBox="1">
            <a:spLocks noChangeArrowheads="1"/>
          </p:cNvSpPr>
          <p:nvPr/>
        </p:nvSpPr>
        <p:spPr bwMode="auto">
          <a:xfrm>
            <a:off x="15935325" y="24898350"/>
            <a:ext cx="1144905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800">
                <a:solidFill>
                  <a:srgbClr val="0067C6"/>
                </a:solidFill>
                <a:latin typeface="Arial" panose="020B0604020202020204" pitchFamily="34" charset="0"/>
                <a:cs typeface="Arial" panose="020B0604020202020204" pitchFamily="34" charset="0"/>
              </a:rPr>
              <a:t>Figure:2 Survival analysis metformin vs no therapy</a:t>
            </a:r>
          </a:p>
        </p:txBody>
      </p:sp>
      <p:sp>
        <p:nvSpPr>
          <p:cNvPr id="25731" name="Rectangle 131"/>
          <p:cNvSpPr>
            <a:spLocks noChangeArrowheads="1"/>
          </p:cNvSpPr>
          <p:nvPr/>
        </p:nvSpPr>
        <p:spPr bwMode="auto">
          <a:xfrm>
            <a:off x="596900" y="33970913"/>
            <a:ext cx="29451300" cy="46799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tLang="en-US" sz="3200">
              <a:latin typeface="Arial" panose="020B0604020202020204" pitchFamily="34" charset="0"/>
              <a:cs typeface="Arial" panose="020B0604020202020204" pitchFamily="34" charset="0"/>
            </a:endParaRPr>
          </a:p>
        </p:txBody>
      </p:sp>
      <p:sp>
        <p:nvSpPr>
          <p:cNvPr id="25732" name="Rectangle 132"/>
          <p:cNvSpPr>
            <a:spLocks noChangeArrowheads="1"/>
          </p:cNvSpPr>
          <p:nvPr/>
        </p:nvSpPr>
        <p:spPr bwMode="auto">
          <a:xfrm>
            <a:off x="26592213" y="15105063"/>
            <a:ext cx="13682662" cy="154098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lstStyle/>
          <a:p>
            <a:pPr algn="just">
              <a:spcBef>
                <a:spcPct val="50000"/>
              </a:spcBef>
            </a:pPr>
            <a:endParaRPr lang="en-GB" altLang="en-US" sz="3200">
              <a:solidFill>
                <a:srgbClr val="0067C6"/>
              </a:solidFill>
              <a:latin typeface="Arial" panose="020B0604020202020204" pitchFamily="34" charset="0"/>
              <a:cs typeface="Arial" panose="020B0604020202020204" pitchFamily="34" charset="0"/>
            </a:endParaRPr>
          </a:p>
        </p:txBody>
      </p:sp>
      <p:sp>
        <p:nvSpPr>
          <p:cNvPr id="25733" name="Rectangle 133"/>
          <p:cNvSpPr>
            <a:spLocks noChangeArrowheads="1"/>
          </p:cNvSpPr>
          <p:nvPr/>
        </p:nvSpPr>
        <p:spPr bwMode="auto">
          <a:xfrm>
            <a:off x="1100138" y="34042350"/>
            <a:ext cx="28227337" cy="496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4000" b="1">
                <a:latin typeface="Arial" panose="020B0604020202020204" pitchFamily="34" charset="0"/>
                <a:cs typeface="Arial" panose="020B0604020202020204" pitchFamily="34" charset="0"/>
              </a:rPr>
              <a:t>Conclusions</a:t>
            </a:r>
          </a:p>
          <a:p>
            <a:endParaRPr lang="en-GB" altLang="en-US" sz="4000" b="1" u="sng">
              <a:latin typeface="Arial" panose="020B0604020202020204" pitchFamily="34" charset="0"/>
              <a:cs typeface="Arial" panose="020B0604020202020204" pitchFamily="34" charset="0"/>
            </a:endParaRPr>
          </a:p>
          <a:p>
            <a:r>
              <a:rPr lang="en-GB" altLang="en-US" sz="3200">
                <a:solidFill>
                  <a:srgbClr val="0067C6"/>
                </a:solidFill>
                <a:latin typeface="Arial" panose="020B0604020202020204" pitchFamily="34" charset="0"/>
                <a:cs typeface="Arial" panose="020B0604020202020204" pitchFamily="34" charset="0"/>
              </a:rPr>
              <a:t>In a matched metformin treated T2DM inpatient cohort sulphonyurea use is associated with a significant increase in mortality, hypoglycaemia and glycaemic variability compared with metformin alone. These data support previous population cohort studies showing similar increase mortality in this group.</a:t>
            </a:r>
          </a:p>
          <a:p>
            <a:r>
              <a:rPr lang="en-GB" altLang="en-US" sz="3200">
                <a:solidFill>
                  <a:srgbClr val="0067C6"/>
                </a:solidFill>
                <a:latin typeface="Arial" panose="020B0604020202020204" pitchFamily="34" charset="0"/>
                <a:cs typeface="Arial" panose="020B0604020202020204" pitchFamily="34" charset="0"/>
              </a:rPr>
              <a:t>In a further matched cohort metformin monotherapy is associated with lower mortality, hypoglycaemia and glycaemic variability than no therapy. This may reflect lower rate of renal co-morbidity in this group or an effect of metformin per se. </a:t>
            </a:r>
          </a:p>
          <a:p>
            <a:r>
              <a:rPr lang="en-GB" altLang="en-US" sz="3200">
                <a:solidFill>
                  <a:srgbClr val="0067C6"/>
                </a:solidFill>
                <a:latin typeface="Arial" panose="020B0604020202020204" pitchFamily="34" charset="0"/>
                <a:cs typeface="Arial" panose="020B0604020202020204" pitchFamily="34" charset="0"/>
              </a:rPr>
              <a:t>The possibility that sulphonylureas may increase mortality in inpatients with diabetes, perhaps by increasing hypoglycaemia frequency or glucose variability, requires further investigation. </a:t>
            </a:r>
          </a:p>
          <a:p>
            <a:pPr>
              <a:spcBef>
                <a:spcPct val="50000"/>
              </a:spcBef>
            </a:pPr>
            <a:endParaRPr lang="en-GB" altLang="en-US" sz="3200">
              <a:latin typeface="Arial" panose="020B0604020202020204" pitchFamily="34" charset="0"/>
              <a:cs typeface="Arial" panose="020B0604020202020204" pitchFamily="34" charset="0"/>
            </a:endParaRPr>
          </a:p>
        </p:txBody>
      </p:sp>
      <p:sp>
        <p:nvSpPr>
          <p:cNvPr id="25734" name="Rectangle 134"/>
          <p:cNvSpPr>
            <a:spLocks noChangeArrowheads="1"/>
          </p:cNvSpPr>
          <p:nvPr/>
        </p:nvSpPr>
        <p:spPr bwMode="auto">
          <a:xfrm>
            <a:off x="28032075" y="32746950"/>
            <a:ext cx="1295400"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altLang="en-US">
              <a:solidFill>
                <a:schemeClr val="bg1"/>
              </a:solidFill>
            </a:endParaRP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533</Words>
  <Application>Microsoft Office PowerPoint</Application>
  <PresentationFormat>Custom</PresentationFormat>
  <Paragraphs>67</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Times New Roman</vt:lpstr>
      <vt:lpstr>Arial</vt:lpstr>
      <vt:lpstr>Wingdings</vt:lpstr>
      <vt:lpstr>Times</vt:lpstr>
      <vt:lpstr>Blank Presentation</vt:lpstr>
      <vt:lpstr>Adobe Acrobat Document</vt:lpstr>
      <vt:lpstr>PowerPoint Presentation</vt:lpstr>
    </vt:vector>
  </TitlesOfParts>
  <Company>The Director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sainsbury</dc:creator>
  <cp:lastModifiedBy>chris sainsbury</cp:lastModifiedBy>
  <cp:revision>27</cp:revision>
  <cp:lastPrinted>2008-05-26T13:08:06Z</cp:lastPrinted>
  <dcterms:modified xsi:type="dcterms:W3CDTF">2017-02-28T08:26:32Z</dcterms:modified>
</cp:coreProperties>
</file>