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72" r:id="rId2"/>
    <p:sldId id="290" r:id="rId3"/>
    <p:sldId id="305" r:id="rId4"/>
    <p:sldId id="315" r:id="rId5"/>
    <p:sldId id="316" r:id="rId6"/>
    <p:sldId id="306" r:id="rId7"/>
    <p:sldId id="291" r:id="rId8"/>
    <p:sldId id="308" r:id="rId9"/>
    <p:sldId id="296" r:id="rId10"/>
    <p:sldId id="293" r:id="rId11"/>
    <p:sldId id="312" r:id="rId12"/>
    <p:sldId id="313" r:id="rId13"/>
    <p:sldId id="317" r:id="rId14"/>
    <p:sldId id="295" r:id="rId15"/>
    <p:sldId id="261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14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281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421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561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5702" algn="l" defTabSz="45714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2842" algn="l" defTabSz="45714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199982" algn="l" defTabSz="45714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122" algn="l" defTabSz="45714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4A"/>
    <a:srgbClr val="0035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7"/>
    <p:restoredTop sz="94550" autoAdjust="0"/>
  </p:normalViewPr>
  <p:slideViewPr>
    <p:cSldViewPr snapToGrid="0" snapToObjects="1">
      <p:cViewPr>
        <p:scale>
          <a:sx n="100" d="100"/>
          <a:sy n="100" d="100"/>
        </p:scale>
        <p:origin x="237" y="21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7C796-BE0F-3744-83C9-EAEEF24D51C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26462-DE72-4A40-9DDC-392E8E67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18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26462-DE72-4A40-9DDC-392E8E67A0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01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26462-DE72-4A40-9DDC-392E8E67A0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8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26462-DE72-4A40-9DDC-392E8E67A0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43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26462-DE72-4A40-9DDC-392E8E67A0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28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26462-DE72-4A40-9DDC-392E8E67A0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27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26462-DE72-4A40-9DDC-392E8E67A0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28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26462-DE72-4A40-9DDC-392E8E67A0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89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26462-DE72-4A40-9DDC-392E8E67A0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74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26462-DE72-4A40-9DDC-392E8E67A0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2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47206" y="1696190"/>
            <a:ext cx="3924793" cy="728228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rgbClr val="002D4A"/>
                </a:solidFill>
                <a:latin typeface="Arial" charset="0"/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206" y="2516697"/>
            <a:ext cx="3924793" cy="328848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spc="-30">
                <a:solidFill>
                  <a:srgbClr val="002D4A"/>
                </a:solidFill>
              </a:defRPr>
            </a:lvl1pPr>
            <a:lvl2pPr marL="457215" indent="0" algn="ctr">
              <a:buNone/>
              <a:defRPr/>
            </a:lvl2pPr>
            <a:lvl3pPr marL="914431" indent="0" algn="ctr">
              <a:buNone/>
              <a:defRPr/>
            </a:lvl3pPr>
            <a:lvl4pPr marL="1371645" indent="0" algn="ctr">
              <a:buNone/>
              <a:defRPr/>
            </a:lvl4pPr>
            <a:lvl5pPr marL="1828861" indent="0" algn="ctr">
              <a:buNone/>
              <a:defRPr/>
            </a:lvl5pPr>
            <a:lvl6pPr marL="2286076" indent="0" algn="ctr">
              <a:buNone/>
              <a:defRPr/>
            </a:lvl6pPr>
            <a:lvl7pPr marL="2743292" indent="0" algn="ctr">
              <a:buNone/>
              <a:defRPr/>
            </a:lvl7pPr>
            <a:lvl8pPr marL="3200507" indent="0" algn="ctr">
              <a:buNone/>
              <a:defRPr/>
            </a:lvl8pPr>
            <a:lvl9pPr marL="3657722" indent="0" algn="ctr">
              <a:buNone/>
              <a:defRPr/>
            </a:lvl9pPr>
          </a:lstStyle>
          <a:p>
            <a:r>
              <a:rPr lang="en-GB" dirty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8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47206" y="1696190"/>
            <a:ext cx="3924793" cy="728228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rgbClr val="002D4A"/>
                </a:solidFill>
                <a:latin typeface="Arial" charset="0"/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206" y="2516697"/>
            <a:ext cx="3924793" cy="328848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spc="-30">
                <a:solidFill>
                  <a:srgbClr val="002D4A"/>
                </a:solidFill>
              </a:defRPr>
            </a:lvl1pPr>
            <a:lvl2pPr marL="457215" indent="0" algn="ctr">
              <a:buNone/>
              <a:defRPr/>
            </a:lvl2pPr>
            <a:lvl3pPr marL="914431" indent="0" algn="ctr">
              <a:buNone/>
              <a:defRPr/>
            </a:lvl3pPr>
            <a:lvl4pPr marL="1371645" indent="0" algn="ctr">
              <a:buNone/>
              <a:defRPr/>
            </a:lvl4pPr>
            <a:lvl5pPr marL="1828861" indent="0" algn="ctr">
              <a:buNone/>
              <a:defRPr/>
            </a:lvl5pPr>
            <a:lvl6pPr marL="2286076" indent="0" algn="ctr">
              <a:buNone/>
              <a:defRPr/>
            </a:lvl6pPr>
            <a:lvl7pPr marL="2743292" indent="0" algn="ctr">
              <a:buNone/>
              <a:defRPr/>
            </a:lvl7pPr>
            <a:lvl8pPr marL="3200507" indent="0" algn="ctr">
              <a:buNone/>
              <a:defRPr/>
            </a:lvl8pPr>
            <a:lvl9pPr marL="3657722" indent="0" algn="ctr">
              <a:buNone/>
              <a:defRPr/>
            </a:lvl9pPr>
          </a:lstStyle>
          <a:p>
            <a:r>
              <a:rPr lang="en-GB" dirty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1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47206" y="1696190"/>
            <a:ext cx="3924793" cy="728228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rgbClr val="002D4A"/>
                </a:solidFill>
                <a:latin typeface="Arial" charset="0"/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206" y="2516697"/>
            <a:ext cx="3924793" cy="328848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spc="-30">
                <a:solidFill>
                  <a:srgbClr val="002D4A"/>
                </a:solidFill>
              </a:defRPr>
            </a:lvl1pPr>
            <a:lvl2pPr marL="457215" indent="0" algn="ctr">
              <a:buNone/>
              <a:defRPr/>
            </a:lvl2pPr>
            <a:lvl3pPr marL="914431" indent="0" algn="ctr">
              <a:buNone/>
              <a:defRPr/>
            </a:lvl3pPr>
            <a:lvl4pPr marL="1371645" indent="0" algn="ctr">
              <a:buNone/>
              <a:defRPr/>
            </a:lvl4pPr>
            <a:lvl5pPr marL="1828861" indent="0" algn="ctr">
              <a:buNone/>
              <a:defRPr/>
            </a:lvl5pPr>
            <a:lvl6pPr marL="2286076" indent="0" algn="ctr">
              <a:buNone/>
              <a:defRPr/>
            </a:lvl6pPr>
            <a:lvl7pPr marL="2743292" indent="0" algn="ctr">
              <a:buNone/>
              <a:defRPr/>
            </a:lvl7pPr>
            <a:lvl8pPr marL="3200507" indent="0" algn="ctr">
              <a:buNone/>
              <a:defRPr/>
            </a:lvl8pPr>
            <a:lvl9pPr marL="3657722" indent="0" algn="ctr">
              <a:buNone/>
              <a:defRPr/>
            </a:lvl9pPr>
          </a:lstStyle>
          <a:p>
            <a:r>
              <a:rPr lang="en-GB" dirty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47206" y="1696190"/>
            <a:ext cx="3924793" cy="728228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rgbClr val="002D4A"/>
                </a:solidFill>
                <a:latin typeface="Arial" charset="0"/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206" y="2516697"/>
            <a:ext cx="3924793" cy="328848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spc="-30">
                <a:solidFill>
                  <a:srgbClr val="002D4A"/>
                </a:solidFill>
              </a:defRPr>
            </a:lvl1pPr>
            <a:lvl2pPr marL="457215" indent="0" algn="ctr">
              <a:buNone/>
              <a:defRPr/>
            </a:lvl2pPr>
            <a:lvl3pPr marL="914431" indent="0" algn="ctr">
              <a:buNone/>
              <a:defRPr/>
            </a:lvl3pPr>
            <a:lvl4pPr marL="1371645" indent="0" algn="ctr">
              <a:buNone/>
              <a:defRPr/>
            </a:lvl4pPr>
            <a:lvl5pPr marL="1828861" indent="0" algn="ctr">
              <a:buNone/>
              <a:defRPr/>
            </a:lvl5pPr>
            <a:lvl6pPr marL="2286076" indent="0" algn="ctr">
              <a:buNone/>
              <a:defRPr/>
            </a:lvl6pPr>
            <a:lvl7pPr marL="2743292" indent="0" algn="ctr">
              <a:buNone/>
              <a:defRPr/>
            </a:lvl7pPr>
            <a:lvl8pPr marL="3200507" indent="0" algn="ctr">
              <a:buNone/>
              <a:defRPr/>
            </a:lvl8pPr>
            <a:lvl9pPr marL="3657722" indent="0" algn="ctr">
              <a:buNone/>
              <a:defRPr/>
            </a:lvl9pPr>
          </a:lstStyle>
          <a:p>
            <a:r>
              <a:rPr lang="en-GB" dirty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0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47206" y="1696190"/>
            <a:ext cx="3924793" cy="728228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rgbClr val="002D4A"/>
                </a:solidFill>
                <a:latin typeface="Arial" charset="0"/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206" y="2516697"/>
            <a:ext cx="3924793" cy="328848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spc="-30">
                <a:solidFill>
                  <a:srgbClr val="002D4A"/>
                </a:solidFill>
              </a:defRPr>
            </a:lvl1pPr>
            <a:lvl2pPr marL="457215" indent="0" algn="ctr">
              <a:buNone/>
              <a:defRPr/>
            </a:lvl2pPr>
            <a:lvl3pPr marL="914431" indent="0" algn="ctr">
              <a:buNone/>
              <a:defRPr/>
            </a:lvl3pPr>
            <a:lvl4pPr marL="1371645" indent="0" algn="ctr">
              <a:buNone/>
              <a:defRPr/>
            </a:lvl4pPr>
            <a:lvl5pPr marL="1828861" indent="0" algn="ctr">
              <a:buNone/>
              <a:defRPr/>
            </a:lvl5pPr>
            <a:lvl6pPr marL="2286076" indent="0" algn="ctr">
              <a:buNone/>
              <a:defRPr/>
            </a:lvl6pPr>
            <a:lvl7pPr marL="2743292" indent="0" algn="ctr">
              <a:buNone/>
              <a:defRPr/>
            </a:lvl7pPr>
            <a:lvl8pPr marL="3200507" indent="0" algn="ctr">
              <a:buNone/>
              <a:defRPr/>
            </a:lvl8pPr>
            <a:lvl9pPr marL="3657722" indent="0" algn="ctr">
              <a:buNone/>
              <a:defRPr/>
            </a:lvl9pPr>
          </a:lstStyle>
          <a:p>
            <a:r>
              <a:rPr lang="en-GB" dirty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4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spc="-10">
          <a:solidFill>
            <a:srgbClr val="483F6A"/>
          </a:solidFill>
          <a:latin typeface="Times New Roman"/>
          <a:ea typeface="+mj-ea"/>
          <a:cs typeface="Times New Roman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ＭＳ Ｐゴシック" charset="-128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ＭＳ Ｐゴシック" charset="-128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ＭＳ Ｐゴシック" charset="-128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ＭＳ Ｐゴシック" charset="-128"/>
          <a:cs typeface="Times New Roman" pitchFamily="18" charset="0"/>
        </a:defRPr>
      </a:lvl5pPr>
      <a:lvl6pPr marL="457215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914431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45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61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12" indent="-342912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F5961"/>
          </a:solidFill>
          <a:latin typeface="+mn-lt"/>
          <a:ea typeface="+mn-ea"/>
          <a:cs typeface="+mn-cs"/>
        </a:defRPr>
      </a:lvl1pPr>
      <a:lvl2pPr marL="457215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+mn-ea"/>
          <a:cs typeface="ＭＳ Ｐゴシック" charset="0"/>
        </a:defRPr>
      </a:lvl2pPr>
      <a:lvl3pPr marL="914431" algn="l" rtl="0" eaLnBrk="1" fontAlgn="base" hangingPunct="1">
        <a:spcBef>
          <a:spcPct val="20000"/>
        </a:spcBef>
        <a:spcAft>
          <a:spcPct val="0"/>
        </a:spcAft>
        <a:defRPr sz="1200" b="1">
          <a:solidFill>
            <a:srgbClr val="00213B"/>
          </a:solidFill>
          <a:latin typeface="+mn-lt"/>
          <a:ea typeface="+mn-ea"/>
          <a:cs typeface="ＭＳ Ｐゴシック" charset="0"/>
        </a:defRPr>
      </a:lvl3pPr>
      <a:lvl4pPr marL="1371645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+mn-ea"/>
          <a:cs typeface="ＭＳ Ｐゴシック" charset="0"/>
        </a:defRPr>
      </a:lvl4pPr>
      <a:lvl5pPr marL="1828861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+mn-ea"/>
          <a:cs typeface="ＭＳ Ｐゴシック" charset="0"/>
        </a:defRPr>
      </a:lvl5pPr>
      <a:lvl6pPr marL="2514684" indent="-22860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6pPr>
      <a:lvl7pPr marL="2971899" indent="-22860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7pPr>
      <a:lvl8pPr marL="3429114" indent="-22860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8pPr>
      <a:lvl9pPr marL="3886329" indent="-22860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5" algn="l" defTabSz="4572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1" algn="l" defTabSz="4572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5" algn="l" defTabSz="4572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1" algn="l" defTabSz="4572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76" algn="l" defTabSz="4572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92" algn="l" defTabSz="4572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07" algn="l" defTabSz="4572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22" algn="l" defTabSz="4572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2.tiff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4120" y="1695566"/>
            <a:ext cx="6283553" cy="261976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spc="-10" baseline="0">
                <a:solidFill>
                  <a:srgbClr val="002D4A"/>
                </a:solidFill>
                <a:latin typeface="Arial" charset="0"/>
                <a:ea typeface="+mj-ea"/>
                <a:cs typeface="Times New Roman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5pPr>
            <a:lvl6pPr marL="45721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3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4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6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GB" sz="3200" dirty="0"/>
              <a:t>Serum chloride is a mortality risk predictor in type 2 diabetes mellitus – analysis of 91,159 patients in the West of Scotland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4120" y="3923746"/>
            <a:ext cx="8997585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spc="-30">
                <a:solidFill>
                  <a:srgbClr val="002D4A"/>
                </a:solidFill>
                <a:latin typeface="+mn-lt"/>
                <a:ea typeface="+mn-ea"/>
                <a:cs typeface="+mn-cs"/>
              </a:defRPr>
            </a:lvl1pPr>
            <a:lvl2pPr marL="457215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2pPr>
            <a:lvl3pPr marL="914431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 b="1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3pPr>
            <a:lvl4pPr marL="1371645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4pPr>
            <a:lvl5pPr marL="1828861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5pPr>
            <a:lvl6pPr marL="2286076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6pPr>
            <a:lvl7pPr marL="2743292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7pPr>
            <a:lvl8pPr marL="3200507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8pPr>
            <a:lvl9pPr marL="3657722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9pPr>
          </a:lstStyle>
          <a:p>
            <a:r>
              <a:rPr lang="en-GB" sz="2000" u="sng" dirty="0">
                <a:solidFill>
                  <a:schemeClr val="bg1"/>
                </a:solidFill>
              </a:rPr>
              <a:t>Linsay McCallum</a:t>
            </a:r>
            <a:r>
              <a:rPr lang="en-GB" sz="2000" dirty="0">
                <a:solidFill>
                  <a:schemeClr val="bg1"/>
                </a:solidFill>
              </a:rPr>
              <a:t>, Christopher A Sainsbury Gregory C Jones, Sandosh Padmanabhan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-4967" y="4748463"/>
            <a:ext cx="9036672" cy="147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spc="-30">
                <a:solidFill>
                  <a:srgbClr val="002D4A"/>
                </a:solidFill>
                <a:latin typeface="+mn-lt"/>
                <a:ea typeface="+mn-ea"/>
                <a:cs typeface="+mn-cs"/>
              </a:defRPr>
            </a:lvl1pPr>
            <a:lvl2pPr marL="457215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2pPr>
            <a:lvl3pPr marL="914431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 b="1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3pPr>
            <a:lvl4pPr marL="1371645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4pPr>
            <a:lvl5pPr marL="1828861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5pPr>
            <a:lvl6pPr marL="2286076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6pPr>
            <a:lvl7pPr marL="2743292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7pPr>
            <a:lvl8pPr marL="3200507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8pPr>
            <a:lvl9pPr marL="3657722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9pPr>
          </a:lstStyle>
          <a:p>
            <a:r>
              <a:rPr lang="en-GB" sz="1800" dirty="0">
                <a:solidFill>
                  <a:schemeClr val="bg1"/>
                </a:solidFill>
              </a:rPr>
              <a:t>Institute of Cardiovascular and Medical Sciences, University of Glasgow, UK</a:t>
            </a:r>
          </a:p>
          <a:p>
            <a:r>
              <a:rPr lang="en-GB" sz="1800" dirty="0">
                <a:solidFill>
                  <a:schemeClr val="bg1"/>
                </a:solidFill>
              </a:rPr>
              <a:t>NHS Greater Glasgow and Clyde, UK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897" y="4845209"/>
            <a:ext cx="1362456" cy="177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0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39333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2453816" y="593652"/>
            <a:ext cx="4877426" cy="50405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spc="-10">
                <a:solidFill>
                  <a:srgbClr val="483F6A"/>
                </a:solidFill>
                <a:latin typeface="Times New Roman"/>
                <a:ea typeface="+mj-ea"/>
                <a:cs typeface="Times New Roman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5pPr>
            <a:lvl6pPr marL="45721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3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4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6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en-US" sz="24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53816" y="593652"/>
            <a:ext cx="5344463" cy="50405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spc="-10">
                <a:solidFill>
                  <a:srgbClr val="483F6A"/>
                </a:solidFill>
                <a:latin typeface="Times New Roman"/>
                <a:ea typeface="+mj-ea"/>
                <a:cs typeface="Times New Roman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5pPr>
            <a:lvl6pPr marL="45721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3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4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6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24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All-cause mortality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9333"/>
            <a:ext cx="9144000" cy="47317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2563" y="5201140"/>
            <a:ext cx="1928733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sz="1800" dirty="0"/>
              <a:t>Cl &gt;= 100 mmol/l</a:t>
            </a:r>
          </a:p>
          <a:p>
            <a:r>
              <a:rPr lang="en-GB" sz="1800" dirty="0"/>
              <a:t>Cl &lt; 100mmol/l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56669" y="1521769"/>
            <a:ext cx="2100252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800" dirty="0"/>
              <a:t>p &lt; 0.001</a:t>
            </a:r>
          </a:p>
          <a:p>
            <a:r>
              <a:rPr lang="en-GB" sz="1800" dirty="0"/>
              <a:t>HR 1.44</a:t>
            </a:r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11" name="Rectangle 10"/>
          <p:cNvSpPr/>
          <p:nvPr/>
        </p:nvSpPr>
        <p:spPr>
          <a:xfrm>
            <a:off x="2751296" y="1663653"/>
            <a:ext cx="338637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sz="1800" dirty="0"/>
              <a:t>n at risk 91159. n events 20304</a:t>
            </a:r>
          </a:p>
        </p:txBody>
      </p:sp>
    </p:spTree>
    <p:extLst>
      <p:ext uri="{BB962C8B-B14F-4D97-AF65-F5344CB8AC3E}">
        <p14:creationId xmlns:p14="http://schemas.microsoft.com/office/powerpoint/2010/main" val="1525818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3933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auto">
          <a:xfrm>
            <a:off x="707486" y="1698550"/>
            <a:ext cx="3864513" cy="410663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453816" y="593652"/>
            <a:ext cx="4877426" cy="50405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spc="-10">
                <a:solidFill>
                  <a:srgbClr val="483F6A"/>
                </a:solidFill>
                <a:latin typeface="Times New Roman"/>
                <a:ea typeface="+mj-ea"/>
                <a:cs typeface="Times New Roman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5pPr>
            <a:lvl6pPr marL="45721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3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4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6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en-US" sz="24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53816" y="593652"/>
            <a:ext cx="5810290" cy="50405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spc="-10">
                <a:solidFill>
                  <a:srgbClr val="483F6A"/>
                </a:solidFill>
                <a:latin typeface="Times New Roman"/>
                <a:ea typeface="+mj-ea"/>
                <a:cs typeface="Times New Roman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5pPr>
            <a:lvl6pPr marL="45721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3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4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6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24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CV and MI death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3334" y="5644254"/>
            <a:ext cx="3689736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800" dirty="0"/>
              <a:t>vascular death. </a:t>
            </a:r>
            <a:r>
              <a:rPr lang="en-GB" sz="1800" dirty="0" err="1"/>
              <a:t>n.events</a:t>
            </a:r>
            <a:r>
              <a:rPr lang="en-GB" sz="1800" dirty="0"/>
              <a:t> = 6232</a:t>
            </a:r>
          </a:p>
          <a:p>
            <a:r>
              <a:rPr lang="en-GB" sz="1800" dirty="0"/>
              <a:t>p &lt; 0.001</a:t>
            </a:r>
          </a:p>
          <a:p>
            <a:r>
              <a:rPr lang="en-GB" sz="1800" dirty="0"/>
              <a:t>HR = 1.41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86464" y="5644254"/>
            <a:ext cx="3689736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800" dirty="0"/>
              <a:t>MI. </a:t>
            </a:r>
            <a:r>
              <a:rPr lang="en-GB" sz="1800" dirty="0" err="1"/>
              <a:t>n.events</a:t>
            </a:r>
            <a:r>
              <a:rPr lang="en-GB" sz="1800" dirty="0"/>
              <a:t> = 1986</a:t>
            </a:r>
          </a:p>
          <a:p>
            <a:r>
              <a:rPr lang="en-GB" sz="1800" dirty="0"/>
              <a:t>p &lt; 0.001</a:t>
            </a:r>
          </a:p>
          <a:p>
            <a:r>
              <a:rPr lang="en-GB" sz="1800" dirty="0"/>
              <a:t>HR = 1.41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34" y="2032985"/>
            <a:ext cx="3823818" cy="36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2048448"/>
            <a:ext cx="376235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6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3933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auto">
          <a:xfrm>
            <a:off x="707486" y="1698550"/>
            <a:ext cx="3864513" cy="410663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453816" y="593652"/>
            <a:ext cx="4877426" cy="50405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spc="-10">
                <a:solidFill>
                  <a:srgbClr val="483F6A"/>
                </a:solidFill>
                <a:latin typeface="Times New Roman"/>
                <a:ea typeface="+mj-ea"/>
                <a:cs typeface="Times New Roman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5pPr>
            <a:lvl6pPr marL="45721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3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4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6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en-US" sz="24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53816" y="593652"/>
            <a:ext cx="6431392" cy="50405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spc="-10">
                <a:solidFill>
                  <a:srgbClr val="483F6A"/>
                </a:solidFill>
                <a:latin typeface="Times New Roman"/>
                <a:ea typeface="+mj-ea"/>
                <a:cs typeface="Times New Roman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5pPr>
            <a:lvl6pPr marL="45721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3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4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6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24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Heart failure and stroke death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3334" y="5644254"/>
            <a:ext cx="3689736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800" dirty="0"/>
              <a:t>heart failure. </a:t>
            </a:r>
            <a:r>
              <a:rPr lang="en-GB" sz="1800" dirty="0" err="1"/>
              <a:t>n.events</a:t>
            </a:r>
            <a:r>
              <a:rPr lang="en-GB" sz="1800" dirty="0"/>
              <a:t> = 200</a:t>
            </a:r>
          </a:p>
          <a:p>
            <a:r>
              <a:rPr lang="en-GB" sz="1800" dirty="0"/>
              <a:t>p = 0.09</a:t>
            </a:r>
          </a:p>
          <a:p>
            <a:r>
              <a:rPr lang="en-GB" sz="1800" dirty="0"/>
              <a:t>HR = 1.38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39444" y="5644254"/>
            <a:ext cx="3689736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800" dirty="0"/>
              <a:t>heart failure. </a:t>
            </a:r>
            <a:r>
              <a:rPr lang="en-GB" sz="1800" dirty="0" err="1"/>
              <a:t>n.events</a:t>
            </a:r>
            <a:r>
              <a:rPr lang="en-GB" sz="1800" dirty="0"/>
              <a:t> = 1590</a:t>
            </a:r>
          </a:p>
          <a:p>
            <a:r>
              <a:rPr lang="en-GB" sz="1800" dirty="0"/>
              <a:t>p = 0.003</a:t>
            </a:r>
          </a:p>
          <a:p>
            <a:r>
              <a:rPr lang="en-GB" sz="1800" dirty="0"/>
              <a:t>HR = 1.24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01" y="2032985"/>
            <a:ext cx="3752069" cy="36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416" y="2032985"/>
            <a:ext cx="379476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41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3933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auto">
          <a:xfrm>
            <a:off x="707486" y="1698550"/>
            <a:ext cx="3864513" cy="410663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453816" y="593652"/>
            <a:ext cx="4877426" cy="50405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spc="-10">
                <a:solidFill>
                  <a:srgbClr val="483F6A"/>
                </a:solidFill>
                <a:latin typeface="Times New Roman"/>
                <a:ea typeface="+mj-ea"/>
                <a:cs typeface="Times New Roman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5pPr>
            <a:lvl6pPr marL="45721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3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4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6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en-US" sz="24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53816" y="593652"/>
            <a:ext cx="5810290" cy="50405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spc="-10">
                <a:solidFill>
                  <a:srgbClr val="483F6A"/>
                </a:solidFill>
                <a:latin typeface="Times New Roman"/>
                <a:ea typeface="+mj-ea"/>
                <a:cs typeface="Times New Roman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5pPr>
            <a:lvl6pPr marL="45721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3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4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6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24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Cancer death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54" y="1899557"/>
            <a:ext cx="3743626" cy="360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3334" y="5644254"/>
            <a:ext cx="3689736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800" dirty="0"/>
              <a:t>heart failure. </a:t>
            </a:r>
            <a:r>
              <a:rPr lang="en-GB" sz="1800" dirty="0" err="1"/>
              <a:t>n.events</a:t>
            </a:r>
            <a:r>
              <a:rPr lang="en-GB" sz="1800" dirty="0"/>
              <a:t> = 5577</a:t>
            </a:r>
          </a:p>
          <a:p>
            <a:r>
              <a:rPr lang="en-GB" sz="1800" dirty="0"/>
              <a:t>p = 0.003</a:t>
            </a:r>
          </a:p>
          <a:p>
            <a:r>
              <a:rPr lang="en-GB" sz="1800" dirty="0"/>
              <a:t>HR = 1.12</a:t>
            </a:r>
          </a:p>
        </p:txBody>
      </p:sp>
    </p:spTree>
    <p:extLst>
      <p:ext uri="{BB962C8B-B14F-4D97-AF65-F5344CB8AC3E}">
        <p14:creationId xmlns:p14="http://schemas.microsoft.com/office/powerpoint/2010/main" val="1772380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3933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auto">
          <a:xfrm>
            <a:off x="707486" y="1698550"/>
            <a:ext cx="3864513" cy="410663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453816" y="593652"/>
            <a:ext cx="3744417" cy="50405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spc="-10">
                <a:solidFill>
                  <a:srgbClr val="483F6A"/>
                </a:solidFill>
                <a:latin typeface="Times New Roman"/>
                <a:ea typeface="+mj-ea"/>
                <a:cs typeface="Times New Roman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5pPr>
            <a:lvl6pPr marL="45721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3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4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6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24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Conclusions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01141" y="1471381"/>
            <a:ext cx="8919034" cy="5224693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spc="-30">
                <a:solidFill>
                  <a:srgbClr val="4F5961"/>
                </a:solidFill>
                <a:latin typeface="+mn-lt"/>
                <a:ea typeface="+mn-ea"/>
                <a:cs typeface="+mn-cs"/>
              </a:defRPr>
            </a:lvl1pPr>
            <a:lvl2pPr marL="457215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2pPr>
            <a:lvl3pPr marL="914431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 b="1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3pPr>
            <a:lvl4pPr marL="1371645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4pPr>
            <a:lvl5pPr marL="1828861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5pPr>
            <a:lvl6pPr marL="2286076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6pPr>
            <a:lvl7pPr marL="2743292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7pPr>
            <a:lvl8pPr marL="3200507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8pPr>
            <a:lvl9pPr marL="3657722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9pPr>
          </a:lstStyle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Serum chloride &lt;100 </a:t>
            </a:r>
            <a:r>
              <a:rPr lang="en-GB" sz="2000" dirty="0" err="1">
                <a:solidFill>
                  <a:schemeClr val="tx1"/>
                </a:solidFill>
              </a:rPr>
              <a:t>mmol</a:t>
            </a:r>
            <a:r>
              <a:rPr lang="en-GB" sz="2000" dirty="0">
                <a:solidFill>
                  <a:schemeClr val="tx1"/>
                </a:solidFill>
              </a:rPr>
              <a:t>/L was associated with increased risk of death in adults with type 2 diabetes mellitus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kern="0" dirty="0">
                <a:solidFill>
                  <a:schemeClr val="tx1"/>
                </a:solidFill>
              </a:rPr>
              <a:t>Findings in keeping with studies in other populations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000" kern="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kern="0" dirty="0">
                <a:solidFill>
                  <a:schemeClr val="tx1"/>
                </a:solidFill>
              </a:rPr>
              <a:t>Mechanism by which low serum chloride is associated with mortality is unknown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000" kern="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kern="0" dirty="0">
                <a:solidFill>
                  <a:schemeClr val="tx1"/>
                </a:solidFill>
              </a:rPr>
              <a:t>Further study is warranted</a:t>
            </a:r>
            <a:endParaRPr lang="en-US" sz="1400" kern="0" dirty="0"/>
          </a:p>
          <a:p>
            <a:endParaRPr lang="en-US" sz="1400" kern="0" dirty="0"/>
          </a:p>
          <a:p>
            <a:endParaRPr lang="en-US" sz="1600" kern="0" dirty="0"/>
          </a:p>
          <a:p>
            <a:endParaRPr lang="en-US" sz="1600" kern="0" dirty="0"/>
          </a:p>
          <a:p>
            <a:pPr>
              <a:buFont typeface="Arial" panose="020B0604020202020204" pitchFamily="34" charset="0"/>
              <a:buChar char="•"/>
            </a:pPr>
            <a:endParaRPr lang="en-US" sz="1600" kern="0" dirty="0"/>
          </a:p>
          <a:p>
            <a:pPr>
              <a:buFont typeface="Arial" panose="020B0604020202020204" pitchFamily="34" charset="0"/>
              <a:buChar char="•"/>
            </a:pP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2027709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6411594" y="6015611"/>
            <a:ext cx="2584360" cy="639175"/>
            <a:chOff x="6596152" y="4321035"/>
            <a:chExt cx="2584360" cy="639175"/>
          </a:xfrm>
        </p:grpSpPr>
        <p:sp>
          <p:nvSpPr>
            <p:cNvPr id="44" name="TextBox 43"/>
            <p:cNvSpPr txBox="1"/>
            <p:nvPr/>
          </p:nvSpPr>
          <p:spPr>
            <a:xfrm>
              <a:off x="6596152" y="4321035"/>
              <a:ext cx="2584360" cy="369332"/>
            </a:xfrm>
            <a:prstGeom prst="rect">
              <a:avLst/>
            </a:prstGeom>
            <a:noFill/>
            <a:effectLst>
              <a:outerShdw blurRad="1270000" dist="50800" dir="5400000" sx="200000" sy="200000" algn="ctr" rotWithShape="0">
                <a:schemeClr val="tx1"/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</a:rPr>
                <a:t>#</a:t>
              </a:r>
              <a:r>
                <a:rPr lang="en-US" sz="1800" b="1" dirty="0" err="1">
                  <a:solidFill>
                    <a:schemeClr val="bg1"/>
                  </a:solidFill>
                </a:rPr>
                <a:t>UofGWorldChangers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6732240" y="4713989"/>
              <a:ext cx="2127863" cy="246221"/>
              <a:chOff x="6372200" y="4380462"/>
              <a:chExt cx="2127863" cy="246221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7380312" y="4380462"/>
                <a:ext cx="11197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@</a:t>
                </a:r>
                <a:r>
                  <a:rPr lang="en-US" sz="1000" b="1" dirty="0" err="1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UofGlasgow</a:t>
                </a:r>
                <a:endParaRPr lang="en-US" sz="1000" b="1" dirty="0">
                  <a:solidFill>
                    <a:schemeClr val="bg1"/>
                  </a:solidFill>
                  <a:ea typeface="Arial" charset="0"/>
                  <a:cs typeface="Arial" charset="0"/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6372200" y="4400085"/>
                <a:ext cx="986878" cy="202182"/>
                <a:chOff x="5868219" y="4773800"/>
                <a:chExt cx="986878" cy="202182"/>
              </a:xfrm>
            </p:grpSpPr>
            <p:pic>
              <p:nvPicPr>
                <p:cNvPr id="48" name="Picture 4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72200" y="4773800"/>
                  <a:ext cx="242653" cy="201600"/>
                </a:xfrm>
                <a:prstGeom prst="rect">
                  <a:avLst/>
                </a:prstGeom>
              </p:spPr>
            </p:pic>
            <p:pic>
              <p:nvPicPr>
                <p:cNvPr id="49" name="Picture 4" descr="C:\Users\am384c\Desktop\snapchat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16326" y="4773800"/>
                  <a:ext cx="202181" cy="2021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" name="Picture 49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53497" y="4773800"/>
                  <a:ext cx="201600" cy="201600"/>
                </a:xfrm>
                <a:prstGeom prst="rect">
                  <a:avLst/>
                </a:prstGeom>
              </p:spPr>
            </p:pic>
            <p:pic>
              <p:nvPicPr>
                <p:cNvPr id="51" name="Picture 50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68219" y="4778594"/>
                  <a:ext cx="197388" cy="197388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4560" y="322848"/>
            <a:ext cx="1362456" cy="177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3933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auto">
          <a:xfrm>
            <a:off x="707486" y="1698550"/>
            <a:ext cx="3864513" cy="410663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453816" y="593652"/>
            <a:ext cx="3744417" cy="50405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spc="-10">
                <a:solidFill>
                  <a:srgbClr val="483F6A"/>
                </a:solidFill>
                <a:latin typeface="Times New Roman"/>
                <a:ea typeface="+mj-ea"/>
                <a:cs typeface="Times New Roman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5pPr>
            <a:lvl6pPr marL="45721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3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4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6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24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Background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01141" y="1471381"/>
            <a:ext cx="8919034" cy="5224693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spc="-30">
                <a:solidFill>
                  <a:srgbClr val="4F5961"/>
                </a:solidFill>
                <a:latin typeface="+mn-lt"/>
                <a:ea typeface="+mn-ea"/>
                <a:cs typeface="+mn-cs"/>
              </a:defRPr>
            </a:lvl1pPr>
            <a:lvl2pPr marL="457215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2pPr>
            <a:lvl3pPr marL="914431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 b="1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3pPr>
            <a:lvl4pPr marL="1371645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4pPr>
            <a:lvl5pPr marL="1828861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5pPr>
            <a:lvl6pPr marL="2286076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6pPr>
            <a:lvl7pPr marL="2743292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7pPr>
            <a:lvl8pPr marL="3200507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8pPr>
            <a:lvl9pPr marL="3657722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9pPr>
          </a:lstStyle>
          <a:p>
            <a:pPr algn="just">
              <a:buClr>
                <a:srgbClr val="00206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dirty="0">
                <a:solidFill>
                  <a:schemeClr val="tx1"/>
                </a:solidFill>
              </a:rPr>
              <a:t>  Chloride is the principal extracellular anion in the body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§"/>
              <a:defRPr/>
            </a:pPr>
            <a:endParaRPr lang="en-US" altLang="en-US" sz="2000" dirty="0">
              <a:solidFill>
                <a:schemeClr val="tx1"/>
              </a:solidFill>
            </a:endParaRP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dirty="0">
                <a:solidFill>
                  <a:schemeClr val="tx1"/>
                </a:solidFill>
              </a:rPr>
              <a:t>  Chloride functions</a:t>
            </a:r>
            <a:endParaRPr lang="en-US" altLang="en-US" sz="400" dirty="0">
              <a:solidFill>
                <a:schemeClr val="tx1"/>
              </a:solidFill>
            </a:endParaRPr>
          </a:p>
          <a:p>
            <a:pPr lvl="1" algn="l">
              <a:buClr>
                <a:srgbClr val="00206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spc="-30" dirty="0">
                <a:solidFill>
                  <a:schemeClr val="tx1"/>
                </a:solidFill>
                <a:cs typeface="+mn-cs"/>
              </a:rPr>
              <a:t>  Maintenance of osmotic pressure</a:t>
            </a:r>
          </a:p>
          <a:p>
            <a:pPr lvl="1" algn="l">
              <a:buClr>
                <a:srgbClr val="00206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spc="-30" dirty="0">
                <a:solidFill>
                  <a:schemeClr val="tx1"/>
                </a:solidFill>
                <a:cs typeface="+mn-cs"/>
              </a:rPr>
              <a:t>  Acid-base balance</a:t>
            </a:r>
          </a:p>
          <a:p>
            <a:pPr lvl="1" algn="l">
              <a:buClr>
                <a:srgbClr val="00206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spc="-30" dirty="0">
                <a:solidFill>
                  <a:schemeClr val="tx1"/>
                </a:solidFill>
                <a:cs typeface="+mn-cs"/>
              </a:rPr>
              <a:t>  Muscular activity</a:t>
            </a:r>
          </a:p>
          <a:p>
            <a:pPr lvl="1" algn="l">
              <a:buClr>
                <a:srgbClr val="00206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spc="-30" dirty="0">
                <a:solidFill>
                  <a:schemeClr val="tx1"/>
                </a:solidFill>
                <a:cs typeface="+mn-cs"/>
              </a:rPr>
              <a:t>  Movement of water between fluid compartments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§"/>
              <a:defRPr/>
            </a:pPr>
            <a:endParaRPr lang="en-US" altLang="en-US" sz="2000" dirty="0">
              <a:solidFill>
                <a:schemeClr val="tx1"/>
              </a:solidFill>
            </a:endParaRP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dirty="0">
                <a:solidFill>
                  <a:schemeClr val="tx1"/>
                </a:solidFill>
              </a:rPr>
              <a:t>  &gt;85% of chloride is consumed as sodium chloride (salt)</a:t>
            </a:r>
          </a:p>
          <a:p>
            <a:pPr algn="just">
              <a:buClr>
                <a:srgbClr val="002060"/>
              </a:buClr>
              <a:defRPr/>
            </a:pPr>
            <a:endParaRPr lang="en-US" altLang="en-US" sz="2000" dirty="0">
              <a:solidFill>
                <a:schemeClr val="tx1"/>
              </a:solidFill>
            </a:endParaRP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dirty="0">
                <a:solidFill>
                  <a:schemeClr val="tx1"/>
                </a:solidFill>
              </a:rPr>
              <a:t>  Sodium chloride (salt) is known to increase blood pressure and CV risk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§"/>
              <a:defRPr/>
            </a:pPr>
            <a:endParaRPr lang="en-US" altLang="en-US" sz="2000" dirty="0">
              <a:solidFill>
                <a:schemeClr val="tx1"/>
              </a:solidFill>
            </a:endParaRP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dirty="0">
                <a:solidFill>
                  <a:schemeClr val="tx1"/>
                </a:solidFill>
              </a:rPr>
              <a:t>  Evidence that the chloride component of </a:t>
            </a:r>
            <a:r>
              <a:rPr lang="en-US" altLang="en-US" sz="2000" dirty="0" err="1">
                <a:solidFill>
                  <a:schemeClr val="tx1"/>
                </a:solidFill>
              </a:rPr>
              <a:t>NaCl</a:t>
            </a:r>
            <a:r>
              <a:rPr lang="en-US" altLang="en-US" sz="2000" dirty="0">
                <a:solidFill>
                  <a:schemeClr val="tx1"/>
                </a:solidFill>
              </a:rPr>
              <a:t> may have a specific role in salt sensitivity</a:t>
            </a:r>
            <a:endParaRPr lang="en-US" altLang="en-US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kern="0" dirty="0">
              <a:solidFill>
                <a:schemeClr val="tx1"/>
              </a:solidFill>
            </a:endParaRPr>
          </a:p>
          <a:p>
            <a:endParaRPr lang="en-US" sz="1400" kern="0" dirty="0"/>
          </a:p>
          <a:p>
            <a:endParaRPr lang="en-US" sz="1400" kern="0" dirty="0"/>
          </a:p>
          <a:p>
            <a:endParaRPr lang="en-US" sz="1600" kern="0" dirty="0"/>
          </a:p>
          <a:p>
            <a:endParaRPr lang="en-US" sz="1600" kern="0" dirty="0"/>
          </a:p>
          <a:p>
            <a:pPr>
              <a:buFont typeface="Arial" panose="020B0604020202020204" pitchFamily="34" charset="0"/>
              <a:buChar char="•"/>
            </a:pPr>
            <a:endParaRPr lang="en-US" sz="1600" kern="0" dirty="0"/>
          </a:p>
          <a:p>
            <a:pPr>
              <a:buFont typeface="Arial" panose="020B0604020202020204" pitchFamily="34" charset="0"/>
              <a:buChar char="•"/>
            </a:pP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163627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3933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auto">
          <a:xfrm>
            <a:off x="707486" y="1698550"/>
            <a:ext cx="3864513" cy="410663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453816" y="593652"/>
            <a:ext cx="6431392" cy="50405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spc="-10">
                <a:solidFill>
                  <a:srgbClr val="483F6A"/>
                </a:solidFill>
                <a:latin typeface="Times New Roman"/>
                <a:ea typeface="+mj-ea"/>
                <a:cs typeface="Times New Roman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5pPr>
            <a:lvl6pPr marL="45721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3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4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6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24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Outcome studies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01141" y="1471381"/>
            <a:ext cx="8919034" cy="5224693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spc="-30">
                <a:solidFill>
                  <a:srgbClr val="4F5961"/>
                </a:solidFill>
                <a:latin typeface="+mn-lt"/>
                <a:ea typeface="+mn-ea"/>
                <a:cs typeface="+mn-cs"/>
              </a:defRPr>
            </a:lvl1pPr>
            <a:lvl2pPr marL="457215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2pPr>
            <a:lvl3pPr marL="914431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 b="1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3pPr>
            <a:lvl4pPr marL="1371645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4pPr>
            <a:lvl5pPr marL="1828861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5pPr>
            <a:lvl6pPr marL="2286076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6pPr>
            <a:lvl7pPr marL="2743292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7pPr>
            <a:lvl8pPr marL="3200507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8pPr>
            <a:lvl9pPr marL="3657722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9pPr>
          </a:lstStyle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>
              <a:solidFill>
                <a:schemeClr val="tx1"/>
              </a:solidFill>
            </a:endParaRPr>
          </a:p>
          <a:p>
            <a:endParaRPr lang="en-US" sz="1400" kern="0" dirty="0"/>
          </a:p>
          <a:p>
            <a:endParaRPr lang="en-US" sz="1400" kern="0" dirty="0"/>
          </a:p>
          <a:p>
            <a:endParaRPr lang="en-US" sz="1600" kern="0" dirty="0"/>
          </a:p>
          <a:p>
            <a:endParaRPr lang="en-US" sz="1600" kern="0" dirty="0"/>
          </a:p>
          <a:p>
            <a:pPr>
              <a:buFont typeface="Arial" panose="020B0604020202020204" pitchFamily="34" charset="0"/>
              <a:buChar char="•"/>
            </a:pPr>
            <a:endParaRPr lang="en-US" sz="1600" kern="0" dirty="0"/>
          </a:p>
          <a:p>
            <a:pPr>
              <a:buFont typeface="Arial" panose="020B0604020202020204" pitchFamily="34" charset="0"/>
              <a:buChar char="•"/>
            </a:pPr>
            <a:endParaRPr lang="en-US" sz="1600" kern="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5788" y="1380075"/>
            <a:ext cx="4105275" cy="5472113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spc="-30">
                <a:solidFill>
                  <a:srgbClr val="002D4A"/>
                </a:solidFill>
                <a:latin typeface="+mn-lt"/>
                <a:ea typeface="+mn-ea"/>
                <a:cs typeface="+mn-cs"/>
              </a:defRPr>
            </a:lvl1pPr>
            <a:lvl2pPr marL="457215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2pPr>
            <a:lvl3pPr marL="914431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 b="1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3pPr>
            <a:lvl4pPr marL="1371645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4pPr>
            <a:lvl5pPr marL="1828861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5pPr>
            <a:lvl6pPr marL="2286076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6pPr>
            <a:lvl7pPr marL="2743292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7pPr>
            <a:lvl8pPr marL="3200507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8pPr>
            <a:lvl9pPr marL="3657722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9pPr>
          </a:lstStyle>
          <a:p>
            <a:pPr algn="just">
              <a:buClr>
                <a:srgbClr val="002060"/>
              </a:buClr>
              <a:defRPr/>
            </a:pPr>
            <a:r>
              <a:rPr lang="en-GB" sz="2000" b="1" kern="0" dirty="0">
                <a:solidFill>
                  <a:srgbClr val="4F5961"/>
                </a:solidFill>
              </a:rPr>
              <a:t>Belgian Inter-university Research on Nutrition and Health (BIRNH)</a:t>
            </a:r>
          </a:p>
          <a:p>
            <a:pPr algn="just">
              <a:buClr>
                <a:srgbClr val="002060"/>
              </a:buClr>
              <a:buFont typeface="Wingdings" charset="2"/>
              <a:buChar char="§"/>
              <a:defRPr/>
            </a:pPr>
            <a:r>
              <a:rPr lang="en-GB" altLang="en-US" sz="1400" kern="0" dirty="0">
                <a:solidFill>
                  <a:schemeClr val="tx1"/>
                </a:solidFill>
                <a:ea typeface="MS PGothic" charset="-128"/>
              </a:rPr>
              <a:t>  General population, 10 year follow up</a:t>
            </a:r>
          </a:p>
          <a:p>
            <a:pPr algn="just">
              <a:buClr>
                <a:srgbClr val="002060"/>
              </a:buClr>
              <a:buFont typeface="Wingdings" charset="2"/>
              <a:buChar char="§"/>
              <a:defRPr/>
            </a:pPr>
            <a:r>
              <a:rPr lang="en-GB" altLang="en-US" sz="1400" kern="0" dirty="0">
                <a:solidFill>
                  <a:schemeClr val="tx1"/>
                </a:solidFill>
                <a:ea typeface="MS PGothic" charset="-128"/>
              </a:rPr>
              <a:t>  9106 participants,</a:t>
            </a:r>
          </a:p>
          <a:p>
            <a:pPr algn="just">
              <a:buClr>
                <a:srgbClr val="002060"/>
              </a:buClr>
              <a:buFont typeface="Wingdings" charset="2"/>
              <a:buChar char="§"/>
              <a:defRPr/>
            </a:pPr>
            <a:endParaRPr lang="en-US" sz="1400" kern="0" dirty="0">
              <a:ea typeface="MS PGothic" charset="0"/>
            </a:endParaRPr>
          </a:p>
          <a:p>
            <a:pPr marL="3175" lvl="2" algn="r">
              <a:buClr>
                <a:srgbClr val="002060"/>
              </a:buClr>
              <a:buFont typeface="Wingdings" charset="2"/>
              <a:buNone/>
              <a:defRPr/>
            </a:pPr>
            <a:endParaRPr lang="en-US" kern="0" dirty="0">
              <a:ea typeface="MS PGothic" charset="0"/>
            </a:endParaRPr>
          </a:p>
          <a:p>
            <a:pPr marL="3175" lvl="2" algn="r">
              <a:buClr>
                <a:srgbClr val="002060"/>
              </a:buClr>
              <a:buFont typeface="Wingdings" charset="2"/>
              <a:buNone/>
              <a:defRPr/>
            </a:pPr>
            <a:endParaRPr lang="en-US" kern="0" dirty="0">
              <a:ea typeface="MS PGothic" charset="0"/>
            </a:endParaRPr>
          </a:p>
          <a:p>
            <a:pPr marL="3175" lvl="2" algn="r">
              <a:buClr>
                <a:srgbClr val="002060"/>
              </a:buClr>
              <a:buFont typeface="Wingdings" charset="2"/>
              <a:buNone/>
              <a:defRPr/>
            </a:pPr>
            <a:endParaRPr lang="en-US" kern="0" dirty="0">
              <a:ea typeface="MS PGothic" charset="0"/>
            </a:endParaRPr>
          </a:p>
          <a:p>
            <a:pPr marL="3175" lvl="2" algn="r">
              <a:buClr>
                <a:srgbClr val="002060"/>
              </a:buClr>
              <a:buFont typeface="Wingdings" charset="2"/>
              <a:buNone/>
              <a:defRPr/>
            </a:pPr>
            <a:endParaRPr lang="en-US" kern="0" dirty="0">
              <a:ea typeface="MS PGothic" charset="0"/>
            </a:endParaRPr>
          </a:p>
          <a:p>
            <a:pPr marL="3175" lvl="2" algn="r">
              <a:buClr>
                <a:srgbClr val="002060"/>
              </a:buClr>
              <a:buFont typeface="Wingdings" charset="2"/>
              <a:buNone/>
              <a:defRPr/>
            </a:pPr>
            <a:endParaRPr lang="en-US" kern="0" dirty="0">
              <a:ea typeface="MS PGothic" charset="0"/>
            </a:endParaRPr>
          </a:p>
          <a:p>
            <a:pPr marL="3175" lvl="2" algn="r">
              <a:buClr>
                <a:srgbClr val="002060"/>
              </a:buClr>
              <a:buFont typeface="Wingdings" charset="2"/>
              <a:buNone/>
              <a:defRPr/>
            </a:pPr>
            <a:endParaRPr lang="en-US" kern="0" dirty="0">
              <a:ea typeface="MS PGothic" charset="0"/>
            </a:endParaRPr>
          </a:p>
          <a:p>
            <a:pPr marL="3175" lvl="2" algn="r">
              <a:buClr>
                <a:srgbClr val="002060"/>
              </a:buClr>
              <a:buFont typeface="Wingdings" charset="2"/>
              <a:buNone/>
              <a:defRPr/>
            </a:pPr>
            <a:endParaRPr lang="en-US" kern="0" dirty="0">
              <a:ea typeface="MS PGothic" charset="0"/>
            </a:endParaRPr>
          </a:p>
          <a:p>
            <a:pPr marL="3175" lvl="2" algn="r">
              <a:buClr>
                <a:srgbClr val="002060"/>
              </a:buClr>
              <a:buFont typeface="Wingdings" charset="2"/>
              <a:buNone/>
              <a:defRPr/>
            </a:pPr>
            <a:endParaRPr lang="en-US" kern="0" dirty="0">
              <a:ea typeface="MS PGothic" charset="0"/>
            </a:endParaRPr>
          </a:p>
          <a:p>
            <a:pPr marL="3175" lvl="2" algn="r">
              <a:buClr>
                <a:srgbClr val="002060"/>
              </a:buClr>
              <a:buFont typeface="Wingdings" charset="2"/>
              <a:buNone/>
              <a:defRPr/>
            </a:pPr>
            <a:endParaRPr lang="en-US" kern="0" dirty="0">
              <a:ea typeface="MS PGothic" charset="0"/>
            </a:endParaRPr>
          </a:p>
          <a:p>
            <a:pPr marL="3175" lvl="2" algn="r">
              <a:buClr>
                <a:srgbClr val="002060"/>
              </a:buClr>
              <a:buFont typeface="Wingdings" charset="2"/>
              <a:buNone/>
              <a:defRPr/>
            </a:pPr>
            <a:endParaRPr lang="en-US" kern="0" dirty="0">
              <a:ea typeface="MS PGothic" charset="0"/>
            </a:endParaRPr>
          </a:p>
          <a:p>
            <a:pPr marL="3175" lvl="2" algn="r">
              <a:buClr>
                <a:srgbClr val="002060"/>
              </a:buClr>
              <a:buFont typeface="Wingdings" charset="2"/>
              <a:buNone/>
              <a:defRPr/>
            </a:pPr>
            <a:endParaRPr lang="en-US" kern="0" dirty="0">
              <a:ea typeface="MS PGothic" charset="0"/>
            </a:endParaRPr>
          </a:p>
          <a:p>
            <a:pPr marL="3175" lvl="2" algn="r">
              <a:buClr>
                <a:srgbClr val="002060"/>
              </a:buClr>
              <a:buFont typeface="Wingdings" charset="2"/>
              <a:buNone/>
              <a:defRPr/>
            </a:pPr>
            <a:endParaRPr lang="en-US" kern="0" dirty="0">
              <a:ea typeface="MS PGothic" charset="0"/>
            </a:endParaRPr>
          </a:p>
          <a:p>
            <a:pPr marL="3175" lvl="2" algn="r">
              <a:buClr>
                <a:srgbClr val="002060"/>
              </a:buClr>
              <a:buFont typeface="Wingdings" charset="2"/>
              <a:buNone/>
              <a:defRPr/>
            </a:pPr>
            <a:endParaRPr lang="en-US" kern="0" dirty="0">
              <a:ea typeface="MS PGothic" charset="0"/>
            </a:endParaRPr>
          </a:p>
          <a:p>
            <a:pPr marL="3175" lvl="2" algn="r">
              <a:buClr>
                <a:srgbClr val="002060"/>
              </a:buClr>
              <a:buFont typeface="Wingdings" charset="2"/>
              <a:buNone/>
              <a:defRPr/>
            </a:pPr>
            <a:endParaRPr lang="en-US" kern="0" dirty="0">
              <a:ea typeface="MS PGothic" charset="0"/>
            </a:endParaRPr>
          </a:p>
          <a:p>
            <a:pPr marL="3175" lvl="2" algn="r">
              <a:buClr>
                <a:srgbClr val="002060"/>
              </a:buClr>
              <a:buFont typeface="Wingdings" charset="2"/>
              <a:buNone/>
              <a:defRPr/>
            </a:pPr>
            <a:endParaRPr lang="en-US" kern="0" dirty="0">
              <a:ea typeface="MS PGothic" charset="0"/>
            </a:endParaRPr>
          </a:p>
          <a:p>
            <a:pPr marL="3175" lvl="2" algn="r">
              <a:buClr>
                <a:srgbClr val="002060"/>
              </a:buClr>
              <a:buFont typeface="Wingdings" charset="2"/>
              <a:buNone/>
              <a:defRPr/>
            </a:pPr>
            <a:endParaRPr lang="en-US" kern="0" dirty="0">
              <a:ea typeface="MS PGothic" charset="0"/>
            </a:endParaRPr>
          </a:p>
          <a:p>
            <a:pPr marL="0" lvl="1" indent="-173037" algn="r">
              <a:buClr>
                <a:srgbClr val="002060"/>
              </a:buClr>
              <a:buFont typeface="Wingdings" charset="2"/>
              <a:buNone/>
              <a:defRPr/>
            </a:pPr>
            <a:endParaRPr lang="en-US" kern="0" dirty="0">
              <a:ea typeface="MS PGothic" charset="0"/>
            </a:endParaRPr>
          </a:p>
          <a:p>
            <a:pPr marL="0" lvl="1" indent="-173037">
              <a:buClr>
                <a:srgbClr val="002060"/>
              </a:buClr>
              <a:buFont typeface="Wingdings" charset="2"/>
              <a:buNone/>
              <a:defRPr/>
            </a:pPr>
            <a:r>
              <a:rPr lang="en-US" kern="0" dirty="0">
                <a:solidFill>
                  <a:schemeClr val="tx1"/>
                </a:solidFill>
                <a:ea typeface="MS PGothic" charset="0"/>
              </a:rPr>
              <a:t>De </a:t>
            </a:r>
            <a:r>
              <a:rPr lang="en-US" kern="0" dirty="0" err="1">
                <a:solidFill>
                  <a:schemeClr val="tx1"/>
                </a:solidFill>
                <a:ea typeface="MS PGothic" charset="0"/>
              </a:rPr>
              <a:t>Bacquer</a:t>
            </a:r>
            <a:r>
              <a:rPr lang="en-US" kern="0" dirty="0">
                <a:solidFill>
                  <a:schemeClr val="tx1"/>
                </a:solidFill>
                <a:ea typeface="MS PGothic" charset="0"/>
              </a:rPr>
              <a:t> et al. J </a:t>
            </a:r>
            <a:r>
              <a:rPr lang="en-US" kern="0" dirty="0" err="1">
                <a:solidFill>
                  <a:schemeClr val="tx1"/>
                </a:solidFill>
                <a:ea typeface="MS PGothic" charset="0"/>
              </a:rPr>
              <a:t>Cardiovasc</a:t>
            </a:r>
            <a:r>
              <a:rPr lang="en-US" kern="0" dirty="0">
                <a:solidFill>
                  <a:schemeClr val="tx1"/>
                </a:solidFill>
                <a:ea typeface="MS PGothic" charset="0"/>
              </a:rPr>
              <a:t> Risk. 1998;5(3):177-184 </a:t>
            </a:r>
          </a:p>
          <a:p>
            <a:pPr algn="just">
              <a:buFont typeface="Wingdings" charset="2"/>
              <a:buChar char="§"/>
              <a:defRPr/>
            </a:pPr>
            <a:endParaRPr lang="en-US" altLang="en-US" sz="2000" kern="0" dirty="0">
              <a:solidFill>
                <a:schemeClr val="tx1"/>
              </a:solidFill>
              <a:ea typeface="MS PGothic" charset="-128"/>
            </a:endParaRPr>
          </a:p>
          <a:p>
            <a:pPr algn="just">
              <a:defRPr/>
            </a:pPr>
            <a:endParaRPr lang="en-US" altLang="en-US" sz="2000" kern="0" dirty="0">
              <a:solidFill>
                <a:schemeClr val="tx1"/>
              </a:solidFill>
              <a:ea typeface="MS PGothic" charset="-128"/>
            </a:endParaRP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92"/>
          <a:stretch>
            <a:fillRect/>
          </a:stretch>
        </p:blipFill>
        <p:spPr bwMode="auto">
          <a:xfrm>
            <a:off x="627588" y="2643447"/>
            <a:ext cx="2747916" cy="390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16963" y="1380075"/>
            <a:ext cx="4305300" cy="54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2800" b="1">
                <a:solidFill>
                  <a:schemeClr val="tx2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588" indent="455613" algn="l" rtl="0" eaLnBrk="0" fontAlgn="base" hangingPunct="0">
              <a:spcBef>
                <a:spcPct val="3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77800" indent="-174625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l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346075" indent="-166688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523875" indent="-176213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981075" indent="-176213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1438275" indent="-176213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1895475" indent="-176213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2352675" indent="-176213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>
              <a:buClr>
                <a:srgbClr val="002060"/>
              </a:buClr>
              <a:buFontTx/>
              <a:buNone/>
              <a:defRPr/>
            </a:pPr>
            <a:r>
              <a:rPr lang="en-GB" sz="2000" kern="0" spc="-30" dirty="0">
                <a:solidFill>
                  <a:srgbClr val="4F5961"/>
                </a:solidFill>
                <a:ea typeface="+mn-ea"/>
              </a:rPr>
              <a:t>Candesartan in Heart failure Assessment of Reduction in Mortality and Morbidity </a:t>
            </a:r>
            <a:r>
              <a:rPr lang="en-US" sz="2000" kern="0" spc="-30" dirty="0">
                <a:solidFill>
                  <a:srgbClr val="4F5961"/>
                </a:solidFill>
                <a:ea typeface="+mn-ea"/>
              </a:rPr>
              <a:t> (CHARM)</a:t>
            </a:r>
          </a:p>
          <a:p>
            <a:pPr algn="just">
              <a:buClr>
                <a:srgbClr val="002060"/>
              </a:buClr>
              <a:buFont typeface="Wingdings" charset="2"/>
              <a:buChar char="§"/>
              <a:defRPr/>
            </a:pPr>
            <a:r>
              <a:rPr lang="en-US" sz="1400" b="0" dirty="0">
                <a:solidFill>
                  <a:schemeClr val="tx1"/>
                </a:solidFill>
              </a:rPr>
              <a:t>Heart failure population</a:t>
            </a:r>
          </a:p>
          <a:p>
            <a:pPr algn="just">
              <a:buClr>
                <a:srgbClr val="002060"/>
              </a:buClr>
              <a:buFont typeface="Wingdings" charset="2"/>
              <a:buChar char="§"/>
              <a:defRPr/>
            </a:pPr>
            <a:r>
              <a:rPr lang="en-US" sz="1400" b="0" dirty="0">
                <a:solidFill>
                  <a:schemeClr val="tx1"/>
                </a:solidFill>
              </a:rPr>
              <a:t>2679 participants with bloods, post-hoc analysis</a:t>
            </a:r>
          </a:p>
          <a:p>
            <a:pPr algn="just">
              <a:buClr>
                <a:srgbClr val="002060"/>
              </a:buClr>
              <a:buFont typeface="Wingdings" charset="2"/>
              <a:buChar char="§"/>
              <a:defRPr/>
            </a:pPr>
            <a:r>
              <a:rPr lang="en-US" sz="1400" b="0" dirty="0">
                <a:solidFill>
                  <a:schemeClr val="tx1"/>
                </a:solidFill>
              </a:rPr>
              <a:t>Each SD increase in chloride associated with reduction in all-cause mortality</a:t>
            </a:r>
            <a:endParaRPr lang="en-US" sz="1200" kern="0" dirty="0">
              <a:ea typeface="MS PGothic" charset="0"/>
            </a:endParaRPr>
          </a:p>
          <a:p>
            <a:pPr marL="3175" lvl="2" indent="0" algn="r">
              <a:buClr>
                <a:srgbClr val="002060"/>
              </a:buClr>
              <a:buFont typeface="Wingdings" charset="2"/>
              <a:buNone/>
              <a:defRPr/>
            </a:pPr>
            <a:endParaRPr lang="en-US" sz="1200" kern="0" dirty="0">
              <a:ea typeface="MS PGothic" charset="0"/>
            </a:endParaRPr>
          </a:p>
          <a:p>
            <a:pPr marL="3175" lvl="2" indent="0" algn="r">
              <a:buClr>
                <a:srgbClr val="002060"/>
              </a:buClr>
              <a:buFont typeface="Wingdings" charset="2"/>
              <a:buNone/>
              <a:defRPr/>
            </a:pPr>
            <a:endParaRPr lang="en-US" sz="1200" kern="0" dirty="0">
              <a:ea typeface="MS PGothic" charset="0"/>
            </a:endParaRPr>
          </a:p>
          <a:p>
            <a:pPr marL="3175" lvl="2" indent="0" algn="r">
              <a:buClr>
                <a:srgbClr val="002060"/>
              </a:buClr>
              <a:buFont typeface="Wingdings" charset="2"/>
              <a:buNone/>
              <a:defRPr/>
            </a:pPr>
            <a:endParaRPr lang="en-US" sz="1200" kern="0" dirty="0">
              <a:ea typeface="MS PGothic" charset="0"/>
            </a:endParaRPr>
          </a:p>
          <a:p>
            <a:pPr marL="3175" lvl="2" indent="0" algn="r">
              <a:buClr>
                <a:srgbClr val="002060"/>
              </a:buClr>
              <a:buFont typeface="Wingdings" charset="2"/>
              <a:buNone/>
              <a:defRPr/>
            </a:pPr>
            <a:endParaRPr lang="en-US" sz="1200" kern="0" dirty="0">
              <a:ea typeface="MS PGothic" charset="0"/>
            </a:endParaRPr>
          </a:p>
          <a:p>
            <a:pPr marL="3175" lvl="2" indent="0" algn="r">
              <a:buClr>
                <a:srgbClr val="002060"/>
              </a:buClr>
              <a:buFont typeface="Wingdings" charset="2"/>
              <a:buNone/>
              <a:defRPr/>
            </a:pPr>
            <a:endParaRPr lang="en-US" sz="1200" kern="0" dirty="0">
              <a:ea typeface="MS PGothic" charset="0"/>
            </a:endParaRPr>
          </a:p>
          <a:p>
            <a:pPr marL="3175" lvl="2" indent="0" algn="r">
              <a:buClr>
                <a:srgbClr val="002060"/>
              </a:buClr>
              <a:buFont typeface="Wingdings" charset="2"/>
              <a:buNone/>
              <a:defRPr/>
            </a:pPr>
            <a:endParaRPr lang="en-US" sz="1200" kern="0" dirty="0">
              <a:ea typeface="MS PGothic" charset="0"/>
            </a:endParaRPr>
          </a:p>
          <a:p>
            <a:pPr marL="3175" lvl="2" indent="0" algn="r">
              <a:buClr>
                <a:srgbClr val="002060"/>
              </a:buClr>
              <a:buFont typeface="Wingdings" charset="2"/>
              <a:buNone/>
              <a:defRPr/>
            </a:pPr>
            <a:endParaRPr lang="en-US" sz="1200" kern="0" dirty="0">
              <a:ea typeface="MS PGothic" charset="0"/>
            </a:endParaRPr>
          </a:p>
          <a:p>
            <a:pPr marL="3175" lvl="2" indent="0" algn="r">
              <a:buClr>
                <a:srgbClr val="002060"/>
              </a:buClr>
              <a:buFont typeface="Wingdings" charset="2"/>
              <a:buNone/>
              <a:defRPr/>
            </a:pPr>
            <a:endParaRPr lang="en-US" sz="1200" kern="0" dirty="0">
              <a:ea typeface="MS PGothic" charset="0"/>
            </a:endParaRPr>
          </a:p>
          <a:p>
            <a:pPr marL="3175" lvl="2" indent="0" algn="r">
              <a:buClr>
                <a:srgbClr val="002060"/>
              </a:buClr>
              <a:buFont typeface="Wingdings" charset="2"/>
              <a:buNone/>
              <a:defRPr/>
            </a:pPr>
            <a:endParaRPr lang="en-US" sz="1200" kern="0" dirty="0">
              <a:ea typeface="MS PGothic" charset="0"/>
            </a:endParaRPr>
          </a:p>
          <a:p>
            <a:pPr marL="3175" lvl="2" indent="0" algn="r">
              <a:buClr>
                <a:srgbClr val="002060"/>
              </a:buClr>
              <a:buFont typeface="Wingdings" charset="2"/>
              <a:buNone/>
              <a:defRPr/>
            </a:pPr>
            <a:endParaRPr lang="en-US" sz="1200" kern="0" dirty="0">
              <a:ea typeface="MS PGothic" charset="0"/>
            </a:endParaRPr>
          </a:p>
          <a:p>
            <a:pPr marL="3175" lvl="2" indent="0" algn="r">
              <a:buClr>
                <a:srgbClr val="002060"/>
              </a:buClr>
              <a:buFont typeface="Wingdings" charset="2"/>
              <a:buNone/>
              <a:defRPr/>
            </a:pPr>
            <a:endParaRPr lang="en-US" sz="1200" kern="0" dirty="0">
              <a:ea typeface="MS PGothic" charset="0"/>
            </a:endParaRPr>
          </a:p>
          <a:p>
            <a:pPr marL="3175" lvl="2" indent="0" algn="r">
              <a:buClr>
                <a:srgbClr val="002060"/>
              </a:buClr>
              <a:buFont typeface="Wingdings" charset="2"/>
              <a:buNone/>
              <a:defRPr/>
            </a:pPr>
            <a:endParaRPr lang="en-US" sz="1200" kern="0" dirty="0">
              <a:ea typeface="MS PGothic" charset="0"/>
            </a:endParaRPr>
          </a:p>
          <a:p>
            <a:pPr marL="3175" lvl="2" indent="0" algn="ctr">
              <a:buClr>
                <a:srgbClr val="002060"/>
              </a:buClr>
              <a:buFont typeface="Wingdings" charset="2"/>
              <a:buNone/>
              <a:defRPr/>
            </a:pPr>
            <a:endParaRPr lang="en-US" altLang="en-US" sz="1200" dirty="0"/>
          </a:p>
          <a:p>
            <a:pPr marL="3175" lvl="2" indent="0" algn="ctr">
              <a:buClr>
                <a:srgbClr val="002060"/>
              </a:buClr>
              <a:buFont typeface="Wingdings" charset="2"/>
              <a:buNone/>
              <a:defRPr/>
            </a:pPr>
            <a:r>
              <a:rPr lang="en-US" altLang="en-US" sz="1200" dirty="0" err="1"/>
              <a:t>Felker</a:t>
            </a:r>
            <a:r>
              <a:rPr lang="en-US" altLang="en-US" sz="1200" dirty="0"/>
              <a:t> et al. J Am </a:t>
            </a:r>
            <a:r>
              <a:rPr lang="en-US" altLang="en-US" sz="1200" dirty="0" err="1"/>
              <a:t>Coll</a:t>
            </a:r>
            <a:r>
              <a:rPr lang="en-US" altLang="en-US" sz="1200" dirty="0"/>
              <a:t> </a:t>
            </a:r>
            <a:r>
              <a:rPr lang="en-US" altLang="en-US" sz="1200" dirty="0" err="1"/>
              <a:t>Cardiol</a:t>
            </a:r>
            <a:r>
              <a:rPr lang="en-US" altLang="en-US" sz="1200" dirty="0"/>
              <a:t>. 2007;50(1):40-47 </a:t>
            </a:r>
          </a:p>
          <a:p>
            <a:pPr algn="just">
              <a:buFont typeface="Wingdings" charset="2"/>
              <a:buChar char="§"/>
              <a:defRPr/>
            </a:pPr>
            <a:endParaRPr lang="en-US" altLang="en-US" sz="2000" b="0" kern="0" dirty="0">
              <a:solidFill>
                <a:schemeClr val="tx1"/>
              </a:solidFill>
              <a:ea typeface="MS PGothic" charset="-128"/>
            </a:endParaRPr>
          </a:p>
          <a:p>
            <a:pPr algn="just">
              <a:buFontTx/>
              <a:buNone/>
              <a:defRPr/>
            </a:pPr>
            <a:endParaRPr lang="en-US" altLang="en-US" sz="2000" b="0" kern="0" dirty="0">
              <a:solidFill>
                <a:schemeClr val="tx1"/>
              </a:solidFill>
              <a:ea typeface="MS PGothic" charset="-128"/>
            </a:endParaRPr>
          </a:p>
        </p:txBody>
      </p:sp>
      <p:grpSp>
        <p:nvGrpSpPr>
          <p:cNvPr id="10" name="Group 2"/>
          <p:cNvGrpSpPr>
            <a:grpSpLocks/>
          </p:cNvGrpSpPr>
          <p:nvPr/>
        </p:nvGrpSpPr>
        <p:grpSpPr bwMode="auto">
          <a:xfrm>
            <a:off x="4516963" y="3734338"/>
            <a:ext cx="4198937" cy="2541587"/>
            <a:chOff x="4716463" y="3335685"/>
            <a:chExt cx="4198937" cy="2541587"/>
          </a:xfrm>
        </p:grpSpPr>
        <p:grpSp>
          <p:nvGrpSpPr>
            <p:cNvPr id="11" name="Group 1"/>
            <p:cNvGrpSpPr>
              <a:grpSpLocks/>
            </p:cNvGrpSpPr>
            <p:nvPr/>
          </p:nvGrpSpPr>
          <p:grpSpPr bwMode="auto">
            <a:xfrm>
              <a:off x="4716463" y="3335685"/>
              <a:ext cx="4198937" cy="2541587"/>
              <a:chOff x="4716463" y="3068638"/>
              <a:chExt cx="4198937" cy="2541587"/>
            </a:xfrm>
          </p:grpSpPr>
          <p:pic>
            <p:nvPicPr>
              <p:cNvPr id="13" name="Picture 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672" t="15755" r="24413"/>
              <a:stretch>
                <a:fillRect/>
              </a:stretch>
            </p:blipFill>
            <p:spPr bwMode="auto">
              <a:xfrm>
                <a:off x="6143625" y="3068638"/>
                <a:ext cx="1944688" cy="2541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544" t="15755"/>
              <a:stretch>
                <a:fillRect/>
              </a:stretch>
            </p:blipFill>
            <p:spPr bwMode="auto">
              <a:xfrm>
                <a:off x="8088313" y="3068638"/>
                <a:ext cx="827087" cy="2541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755" r="80234"/>
              <a:stretch>
                <a:fillRect/>
              </a:stretch>
            </p:blipFill>
            <p:spPr bwMode="auto">
              <a:xfrm>
                <a:off x="4716463" y="3068638"/>
                <a:ext cx="1427162" cy="2541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4716463" y="3933056"/>
              <a:ext cx="4198937" cy="1984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448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3933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auto">
          <a:xfrm>
            <a:off x="707486" y="1698550"/>
            <a:ext cx="3864513" cy="410663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453816" y="593652"/>
            <a:ext cx="6431392" cy="50405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spc="-10">
                <a:solidFill>
                  <a:srgbClr val="483F6A"/>
                </a:solidFill>
                <a:latin typeface="Times New Roman"/>
                <a:ea typeface="+mj-ea"/>
                <a:cs typeface="Times New Roman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5pPr>
            <a:lvl6pPr marL="45721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3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4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6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24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Outcome studies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01141" y="1471381"/>
            <a:ext cx="8919034" cy="5224693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spc="-30">
                <a:solidFill>
                  <a:srgbClr val="4F5961"/>
                </a:solidFill>
                <a:latin typeface="+mn-lt"/>
                <a:ea typeface="+mn-ea"/>
                <a:cs typeface="+mn-cs"/>
              </a:defRPr>
            </a:lvl1pPr>
            <a:lvl2pPr marL="457215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2pPr>
            <a:lvl3pPr marL="914431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 b="1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3pPr>
            <a:lvl4pPr marL="1371645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4pPr>
            <a:lvl5pPr marL="1828861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5pPr>
            <a:lvl6pPr marL="2286076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6pPr>
            <a:lvl7pPr marL="2743292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7pPr>
            <a:lvl8pPr marL="3200507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8pPr>
            <a:lvl9pPr marL="3657722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9pPr>
          </a:lstStyle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>
              <a:solidFill>
                <a:schemeClr val="tx1"/>
              </a:solidFill>
            </a:endParaRPr>
          </a:p>
          <a:p>
            <a:endParaRPr lang="en-US" sz="1400" kern="0" dirty="0"/>
          </a:p>
          <a:p>
            <a:endParaRPr lang="en-US" sz="1400" kern="0" dirty="0"/>
          </a:p>
          <a:p>
            <a:endParaRPr lang="en-US" sz="1600" kern="0" dirty="0"/>
          </a:p>
          <a:p>
            <a:endParaRPr lang="en-US" sz="1600" kern="0" dirty="0"/>
          </a:p>
          <a:p>
            <a:pPr>
              <a:buFont typeface="Arial" panose="020B0604020202020204" pitchFamily="34" charset="0"/>
              <a:buChar char="•"/>
            </a:pPr>
            <a:endParaRPr lang="en-US" sz="1600" kern="0" dirty="0"/>
          </a:p>
          <a:p>
            <a:pPr>
              <a:buFont typeface="Arial" panose="020B0604020202020204" pitchFamily="34" charset="0"/>
              <a:buChar char="•"/>
            </a:pPr>
            <a:endParaRPr lang="en-US" sz="1600" kern="0" dirty="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23518" y="1454900"/>
            <a:ext cx="7144010" cy="4517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2800" b="1">
                <a:solidFill>
                  <a:schemeClr val="tx2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588" indent="455613" algn="l" rtl="0" eaLnBrk="0" fontAlgn="base" hangingPunct="0">
              <a:spcBef>
                <a:spcPct val="3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77800" indent="-174625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346075" indent="-166688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523875" indent="-176213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981075" indent="-176213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1438275" indent="-176213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1895475" indent="-176213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2352675" indent="-176213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2060"/>
              </a:buClr>
              <a:buSzTx/>
              <a:buFontTx/>
              <a:buNone/>
              <a:tabLst/>
              <a:defRPr/>
            </a:pPr>
            <a:r>
              <a:rPr lang="en-GB" sz="2000" kern="0" spc="-30" dirty="0">
                <a:solidFill>
                  <a:srgbClr val="4F5961"/>
                </a:solidFill>
                <a:ea typeface="+mn-ea"/>
              </a:rPr>
              <a:t>Glasgow Blood Pressure Clinic (GBPC)</a:t>
            </a:r>
            <a:endParaRPr lang="en-US" altLang="en-US" sz="2000" kern="0" spc="-30" dirty="0">
              <a:solidFill>
                <a:srgbClr val="4F5961"/>
              </a:solidFill>
              <a:ea typeface="+mn-ea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charset="-128"/>
                <a:cs typeface="Arial"/>
              </a:rPr>
              <a:t>12,968 treated hypertensive patients, 35 year follow up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charset="-128"/>
                <a:cs typeface="Arial"/>
              </a:rPr>
              <a:t>Serum chloride &lt;100 was associated with 20% higher all cause mortality, CV and non-CV mortality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charset="-128"/>
              <a:cs typeface="Arial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 charset="-128"/>
              <a:cs typeface="Arial"/>
            </a:endParaRPr>
          </a:p>
        </p:txBody>
      </p:sp>
      <p:pic>
        <p:nvPicPr>
          <p:cNvPr id="20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2" r="48589" b="27603"/>
          <a:stretch>
            <a:fillRect/>
          </a:stretch>
        </p:blipFill>
        <p:spPr bwMode="auto">
          <a:xfrm>
            <a:off x="365753" y="2593895"/>
            <a:ext cx="3907870" cy="305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5209646" y="6612770"/>
            <a:ext cx="38769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3175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2" algn="r" eaLnBrk="0" hangingPunct="0">
              <a:buClr>
                <a:srgbClr val="002060"/>
              </a:buClr>
            </a:pPr>
            <a:r>
              <a:rPr lang="en-US" altLang="en-US" sz="1200" dirty="0">
                <a:solidFill>
                  <a:srgbClr val="000000"/>
                </a:solidFill>
                <a:cs typeface="Arial"/>
              </a:rPr>
              <a:t>McCallum et al. Hypertension. 2013;62(5):836-845 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22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98" r="1671" b="27603"/>
          <a:stretch>
            <a:fillRect/>
          </a:stretch>
        </p:blipFill>
        <p:spPr bwMode="auto">
          <a:xfrm>
            <a:off x="4873968" y="2594741"/>
            <a:ext cx="3603640" cy="306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11" t="77940" r="35184" b="7497"/>
          <a:stretch>
            <a:fillRect/>
          </a:stretch>
        </p:blipFill>
        <p:spPr bwMode="auto">
          <a:xfrm>
            <a:off x="5731467" y="5688799"/>
            <a:ext cx="1984224" cy="89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75929" r="82838" b="7497"/>
          <a:stretch>
            <a:fillRect/>
          </a:stretch>
        </p:blipFill>
        <p:spPr bwMode="auto">
          <a:xfrm>
            <a:off x="1204185" y="5683683"/>
            <a:ext cx="2075762" cy="10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30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3933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auto">
          <a:xfrm>
            <a:off x="707486" y="1698550"/>
            <a:ext cx="3864513" cy="410663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453816" y="593652"/>
            <a:ext cx="6431392" cy="50405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spc="-10">
                <a:solidFill>
                  <a:srgbClr val="483F6A"/>
                </a:solidFill>
                <a:latin typeface="Times New Roman"/>
                <a:ea typeface="+mj-ea"/>
                <a:cs typeface="Times New Roman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5pPr>
            <a:lvl6pPr marL="45721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3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4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6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24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Outcome studies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01141" y="1471381"/>
            <a:ext cx="8919034" cy="5224693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spc="-30">
                <a:solidFill>
                  <a:srgbClr val="4F5961"/>
                </a:solidFill>
                <a:latin typeface="+mn-lt"/>
                <a:ea typeface="+mn-ea"/>
                <a:cs typeface="+mn-cs"/>
              </a:defRPr>
            </a:lvl1pPr>
            <a:lvl2pPr marL="457215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2pPr>
            <a:lvl3pPr marL="914431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 b="1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3pPr>
            <a:lvl4pPr marL="1371645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4pPr>
            <a:lvl5pPr marL="1828861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5pPr>
            <a:lvl6pPr marL="2286076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6pPr>
            <a:lvl7pPr marL="2743292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7pPr>
            <a:lvl8pPr marL="3200507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8pPr>
            <a:lvl9pPr marL="3657722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9pPr>
          </a:lstStyle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>
              <a:solidFill>
                <a:schemeClr val="tx1"/>
              </a:solidFill>
            </a:endParaRPr>
          </a:p>
          <a:p>
            <a:endParaRPr lang="en-US" sz="1400" kern="0" dirty="0"/>
          </a:p>
          <a:p>
            <a:endParaRPr lang="en-US" sz="1400" kern="0" dirty="0"/>
          </a:p>
          <a:p>
            <a:endParaRPr lang="en-US" sz="1600" kern="0" dirty="0"/>
          </a:p>
          <a:p>
            <a:endParaRPr lang="en-US" sz="1600" kern="0" dirty="0"/>
          </a:p>
          <a:p>
            <a:pPr>
              <a:buFont typeface="Arial" panose="020B0604020202020204" pitchFamily="34" charset="0"/>
              <a:buChar char="•"/>
            </a:pPr>
            <a:endParaRPr lang="en-US" sz="1600" kern="0" dirty="0"/>
          </a:p>
          <a:p>
            <a:pPr>
              <a:buFont typeface="Arial" panose="020B0604020202020204" pitchFamily="34" charset="0"/>
              <a:buChar char="•"/>
            </a:pPr>
            <a:endParaRPr lang="en-US" sz="1600" kern="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05505" y="1408384"/>
            <a:ext cx="8424862" cy="5526088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spc="-30">
                <a:solidFill>
                  <a:srgbClr val="002D4A"/>
                </a:solidFill>
                <a:latin typeface="+mn-lt"/>
                <a:ea typeface="+mn-ea"/>
                <a:cs typeface="+mn-cs"/>
              </a:defRPr>
            </a:lvl1pPr>
            <a:lvl2pPr marL="457215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2pPr>
            <a:lvl3pPr marL="914431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 b="1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3pPr>
            <a:lvl4pPr marL="1371645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4pPr>
            <a:lvl5pPr marL="1828861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5pPr>
            <a:lvl6pPr marL="2286076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6pPr>
            <a:lvl7pPr marL="2743292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7pPr>
            <a:lvl8pPr marL="3200507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8pPr>
            <a:lvl9pPr marL="3657722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9pPr>
          </a:lstStyle>
          <a:p>
            <a:pPr algn="just">
              <a:buClr>
                <a:srgbClr val="002060"/>
              </a:buClr>
              <a:defRPr/>
            </a:pPr>
            <a:r>
              <a:rPr lang="en-GB" sz="2000" b="1" kern="0" dirty="0">
                <a:solidFill>
                  <a:srgbClr val="4F5961"/>
                </a:solidFill>
              </a:rPr>
              <a:t>Renal Failure</a:t>
            </a:r>
            <a:endParaRPr lang="en-US" altLang="en-US" sz="2000" b="1" kern="0" dirty="0">
              <a:solidFill>
                <a:srgbClr val="4F5961"/>
              </a:solidFill>
            </a:endParaRPr>
          </a:p>
          <a:p>
            <a:pPr algn="just">
              <a:buFont typeface="Wingdings" charset="2"/>
              <a:buChar char="§"/>
              <a:defRPr/>
            </a:pPr>
            <a:r>
              <a:rPr lang="en-US" altLang="en-US" sz="1400" kern="0" dirty="0">
                <a:solidFill>
                  <a:schemeClr val="tx1"/>
                </a:solidFill>
                <a:ea typeface="MS PGothic" charset="-128"/>
              </a:rPr>
              <a:t>923 pre-dialysis CKD patients, median follow up 33 months</a:t>
            </a:r>
          </a:p>
          <a:p>
            <a:pPr algn="just">
              <a:buFont typeface="Wingdings" charset="2"/>
              <a:buChar char="§"/>
              <a:defRPr/>
            </a:pPr>
            <a:r>
              <a:rPr lang="en-US" altLang="en-US" sz="1400" kern="0" dirty="0">
                <a:solidFill>
                  <a:schemeClr val="tx1"/>
                </a:solidFill>
                <a:ea typeface="MS PGothic" charset="-128"/>
              </a:rPr>
              <a:t>Increased risk of primary outcome (death or CV event) in Q1 (Cl</a:t>
            </a:r>
            <a:r>
              <a:rPr lang="en-US" altLang="en-US" sz="1400" kern="0" baseline="30000" dirty="0">
                <a:solidFill>
                  <a:schemeClr val="tx1"/>
                </a:solidFill>
                <a:ea typeface="MS PGothic" charset="-128"/>
              </a:rPr>
              <a:t>-</a:t>
            </a:r>
            <a:r>
              <a:rPr lang="en-US" altLang="en-US" sz="1400" kern="0" dirty="0">
                <a:solidFill>
                  <a:schemeClr val="tx1"/>
                </a:solidFill>
                <a:ea typeface="MS PGothic" charset="-128"/>
              </a:rPr>
              <a:t> &lt;103.9mEq/L) and Q4 (Cl</a:t>
            </a:r>
            <a:r>
              <a:rPr lang="en-US" altLang="en-US" sz="1400" kern="0" baseline="30000" dirty="0">
                <a:solidFill>
                  <a:schemeClr val="tx1"/>
                </a:solidFill>
                <a:ea typeface="MS PGothic" charset="-128"/>
              </a:rPr>
              <a:t>-</a:t>
            </a:r>
            <a:r>
              <a:rPr lang="en-US" altLang="en-US" sz="1400" kern="0" dirty="0">
                <a:solidFill>
                  <a:schemeClr val="tx1"/>
                </a:solidFill>
                <a:ea typeface="MS PGothic" charset="-128"/>
              </a:rPr>
              <a:t> &gt;108.1 </a:t>
            </a:r>
            <a:r>
              <a:rPr lang="en-US" altLang="en-US" sz="1400" kern="0" dirty="0" err="1">
                <a:solidFill>
                  <a:schemeClr val="tx1"/>
                </a:solidFill>
                <a:ea typeface="MS PGothic" charset="-128"/>
              </a:rPr>
              <a:t>mEq</a:t>
            </a:r>
            <a:r>
              <a:rPr lang="en-US" altLang="en-US" sz="1400" kern="0" dirty="0">
                <a:solidFill>
                  <a:schemeClr val="tx1"/>
                </a:solidFill>
                <a:ea typeface="MS PGothic" charset="-128"/>
              </a:rPr>
              <a:t>/L)</a:t>
            </a:r>
          </a:p>
          <a:p>
            <a:pPr algn="just">
              <a:buFont typeface="Wingdings" charset="2"/>
              <a:buChar char="§"/>
              <a:defRPr/>
            </a:pPr>
            <a:endParaRPr lang="en-US" altLang="en-US" sz="1400" kern="0" dirty="0">
              <a:solidFill>
                <a:schemeClr val="tx1"/>
              </a:solidFill>
              <a:ea typeface="MS PGothic" charset="-128"/>
            </a:endParaRPr>
          </a:p>
          <a:p>
            <a:pPr algn="just">
              <a:buFont typeface="Wingdings" charset="2"/>
              <a:buChar char="§"/>
              <a:defRPr/>
            </a:pPr>
            <a:endParaRPr lang="en-US" altLang="en-US" sz="1400" kern="0" dirty="0">
              <a:solidFill>
                <a:schemeClr val="tx1"/>
              </a:solidFill>
              <a:ea typeface="MS PGothic" charset="-128"/>
            </a:endParaRPr>
          </a:p>
          <a:p>
            <a:pPr algn="just">
              <a:buFont typeface="Wingdings" charset="2"/>
              <a:buChar char="§"/>
              <a:defRPr/>
            </a:pPr>
            <a:endParaRPr lang="en-US" altLang="en-US" sz="2000" kern="0" dirty="0">
              <a:solidFill>
                <a:schemeClr val="tx1"/>
              </a:solidFill>
              <a:ea typeface="MS PGothic" charset="-128"/>
            </a:endParaRPr>
          </a:p>
          <a:p>
            <a:pPr algn="just">
              <a:defRPr/>
            </a:pPr>
            <a:endParaRPr lang="en-US" altLang="en-US" sz="2000" kern="0" dirty="0">
              <a:solidFill>
                <a:schemeClr val="tx1"/>
              </a:solidFill>
              <a:ea typeface="MS PGothic" charset="-128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572000" y="6516688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3175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2" algn="r">
              <a:buClr>
                <a:srgbClr val="002060"/>
              </a:buClr>
            </a:pPr>
            <a:r>
              <a:rPr lang="en-US" altLang="en-US" sz="1200"/>
              <a:t>Mandai et al. Clin Exp Nephrol. 2017:</a:t>
            </a:r>
            <a:r>
              <a:rPr lang="en-GB" altLang="en-US" sz="1200"/>
              <a:t>21(1):104-111</a:t>
            </a:r>
            <a:endParaRPr lang="en-US" altLang="en-US" sz="120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2000"/>
          </a:p>
        </p:txBody>
      </p:sp>
      <p:grpSp>
        <p:nvGrpSpPr>
          <p:cNvPr id="14" name="Group 8"/>
          <p:cNvGrpSpPr>
            <a:grpSpLocks/>
          </p:cNvGrpSpPr>
          <p:nvPr/>
        </p:nvGrpSpPr>
        <p:grpSpPr bwMode="auto">
          <a:xfrm>
            <a:off x="611188" y="2420938"/>
            <a:ext cx="8064500" cy="3422650"/>
            <a:chOff x="323528" y="3212976"/>
            <a:chExt cx="7145012" cy="2990808"/>
          </a:xfrm>
        </p:grpSpPr>
        <p:grpSp>
          <p:nvGrpSpPr>
            <p:cNvPr id="15" name="Group 7"/>
            <p:cNvGrpSpPr>
              <a:grpSpLocks/>
            </p:cNvGrpSpPr>
            <p:nvPr/>
          </p:nvGrpSpPr>
          <p:grpSpPr bwMode="auto">
            <a:xfrm>
              <a:off x="323528" y="3212976"/>
              <a:ext cx="3505791" cy="2990808"/>
              <a:chOff x="323528" y="3212976"/>
              <a:chExt cx="3505791" cy="2990808"/>
            </a:xfrm>
          </p:grpSpPr>
          <p:pic>
            <p:nvPicPr>
              <p:cNvPr id="28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961" t="-508" r="32747" b="60979"/>
              <a:stretch>
                <a:fillRect/>
              </a:stretch>
            </p:blipFill>
            <p:spPr bwMode="auto">
              <a:xfrm>
                <a:off x="323528" y="3212976"/>
                <a:ext cx="3505791" cy="29908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Rectangle 5"/>
              <p:cNvSpPr>
                <a:spLocks noChangeArrowheads="1"/>
              </p:cNvSpPr>
              <p:nvPr/>
            </p:nvSpPr>
            <p:spPr bwMode="auto">
              <a:xfrm>
                <a:off x="3563888" y="4847612"/>
                <a:ext cx="265431" cy="6696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r" eaLnBrk="1" hangingPunct="1"/>
                <a:endParaRPr lang="en-US" altLang="en-US"/>
              </a:p>
            </p:txBody>
          </p:sp>
        </p:grpSp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3940148" y="3491440"/>
              <a:ext cx="3528392" cy="2712344"/>
              <a:chOff x="3940148" y="3491440"/>
              <a:chExt cx="3528392" cy="2712344"/>
            </a:xfrm>
          </p:grpSpPr>
          <p:pic>
            <p:nvPicPr>
              <p:cNvPr id="26" name="Picture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3358" r="32684" b="10802"/>
              <a:stretch>
                <a:fillRect/>
              </a:stretch>
            </p:blipFill>
            <p:spPr bwMode="auto">
              <a:xfrm>
                <a:off x="3940148" y="3491440"/>
                <a:ext cx="3456632" cy="27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Rectangle 13"/>
              <p:cNvSpPr>
                <a:spLocks noChangeArrowheads="1"/>
              </p:cNvSpPr>
              <p:nvPr/>
            </p:nvSpPr>
            <p:spPr bwMode="auto">
              <a:xfrm>
                <a:off x="7015367" y="4653136"/>
                <a:ext cx="453173" cy="7087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r" eaLnBrk="1" hangingPunct="1"/>
                <a:endParaRPr lang="en-US" altLang="en-US"/>
              </a:p>
            </p:txBody>
          </p:sp>
        </p:grpSp>
      </p:grpSp>
      <p:pic>
        <p:nvPicPr>
          <p:cNvPr id="30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55" t="20996" r="505" b="69458"/>
          <a:stretch>
            <a:fillRect/>
          </a:stretch>
        </p:blipFill>
        <p:spPr bwMode="auto">
          <a:xfrm>
            <a:off x="827088" y="6062663"/>
            <a:ext cx="19621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371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3933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auto">
          <a:xfrm>
            <a:off x="707486" y="1698550"/>
            <a:ext cx="3864513" cy="410663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453816" y="593652"/>
            <a:ext cx="3744417" cy="50405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spc="-10">
                <a:solidFill>
                  <a:srgbClr val="483F6A"/>
                </a:solidFill>
                <a:latin typeface="Times New Roman"/>
                <a:ea typeface="+mj-ea"/>
                <a:cs typeface="Times New Roman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5pPr>
            <a:lvl6pPr marL="45721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3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4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6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24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Aim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01141" y="1471381"/>
            <a:ext cx="8919034" cy="5224693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spc="-30">
                <a:solidFill>
                  <a:srgbClr val="4F5961"/>
                </a:solidFill>
                <a:latin typeface="+mn-lt"/>
                <a:ea typeface="+mn-ea"/>
                <a:cs typeface="+mn-cs"/>
              </a:defRPr>
            </a:lvl1pPr>
            <a:lvl2pPr marL="457215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2pPr>
            <a:lvl3pPr marL="914431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 b="1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3pPr>
            <a:lvl4pPr marL="1371645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4pPr>
            <a:lvl5pPr marL="1828861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5pPr>
            <a:lvl6pPr marL="2286076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6pPr>
            <a:lvl7pPr marL="2743292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7pPr>
            <a:lvl8pPr marL="3200507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8pPr>
            <a:lvl9pPr marL="3657722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9pPr>
          </a:lstStyle>
          <a:p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To determine if serum chloride is associated with mortality risk in adults with type 2 diabetes mellitus</a:t>
            </a:r>
            <a:endParaRPr lang="en-US" sz="2000" kern="0" dirty="0"/>
          </a:p>
          <a:p>
            <a:endParaRPr lang="en-US" sz="1400" kern="0" dirty="0"/>
          </a:p>
          <a:p>
            <a:endParaRPr lang="en-US" sz="1600" kern="0" dirty="0"/>
          </a:p>
          <a:p>
            <a:endParaRPr lang="en-US" sz="1600" kern="0" dirty="0"/>
          </a:p>
          <a:p>
            <a:pPr>
              <a:buFont typeface="Arial" panose="020B0604020202020204" pitchFamily="34" charset="0"/>
              <a:buChar char="•"/>
            </a:pPr>
            <a:endParaRPr lang="en-US" sz="1600" kern="0" dirty="0"/>
          </a:p>
          <a:p>
            <a:pPr>
              <a:buFont typeface="Arial" panose="020B0604020202020204" pitchFamily="34" charset="0"/>
              <a:buChar char="•"/>
            </a:pP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26174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3933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auto">
          <a:xfrm>
            <a:off x="707486" y="1698550"/>
            <a:ext cx="3864513" cy="410663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453816" y="593652"/>
            <a:ext cx="3744417" cy="50405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spc="-10">
                <a:solidFill>
                  <a:srgbClr val="483F6A"/>
                </a:solidFill>
                <a:latin typeface="Times New Roman"/>
                <a:ea typeface="+mj-ea"/>
                <a:cs typeface="Times New Roman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5pPr>
            <a:lvl6pPr marL="45721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3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4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6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24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Methods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01141" y="1471381"/>
            <a:ext cx="8919034" cy="5224693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spc="-30">
                <a:solidFill>
                  <a:srgbClr val="4F5961"/>
                </a:solidFill>
                <a:latin typeface="+mn-lt"/>
                <a:ea typeface="+mn-ea"/>
                <a:cs typeface="+mn-cs"/>
              </a:defRPr>
            </a:lvl1pPr>
            <a:lvl2pPr marL="457215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2pPr>
            <a:lvl3pPr marL="914431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 b="1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3pPr>
            <a:lvl4pPr marL="1371645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4pPr>
            <a:lvl5pPr marL="1828861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5pPr>
            <a:lvl6pPr marL="2286076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6pPr>
            <a:lvl7pPr marL="2743292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7pPr>
            <a:lvl8pPr marL="3200507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8pPr>
            <a:lvl9pPr marL="3657722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9pPr>
          </a:lstStyle>
          <a:p>
            <a:r>
              <a:rPr lang="en-US" sz="2000" b="1" kern="0" dirty="0"/>
              <a:t>Study population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kern="0" dirty="0">
                <a:solidFill>
                  <a:schemeClr val="tx1"/>
                </a:solidFill>
              </a:rPr>
              <a:t>Data from NHSGGC </a:t>
            </a:r>
            <a:r>
              <a:rPr lang="en-GB" sz="2000" kern="0" dirty="0" err="1">
                <a:solidFill>
                  <a:schemeClr val="tx1"/>
                </a:solidFill>
              </a:rPr>
              <a:t>SafeHaven</a:t>
            </a:r>
            <a:endParaRPr lang="en-GB" sz="2000" kern="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kern="0" dirty="0">
                <a:solidFill>
                  <a:schemeClr val="tx1"/>
                </a:solidFill>
              </a:rPr>
              <a:t>91,159 adults with T2DM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kern="0" dirty="0">
                <a:solidFill>
                  <a:schemeClr val="tx1"/>
                </a:solidFill>
              </a:rPr>
              <a:t>Patients stratified into 2 groups: serum</a:t>
            </a:r>
          </a:p>
          <a:p>
            <a:pPr marL="742965" lvl="1" indent="-285750" algn="l">
              <a:buFont typeface="Wingdings" panose="05000000000000000000" pitchFamily="2" charset="2"/>
              <a:buChar char="§"/>
            </a:pPr>
            <a:r>
              <a:rPr lang="en-GB" sz="2000" kern="0" spc="-30" dirty="0">
                <a:solidFill>
                  <a:schemeClr val="tx1"/>
                </a:solidFill>
                <a:cs typeface="+mn-cs"/>
              </a:rPr>
              <a:t>Serum chloride &lt;100 mmol/L and ≥ 100 mmol/L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kern="0" dirty="0">
                <a:solidFill>
                  <a:schemeClr val="tx1"/>
                </a:solidFill>
              </a:rPr>
              <a:t>10 years follow up</a:t>
            </a:r>
          </a:p>
          <a:p>
            <a:pPr lvl="1" algn="l"/>
            <a:endParaRPr lang="en-GB" sz="2000" kern="0" spc="-30" dirty="0">
              <a:solidFill>
                <a:schemeClr val="tx1"/>
              </a:solidFill>
              <a:cs typeface="+mn-cs"/>
            </a:endParaRPr>
          </a:p>
          <a:p>
            <a:r>
              <a:rPr lang="en-GB" sz="2000" b="1" kern="0" dirty="0"/>
              <a:t>Survival analysis</a:t>
            </a:r>
            <a:endParaRPr lang="en-GB" sz="2000" kern="0" spc="-30" dirty="0">
              <a:solidFill>
                <a:schemeClr val="tx1"/>
              </a:solidFill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kern="0" dirty="0">
                <a:solidFill>
                  <a:schemeClr val="tx1"/>
                </a:solidFill>
              </a:rPr>
              <a:t>Cox-PH model used to study the association between serum chloride and mortality</a:t>
            </a:r>
            <a:endParaRPr lang="en-GB" sz="1050" kern="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kern="0" dirty="0">
                <a:solidFill>
                  <a:schemeClr val="tx1"/>
                </a:solidFill>
              </a:rPr>
              <a:t>Adjusted for age, sex, serum sodium</a:t>
            </a:r>
          </a:p>
        </p:txBody>
      </p:sp>
    </p:spTree>
    <p:extLst>
      <p:ext uri="{BB962C8B-B14F-4D97-AF65-F5344CB8AC3E}">
        <p14:creationId xmlns:p14="http://schemas.microsoft.com/office/powerpoint/2010/main" val="213706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3933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auto">
          <a:xfrm>
            <a:off x="707486" y="1698550"/>
            <a:ext cx="3864513" cy="410663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453816" y="593652"/>
            <a:ext cx="3744417" cy="50405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spc="-10">
                <a:solidFill>
                  <a:srgbClr val="483F6A"/>
                </a:solidFill>
                <a:latin typeface="Times New Roman"/>
                <a:ea typeface="+mj-ea"/>
                <a:cs typeface="Times New Roman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5pPr>
            <a:lvl6pPr marL="45721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3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4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6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24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Outcomes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01141" y="1471381"/>
            <a:ext cx="8919034" cy="5224693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spc="-30">
                <a:solidFill>
                  <a:srgbClr val="4F5961"/>
                </a:solidFill>
                <a:latin typeface="+mn-lt"/>
                <a:ea typeface="+mn-ea"/>
                <a:cs typeface="+mn-cs"/>
              </a:defRPr>
            </a:lvl1pPr>
            <a:lvl2pPr marL="457215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2pPr>
            <a:lvl3pPr marL="914431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 b="1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3pPr>
            <a:lvl4pPr marL="1371645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4pPr>
            <a:lvl5pPr marL="1828861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5pPr>
            <a:lvl6pPr marL="2286076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6pPr>
            <a:lvl7pPr marL="2743292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7pPr>
            <a:lvl8pPr marL="3200507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8pPr>
            <a:lvl9pPr marL="3657722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9pPr>
          </a:lstStyle>
          <a:p>
            <a:r>
              <a:rPr lang="en-US" sz="2000" b="1" kern="0" dirty="0"/>
              <a:t>Primary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All-cause mortality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b="1" kern="0" dirty="0"/>
          </a:p>
          <a:p>
            <a:r>
              <a:rPr lang="en-US" sz="2000" b="1" kern="0" dirty="0"/>
              <a:t>Secondary cardiovascular outcomes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Cardiovascular death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Death from MI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Death from heart failure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Death from stroke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Death from cancer</a:t>
            </a:r>
          </a:p>
          <a:p>
            <a:endParaRPr lang="en-US" b="1" kern="0" dirty="0"/>
          </a:p>
          <a:p>
            <a:endParaRPr lang="en-US" sz="1400" kern="0" dirty="0"/>
          </a:p>
          <a:p>
            <a:endParaRPr lang="en-US" sz="1600" kern="0" dirty="0"/>
          </a:p>
          <a:p>
            <a:endParaRPr lang="en-US" sz="1600" kern="0" dirty="0"/>
          </a:p>
          <a:p>
            <a:pPr>
              <a:buFont typeface="Arial" panose="020B0604020202020204" pitchFamily="34" charset="0"/>
              <a:buChar char="•"/>
            </a:pPr>
            <a:endParaRPr lang="en-US" sz="1600" kern="0" dirty="0"/>
          </a:p>
          <a:p>
            <a:pPr>
              <a:buFont typeface="Arial" panose="020B0604020202020204" pitchFamily="34" charset="0"/>
              <a:buChar char="•"/>
            </a:pP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75116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3933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auto">
          <a:xfrm>
            <a:off x="707486" y="1698550"/>
            <a:ext cx="3864513" cy="410663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453816" y="593652"/>
            <a:ext cx="3744417" cy="50405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spc="-10">
                <a:solidFill>
                  <a:srgbClr val="483F6A"/>
                </a:solidFill>
                <a:latin typeface="Times New Roman"/>
                <a:ea typeface="+mj-ea"/>
                <a:cs typeface="Times New Roman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5pPr>
            <a:lvl6pPr marL="45721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3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4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6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24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Demographics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053745"/>
              </p:ext>
            </p:extLst>
          </p:nvPr>
        </p:nvGraphicFramePr>
        <p:xfrm>
          <a:off x="80391" y="1642277"/>
          <a:ext cx="8581471" cy="3444423"/>
        </p:xfrm>
        <a:graphic>
          <a:graphicData uri="http://schemas.openxmlformats.org/drawingml/2006/table">
            <a:tbl>
              <a:tblPr firstRow="1" firstCol="1" bandRow="1"/>
              <a:tblGrid>
                <a:gridCol w="2064293">
                  <a:extLst>
                    <a:ext uri="{9D8B030D-6E8A-4147-A177-3AD203B41FA5}">
                      <a16:colId xmlns:a16="http://schemas.microsoft.com/office/drawing/2014/main" val="3899655733"/>
                    </a:ext>
                  </a:extLst>
                </a:gridCol>
                <a:gridCol w="1312385">
                  <a:extLst>
                    <a:ext uri="{9D8B030D-6E8A-4147-A177-3AD203B41FA5}">
                      <a16:colId xmlns:a16="http://schemas.microsoft.com/office/drawing/2014/main" val="517458464"/>
                    </a:ext>
                  </a:extLst>
                </a:gridCol>
                <a:gridCol w="2262087">
                  <a:extLst>
                    <a:ext uri="{9D8B030D-6E8A-4147-A177-3AD203B41FA5}">
                      <a16:colId xmlns:a16="http://schemas.microsoft.com/office/drawing/2014/main" val="1713312713"/>
                    </a:ext>
                  </a:extLst>
                </a:gridCol>
                <a:gridCol w="1699561">
                  <a:extLst>
                    <a:ext uri="{9D8B030D-6E8A-4147-A177-3AD203B41FA5}">
                      <a16:colId xmlns:a16="http://schemas.microsoft.com/office/drawing/2014/main" val="3340197034"/>
                    </a:ext>
                  </a:extLst>
                </a:gridCol>
                <a:gridCol w="1243145">
                  <a:extLst>
                    <a:ext uri="{9D8B030D-6E8A-4147-A177-3AD203B41FA5}">
                      <a16:colId xmlns:a16="http://schemas.microsoft.com/office/drawing/2014/main" val="307459946"/>
                    </a:ext>
                  </a:extLst>
                </a:gridCol>
              </a:tblGrid>
              <a:tr h="2225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511" marR="67511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All</a:t>
                      </a:r>
                      <a:endParaRPr lang="en-GB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7511" marR="67511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Cl- &lt;100 </a:t>
                      </a:r>
                      <a:r>
                        <a:rPr lang="en-GB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mmol</a:t>
                      </a:r>
                      <a:r>
                        <a:rPr lang="en-GB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/L</a:t>
                      </a:r>
                    </a:p>
                  </a:txBody>
                  <a:tcPr marL="67511" marR="67511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Cl- ≥100 </a:t>
                      </a:r>
                      <a:r>
                        <a:rPr lang="en-GB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mmol</a:t>
                      </a:r>
                      <a:r>
                        <a:rPr lang="en-GB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/L</a:t>
                      </a:r>
                    </a:p>
                  </a:txBody>
                  <a:tcPr marL="67511" marR="67511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 </a:t>
                      </a:r>
                      <a:endParaRPr lang="en-GB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7511" marR="67511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17671"/>
                  </a:ext>
                </a:extLst>
              </a:tr>
              <a:tr h="2373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511" marR="67511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N= 91,159</a:t>
                      </a:r>
                      <a:endParaRPr lang="en-GB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7511" marR="6751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N=13,459</a:t>
                      </a:r>
                    </a:p>
                  </a:txBody>
                  <a:tcPr marL="67511" marR="6751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N=77,757</a:t>
                      </a:r>
                    </a:p>
                  </a:txBody>
                  <a:tcPr marL="67511" marR="6751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</a:t>
                      </a:r>
                      <a:endParaRPr lang="en-GB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7511" marR="6751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620665"/>
                  </a:ext>
                </a:extLst>
              </a:tr>
              <a:tr h="6675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Age, years (SD)</a:t>
                      </a:r>
                      <a:endParaRPr lang="en-GB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7511" marR="6751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7511" marR="6751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7511" marR="6751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7511" marR="6751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7511" marR="6751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946087"/>
                  </a:ext>
                </a:extLst>
              </a:tr>
              <a:tr h="6675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Female, N (%)</a:t>
                      </a:r>
                      <a:endParaRPr lang="en-GB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7511" marR="6751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7511" marR="6751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7511" marR="6751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7511" marR="6751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7511" marR="6751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405872"/>
                  </a:ext>
                </a:extLst>
              </a:tr>
              <a:tr h="8900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Serum</a:t>
                      </a:r>
                      <a:r>
                        <a:rPr lang="en-GB" sz="16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 chloride, </a:t>
                      </a:r>
                      <a:r>
                        <a:rPr lang="en-GB" sz="1600" baseline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mmol</a:t>
                      </a:r>
                      <a:r>
                        <a:rPr lang="en-GB" sz="16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/L (SD)</a:t>
                      </a:r>
                      <a:endParaRPr lang="en-GB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7511" marR="6751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7511" marR="6751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7511" marR="6751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7511" marR="6751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7511" marR="6751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792084"/>
                  </a:ext>
                </a:extLst>
              </a:tr>
              <a:tr h="6675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Serum sodium, </a:t>
                      </a:r>
                      <a:r>
                        <a:rPr lang="en-GB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mmol</a:t>
                      </a: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/L</a:t>
                      </a:r>
                      <a:r>
                        <a:rPr lang="en-GB" sz="16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(SD)</a:t>
                      </a:r>
                      <a:endParaRPr lang="en-GB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7511" marR="6751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7511" marR="6751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7511" marR="6751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7511" marR="6751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7511" marR="6751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3691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-34956" y="1512590"/>
            <a:ext cx="9178956" cy="1213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23323"/>
              </p:ext>
            </p:extLst>
          </p:nvPr>
        </p:nvGraphicFramePr>
        <p:xfrm>
          <a:off x="1987924" y="2282450"/>
          <a:ext cx="6673940" cy="3008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485">
                  <a:extLst>
                    <a:ext uri="{9D8B030D-6E8A-4147-A177-3AD203B41FA5}">
                      <a16:colId xmlns:a16="http://schemas.microsoft.com/office/drawing/2014/main" val="2351990870"/>
                    </a:ext>
                  </a:extLst>
                </a:gridCol>
                <a:gridCol w="1856885">
                  <a:extLst>
                    <a:ext uri="{9D8B030D-6E8A-4147-A177-3AD203B41FA5}">
                      <a16:colId xmlns:a16="http://schemas.microsoft.com/office/drawing/2014/main" val="278848269"/>
                    </a:ext>
                  </a:extLst>
                </a:gridCol>
                <a:gridCol w="1842247">
                  <a:extLst>
                    <a:ext uri="{9D8B030D-6E8A-4147-A177-3AD203B41FA5}">
                      <a16:colId xmlns:a16="http://schemas.microsoft.com/office/drawing/2014/main" val="1066888969"/>
                    </a:ext>
                  </a:extLst>
                </a:gridCol>
                <a:gridCol w="1306323">
                  <a:extLst>
                    <a:ext uri="{9D8B030D-6E8A-4147-A177-3AD203B41FA5}">
                      <a16:colId xmlns:a16="http://schemas.microsoft.com/office/drawing/2014/main" val="1196548913"/>
                    </a:ext>
                  </a:extLst>
                </a:gridCol>
              </a:tblGrid>
              <a:tr h="752242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60.0 (15.7)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60.6 (16.9)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>
                          <a:solidFill>
                            <a:schemeClr val="tx1"/>
                          </a:solidFill>
                        </a:rPr>
                        <a:t>59.9 (15.5)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&lt;0.001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135953"/>
                  </a:ext>
                </a:extLst>
              </a:tr>
              <a:tr h="752242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42774 (47%)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6270 (47%)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36504 (47%)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663644"/>
                  </a:ext>
                </a:extLst>
              </a:tr>
              <a:tr h="752242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102.9 (3.6)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96.7 (3.0)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103.9 (2.5)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&lt;0.001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399406"/>
                  </a:ext>
                </a:extLst>
              </a:tr>
              <a:tr h="752242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138.6 (3.1)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135.3 (3.8)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139.2 (2.5)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&lt;0.001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723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11897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2313</TotalTime>
  <Words>683</Words>
  <Application>Microsoft Office PowerPoint</Application>
  <PresentationFormat>On-screen Show (4:3)</PresentationFormat>
  <Paragraphs>233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ＭＳ Ｐゴシック</vt:lpstr>
      <vt:lpstr>ＭＳ Ｐゴシック</vt:lpstr>
      <vt:lpstr>Arial</vt:lpstr>
      <vt:lpstr>Calibri</vt:lpstr>
      <vt:lpstr>Times New Roman</vt:lpstr>
      <vt:lpstr>Wingdings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Howard</dc:creator>
  <cp:lastModifiedBy>chris sainsbury</cp:lastModifiedBy>
  <cp:revision>103</cp:revision>
  <dcterms:created xsi:type="dcterms:W3CDTF">2016-06-14T09:54:37Z</dcterms:created>
  <dcterms:modified xsi:type="dcterms:W3CDTF">2017-06-08T16:35:39Z</dcterms:modified>
</cp:coreProperties>
</file>