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6" r:id="rId3"/>
    <p:sldId id="297" r:id="rId4"/>
    <p:sldId id="317" r:id="rId5"/>
    <p:sldId id="298" r:id="rId6"/>
    <p:sldId id="299" r:id="rId7"/>
    <p:sldId id="313" r:id="rId8"/>
    <p:sldId id="316" r:id="rId9"/>
    <p:sldId id="300" r:id="rId10"/>
    <p:sldId id="314" r:id="rId11"/>
    <p:sldId id="301" r:id="rId12"/>
    <p:sldId id="302" r:id="rId13"/>
    <p:sldId id="315" r:id="rId14"/>
    <p:sldId id="303" r:id="rId15"/>
    <p:sldId id="31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7315200" cy="9601200"/>
  <p:embeddedFontLst>
    <p:embeddedFont>
      <p:font typeface="SimSun" charset="-122"/>
      <p:regular r:id="rId25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7FFE7"/>
    <a:srgbClr val="E5FFE5"/>
    <a:srgbClr val="EFFFEF"/>
    <a:srgbClr val="CCFFFF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7E165-C8FD-4C8C-B478-1F618D9940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3A9B6-29C8-4AD1-9B66-AA97534B8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B4E32-0EDE-4655-8E7A-33A6F1F411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479AD4-75B8-43D9-995A-12275317B6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F1134-A28E-45B4-84C3-8232AE426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3EE38-7C35-4D64-93B1-94C94BDF77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4C78-D591-4086-89C2-F3F94DC3F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AF99-7CEC-4DD2-9C7C-6FB34CABE5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688C1-534C-4868-8E94-D1032D6713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A10BA-22EE-4C85-97FE-8A2A02652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A25FC-BF64-41B5-9040-57589794A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64B44-809C-4491-B772-F73A88FFA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B613FC-A8FC-4741-9A05-34CEAECFF6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30375"/>
            <a:ext cx="8382000" cy="1470025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Extensive-form games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343400"/>
            <a:ext cx="8458200" cy="1752600"/>
          </a:xfrm>
        </p:spPr>
        <p:txBody>
          <a:bodyPr/>
          <a:lstStyle/>
          <a:p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62800" cy="749300"/>
          </a:xfrm>
        </p:spPr>
        <p:txBody>
          <a:bodyPr/>
          <a:lstStyle/>
          <a:p>
            <a:r>
              <a:rPr lang="en-US" sz="4000" dirty="0"/>
              <a:t>Converting </a:t>
            </a:r>
            <a:r>
              <a:rPr lang="en-US" sz="4000" dirty="0" smtClean="0"/>
              <a:t>another game </a:t>
            </a:r>
            <a:r>
              <a:rPr lang="en-US" sz="4000" dirty="0"/>
              <a:t>to normal form</a:t>
            </a:r>
            <a:endParaRPr lang="en-US" sz="4000" dirty="0">
              <a:solidFill>
                <a:srgbClr val="CCECFF"/>
              </a:solidFill>
            </a:endParaRPr>
          </a:p>
        </p:txBody>
      </p:sp>
      <p:sp>
        <p:nvSpPr>
          <p:cNvPr id="327683" name="Line 3"/>
          <p:cNvSpPr>
            <a:spLocks noChangeShapeType="1"/>
          </p:cNvSpPr>
          <p:nvPr/>
        </p:nvSpPr>
        <p:spPr bwMode="auto">
          <a:xfrm flipH="1">
            <a:off x="1371600" y="19050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4" name="Line 4"/>
          <p:cNvSpPr>
            <a:spLocks noChangeShapeType="1"/>
          </p:cNvSpPr>
          <p:nvPr/>
        </p:nvSpPr>
        <p:spPr bwMode="auto">
          <a:xfrm>
            <a:off x="2286000" y="19050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371600" y="1676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 flipH="1">
            <a:off x="2590800" y="32766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>
            <a:off x="32004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H="1">
            <a:off x="4572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>
            <a:off x="1371600" y="32766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 flipH="1">
            <a:off x="3429000" y="46482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4114800" y="4648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3276600" y="3048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4267200" y="4495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1524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2,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15240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5, 3</a:t>
            </a:r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22860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3,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3048000" y="6019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/>
              <a:t>0</a:t>
            </a: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4648200" y="6019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0, 1</a:t>
            </a:r>
          </a:p>
        </p:txBody>
      </p:sp>
      <p:graphicFrame>
        <p:nvGraphicFramePr>
          <p:cNvPr id="327700" name="Group 20"/>
          <p:cNvGraphicFramePr>
            <a:graphicFrameLocks noGrp="1"/>
          </p:cNvGraphicFramePr>
          <p:nvPr>
            <p:ph idx="1"/>
          </p:nvPr>
        </p:nvGraphicFramePr>
        <p:xfrm>
          <a:off x="5180013" y="1828800"/>
          <a:ext cx="3657600" cy="2133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2,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5,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27" name="Text Box 47"/>
          <p:cNvSpPr txBox="1">
            <a:spLocks noChangeArrowheads="1"/>
          </p:cNvSpPr>
          <p:nvPr/>
        </p:nvSpPr>
        <p:spPr bwMode="auto">
          <a:xfrm>
            <a:off x="5332413" y="1371600"/>
            <a:ext cx="523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LL</a:t>
            </a:r>
          </a:p>
        </p:txBody>
      </p:sp>
      <p:sp>
        <p:nvSpPr>
          <p:cNvPr id="327728" name="Text Box 48"/>
          <p:cNvSpPr txBox="1">
            <a:spLocks noChangeArrowheads="1"/>
          </p:cNvSpPr>
          <p:nvPr/>
        </p:nvSpPr>
        <p:spPr bwMode="auto">
          <a:xfrm>
            <a:off x="6230938" y="13716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LR</a:t>
            </a:r>
          </a:p>
        </p:txBody>
      </p:sp>
      <p:sp>
        <p:nvSpPr>
          <p:cNvPr id="327729" name="Text Box 49"/>
          <p:cNvSpPr txBox="1">
            <a:spLocks noChangeArrowheads="1"/>
          </p:cNvSpPr>
          <p:nvPr/>
        </p:nvSpPr>
        <p:spPr bwMode="auto">
          <a:xfrm>
            <a:off x="7196138" y="13716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RL</a:t>
            </a:r>
          </a:p>
        </p:txBody>
      </p:sp>
      <p:sp>
        <p:nvSpPr>
          <p:cNvPr id="327730" name="Text Box 50"/>
          <p:cNvSpPr txBox="1">
            <a:spLocks noChangeArrowheads="1"/>
          </p:cNvSpPr>
          <p:nvPr/>
        </p:nvSpPr>
        <p:spPr bwMode="auto">
          <a:xfrm>
            <a:off x="8050213" y="1371600"/>
            <a:ext cx="6254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RR</a:t>
            </a:r>
          </a:p>
        </p:txBody>
      </p: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4648200" y="1905000"/>
            <a:ext cx="523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LL</a:t>
            </a:r>
          </a:p>
        </p:txBody>
      </p:sp>
      <p:sp>
        <p:nvSpPr>
          <p:cNvPr id="327732" name="Text Box 52"/>
          <p:cNvSpPr txBox="1">
            <a:spLocks noChangeArrowheads="1"/>
          </p:cNvSpPr>
          <p:nvPr/>
        </p:nvSpPr>
        <p:spPr bwMode="auto">
          <a:xfrm>
            <a:off x="4606925" y="29718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RL</a:t>
            </a:r>
          </a:p>
        </p:txBody>
      </p:sp>
      <p:sp>
        <p:nvSpPr>
          <p:cNvPr id="327733" name="Text Box 53"/>
          <p:cNvSpPr txBox="1">
            <a:spLocks noChangeArrowheads="1"/>
          </p:cNvSpPr>
          <p:nvPr/>
        </p:nvSpPr>
        <p:spPr bwMode="auto">
          <a:xfrm>
            <a:off x="4556125" y="3505200"/>
            <a:ext cx="6254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RR</a:t>
            </a:r>
          </a:p>
        </p:txBody>
      </p:sp>
      <p:sp>
        <p:nvSpPr>
          <p:cNvPr id="327734" name="Rectangle 54"/>
          <p:cNvSpPr>
            <a:spLocks noChangeArrowheads="1"/>
          </p:cNvSpPr>
          <p:nvPr/>
        </p:nvSpPr>
        <p:spPr bwMode="auto">
          <a:xfrm>
            <a:off x="5105400" y="41910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Pure-strategy Nash equilibria of this game are (LL, LR), (LR, LR), (RL, LL), (RR, LL)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But the only backward induction solution is (RL, LL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Why?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7735" name="Text Box 55"/>
          <p:cNvSpPr txBox="1">
            <a:spLocks noChangeArrowheads="1"/>
          </p:cNvSpPr>
          <p:nvPr/>
        </p:nvSpPr>
        <p:spPr bwMode="auto">
          <a:xfrm>
            <a:off x="4622800" y="24384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162800" cy="749300"/>
          </a:xfrm>
        </p:spPr>
        <p:txBody>
          <a:bodyPr/>
          <a:lstStyle/>
          <a:p>
            <a:r>
              <a:rPr lang="en-US" sz="4000"/>
              <a:t>Subgame perfect equilibrium</a:t>
            </a:r>
            <a:endParaRPr lang="en-US" sz="4000">
              <a:solidFill>
                <a:srgbClr val="CCECFF"/>
              </a:solidFill>
            </a:endParaRPr>
          </a:p>
        </p:txBody>
      </p:sp>
      <p:graphicFrame>
        <p:nvGraphicFramePr>
          <p:cNvPr id="328707" name="Group 3"/>
          <p:cNvGraphicFramePr>
            <a:graphicFrameLocks noGrp="1"/>
          </p:cNvGraphicFramePr>
          <p:nvPr>
            <p:ph idx="1"/>
          </p:nvPr>
        </p:nvGraphicFramePr>
        <p:xfrm>
          <a:off x="5410200" y="1984375"/>
          <a:ext cx="3048000" cy="15849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734" name="Line 30"/>
          <p:cNvSpPr>
            <a:spLocks noChangeShapeType="1"/>
          </p:cNvSpPr>
          <p:nvPr/>
        </p:nvSpPr>
        <p:spPr bwMode="auto">
          <a:xfrm flipH="1">
            <a:off x="1371600" y="23002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35" name="Line 31"/>
          <p:cNvSpPr>
            <a:spLocks noChangeShapeType="1"/>
          </p:cNvSpPr>
          <p:nvPr/>
        </p:nvSpPr>
        <p:spPr bwMode="auto">
          <a:xfrm>
            <a:off x="2286000" y="23002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1371600" y="2057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8737" name="Text Box 33"/>
          <p:cNvSpPr txBox="1">
            <a:spLocks noChangeArrowheads="1"/>
          </p:cNvSpPr>
          <p:nvPr/>
        </p:nvSpPr>
        <p:spPr bwMode="auto">
          <a:xfrm>
            <a:off x="304800" y="34432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8738" name="Line 34"/>
          <p:cNvSpPr>
            <a:spLocks noChangeShapeType="1"/>
          </p:cNvSpPr>
          <p:nvPr/>
        </p:nvSpPr>
        <p:spPr bwMode="auto">
          <a:xfrm flipH="1">
            <a:off x="2590800" y="36718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3200400" y="36718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 flipH="1">
            <a:off x="457200" y="36718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41" name="Line 37"/>
          <p:cNvSpPr>
            <a:spLocks noChangeShapeType="1"/>
          </p:cNvSpPr>
          <p:nvPr/>
        </p:nvSpPr>
        <p:spPr bwMode="auto">
          <a:xfrm>
            <a:off x="1371600" y="36718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42" name="Line 38"/>
          <p:cNvSpPr>
            <a:spLocks noChangeShapeType="1"/>
          </p:cNvSpPr>
          <p:nvPr/>
        </p:nvSpPr>
        <p:spPr bwMode="auto">
          <a:xfrm flipH="1">
            <a:off x="3429000" y="5043488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43" name="Line 39"/>
          <p:cNvSpPr>
            <a:spLocks noChangeShapeType="1"/>
          </p:cNvSpPr>
          <p:nvPr/>
        </p:nvSpPr>
        <p:spPr bwMode="auto">
          <a:xfrm>
            <a:off x="4114800" y="5043488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44" name="Text Box 40"/>
          <p:cNvSpPr txBox="1">
            <a:spLocks noChangeArrowheads="1"/>
          </p:cNvSpPr>
          <p:nvPr/>
        </p:nvSpPr>
        <p:spPr bwMode="auto">
          <a:xfrm>
            <a:off x="3276600" y="34432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8745" name="Text Box 41"/>
          <p:cNvSpPr txBox="1">
            <a:spLocks noChangeArrowheads="1"/>
          </p:cNvSpPr>
          <p:nvPr/>
        </p:nvSpPr>
        <p:spPr bwMode="auto">
          <a:xfrm>
            <a:off x="4267200" y="5029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8746" name="Text Box 42"/>
          <p:cNvSpPr txBox="1">
            <a:spLocks noChangeArrowheads="1"/>
          </p:cNvSpPr>
          <p:nvPr/>
        </p:nvSpPr>
        <p:spPr bwMode="auto">
          <a:xfrm>
            <a:off x="152400" y="5119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2, 4</a:t>
            </a:r>
          </a:p>
        </p:txBody>
      </p:sp>
      <p:sp>
        <p:nvSpPr>
          <p:cNvPr id="328747" name="Text Box 43"/>
          <p:cNvSpPr txBox="1">
            <a:spLocks noChangeArrowheads="1"/>
          </p:cNvSpPr>
          <p:nvPr/>
        </p:nvSpPr>
        <p:spPr bwMode="auto">
          <a:xfrm>
            <a:off x="1524000" y="5119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5, 3</a:t>
            </a:r>
          </a:p>
        </p:txBody>
      </p:sp>
      <p:sp>
        <p:nvSpPr>
          <p:cNvPr id="328748" name="Text Box 44"/>
          <p:cNvSpPr txBox="1">
            <a:spLocks noChangeArrowheads="1"/>
          </p:cNvSpPr>
          <p:nvPr/>
        </p:nvSpPr>
        <p:spPr bwMode="auto">
          <a:xfrm>
            <a:off x="2286000" y="5119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28749" name="Text Box 45"/>
          <p:cNvSpPr txBox="1">
            <a:spLocks noChangeArrowheads="1"/>
          </p:cNvSpPr>
          <p:nvPr/>
        </p:nvSpPr>
        <p:spPr bwMode="auto">
          <a:xfrm>
            <a:off x="3048000" y="6415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1, 0</a:t>
            </a:r>
          </a:p>
        </p:txBody>
      </p:sp>
      <p:sp>
        <p:nvSpPr>
          <p:cNvPr id="328750" name="Text Box 46"/>
          <p:cNvSpPr txBox="1">
            <a:spLocks noChangeArrowheads="1"/>
          </p:cNvSpPr>
          <p:nvPr/>
        </p:nvSpPr>
        <p:spPr bwMode="auto">
          <a:xfrm>
            <a:off x="4648200" y="6415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0, 1</a:t>
            </a:r>
          </a:p>
        </p:txBody>
      </p:sp>
      <p:sp>
        <p:nvSpPr>
          <p:cNvPr id="328751" name="Text Box 47"/>
          <p:cNvSpPr txBox="1">
            <a:spLocks noChangeArrowheads="1"/>
          </p:cNvSpPr>
          <p:nvPr/>
        </p:nvSpPr>
        <p:spPr bwMode="auto">
          <a:xfrm>
            <a:off x="5605463" y="1600200"/>
            <a:ext cx="438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LL</a:t>
            </a:r>
          </a:p>
        </p:txBody>
      </p:sp>
      <p:sp>
        <p:nvSpPr>
          <p:cNvPr id="328752" name="Text Box 48"/>
          <p:cNvSpPr txBox="1">
            <a:spLocks noChangeArrowheads="1"/>
          </p:cNvSpPr>
          <p:nvPr/>
        </p:nvSpPr>
        <p:spPr bwMode="auto">
          <a:xfrm>
            <a:off x="6305550" y="1600200"/>
            <a:ext cx="4762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LR</a:t>
            </a:r>
          </a:p>
        </p:txBody>
      </p:sp>
      <p:sp>
        <p:nvSpPr>
          <p:cNvPr id="328753" name="Text Box 49"/>
          <p:cNvSpPr txBox="1">
            <a:spLocks noChangeArrowheads="1"/>
          </p:cNvSpPr>
          <p:nvPr/>
        </p:nvSpPr>
        <p:spPr bwMode="auto">
          <a:xfrm>
            <a:off x="7067550" y="1600200"/>
            <a:ext cx="4762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RL</a:t>
            </a:r>
          </a:p>
        </p:txBody>
      </p:sp>
      <p:sp>
        <p:nvSpPr>
          <p:cNvPr id="328754" name="Text Box 50"/>
          <p:cNvSpPr txBox="1">
            <a:spLocks noChangeArrowheads="1"/>
          </p:cNvSpPr>
          <p:nvPr/>
        </p:nvSpPr>
        <p:spPr bwMode="auto">
          <a:xfrm>
            <a:off x="7848600" y="1600200"/>
            <a:ext cx="5143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RR</a:t>
            </a:r>
          </a:p>
        </p:txBody>
      </p:sp>
      <p:sp>
        <p:nvSpPr>
          <p:cNvPr id="328755" name="Text Box 51"/>
          <p:cNvSpPr txBox="1">
            <a:spLocks noChangeArrowheads="1"/>
          </p:cNvSpPr>
          <p:nvPr/>
        </p:nvSpPr>
        <p:spPr bwMode="auto">
          <a:xfrm>
            <a:off x="4972050" y="1984375"/>
            <a:ext cx="438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LL</a:t>
            </a:r>
          </a:p>
        </p:txBody>
      </p:sp>
      <p:sp>
        <p:nvSpPr>
          <p:cNvPr id="328756" name="Text Box 52"/>
          <p:cNvSpPr txBox="1">
            <a:spLocks noChangeArrowheads="1"/>
          </p:cNvSpPr>
          <p:nvPr/>
        </p:nvSpPr>
        <p:spPr bwMode="auto">
          <a:xfrm>
            <a:off x="4953000" y="2746375"/>
            <a:ext cx="4762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RL</a:t>
            </a:r>
          </a:p>
        </p:txBody>
      </p:sp>
      <p:sp>
        <p:nvSpPr>
          <p:cNvPr id="328757" name="Text Box 53"/>
          <p:cNvSpPr txBox="1">
            <a:spLocks noChangeArrowheads="1"/>
          </p:cNvSpPr>
          <p:nvPr/>
        </p:nvSpPr>
        <p:spPr bwMode="auto">
          <a:xfrm>
            <a:off x="4895850" y="3127375"/>
            <a:ext cx="5143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RR</a:t>
            </a:r>
          </a:p>
        </p:txBody>
      </p:sp>
      <p:sp>
        <p:nvSpPr>
          <p:cNvPr id="328758" name="Rectangle 54"/>
          <p:cNvSpPr>
            <a:spLocks noChangeArrowheads="1"/>
          </p:cNvSpPr>
          <p:nvPr/>
        </p:nvSpPr>
        <p:spPr bwMode="auto">
          <a:xfrm>
            <a:off x="304800" y="7620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Each node in a (perfect-information) game tree, together with the remainder of the game after that node is reached, is called a </a:t>
            </a:r>
            <a:r>
              <a:rPr lang="en-US" sz="2000">
                <a:solidFill>
                  <a:srgbClr val="008000"/>
                </a:solidFill>
              </a:rPr>
              <a:t>subgame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/>
              <a:t>A strategy profile is a</a:t>
            </a:r>
            <a:r>
              <a:rPr lang="en-US" sz="2000">
                <a:solidFill>
                  <a:srgbClr val="008000"/>
                </a:solidFill>
              </a:rPr>
              <a:t> subgame perfect equilibrium </a:t>
            </a:r>
            <a:r>
              <a:rPr lang="en-US" sz="2000"/>
              <a:t>if it is an equilibrium for </a:t>
            </a:r>
            <a:r>
              <a:rPr lang="en-US" sz="2000">
                <a:solidFill>
                  <a:schemeClr val="accent2"/>
                </a:solidFill>
              </a:rPr>
              <a:t>every</a:t>
            </a:r>
            <a:r>
              <a:rPr lang="en-US" sz="2000"/>
              <a:t> subgame </a:t>
            </a:r>
          </a:p>
        </p:txBody>
      </p:sp>
      <p:sp>
        <p:nvSpPr>
          <p:cNvPr id="328759" name="Text Box 55"/>
          <p:cNvSpPr txBox="1">
            <a:spLocks noChangeArrowheads="1"/>
          </p:cNvSpPr>
          <p:nvPr/>
        </p:nvSpPr>
        <p:spPr bwMode="auto">
          <a:xfrm>
            <a:off x="4953000" y="2365375"/>
            <a:ext cx="4762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LR</a:t>
            </a:r>
          </a:p>
        </p:txBody>
      </p:sp>
      <p:sp>
        <p:nvSpPr>
          <p:cNvPr id="328760" name="Line 56"/>
          <p:cNvSpPr>
            <a:spLocks noChangeShapeType="1"/>
          </p:cNvSpPr>
          <p:nvPr/>
        </p:nvSpPr>
        <p:spPr bwMode="auto">
          <a:xfrm>
            <a:off x="2514600" y="2286000"/>
            <a:ext cx="2209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61" name="Line 57"/>
          <p:cNvSpPr>
            <a:spLocks noChangeShapeType="1"/>
          </p:cNvSpPr>
          <p:nvPr/>
        </p:nvSpPr>
        <p:spPr bwMode="auto">
          <a:xfrm>
            <a:off x="3200400" y="3657600"/>
            <a:ext cx="2209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8762" name="Group 58"/>
          <p:cNvGraphicFramePr>
            <a:graphicFrameLocks noGrp="1"/>
          </p:cNvGraphicFramePr>
          <p:nvPr>
            <p:ph sz="half" idx="2"/>
          </p:nvPr>
        </p:nvGraphicFramePr>
        <p:xfrm>
          <a:off x="5715000" y="3962400"/>
          <a:ext cx="1219200" cy="89217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773" name="Text Box 69"/>
          <p:cNvSpPr txBox="1">
            <a:spLocks noChangeArrowheads="1"/>
          </p:cNvSpPr>
          <p:nvPr/>
        </p:nvSpPr>
        <p:spPr bwMode="auto">
          <a:xfrm>
            <a:off x="5810250" y="3581400"/>
            <a:ext cx="4000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*L</a:t>
            </a:r>
          </a:p>
        </p:txBody>
      </p:sp>
      <p:sp>
        <p:nvSpPr>
          <p:cNvPr id="328774" name="Text Box 70"/>
          <p:cNvSpPr txBox="1">
            <a:spLocks noChangeArrowheads="1"/>
          </p:cNvSpPr>
          <p:nvPr/>
        </p:nvSpPr>
        <p:spPr bwMode="auto">
          <a:xfrm>
            <a:off x="6438900" y="3581400"/>
            <a:ext cx="438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*R</a:t>
            </a:r>
          </a:p>
        </p:txBody>
      </p:sp>
      <p:sp>
        <p:nvSpPr>
          <p:cNvPr id="328775" name="Text Box 71"/>
          <p:cNvSpPr txBox="1">
            <a:spLocks noChangeArrowheads="1"/>
          </p:cNvSpPr>
          <p:nvPr/>
        </p:nvSpPr>
        <p:spPr bwMode="auto">
          <a:xfrm>
            <a:off x="5334000" y="3962400"/>
            <a:ext cx="4000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*L</a:t>
            </a:r>
          </a:p>
        </p:txBody>
      </p:sp>
      <p:sp>
        <p:nvSpPr>
          <p:cNvPr id="328776" name="Text Box 72"/>
          <p:cNvSpPr txBox="1">
            <a:spLocks noChangeArrowheads="1"/>
          </p:cNvSpPr>
          <p:nvPr/>
        </p:nvSpPr>
        <p:spPr bwMode="auto">
          <a:xfrm>
            <a:off x="5334000" y="4419600"/>
            <a:ext cx="438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*R</a:t>
            </a:r>
          </a:p>
        </p:txBody>
      </p:sp>
      <p:graphicFrame>
        <p:nvGraphicFramePr>
          <p:cNvPr id="328777" name="Group 73"/>
          <p:cNvGraphicFramePr>
            <a:graphicFrameLocks noGrp="1"/>
          </p:cNvGraphicFramePr>
          <p:nvPr/>
        </p:nvGraphicFramePr>
        <p:xfrm>
          <a:off x="7772400" y="4191000"/>
          <a:ext cx="609600" cy="838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785" name="Text Box 81"/>
          <p:cNvSpPr txBox="1">
            <a:spLocks noChangeArrowheads="1"/>
          </p:cNvSpPr>
          <p:nvPr/>
        </p:nvSpPr>
        <p:spPr bwMode="auto">
          <a:xfrm>
            <a:off x="7943850" y="3900488"/>
            <a:ext cx="3619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**</a:t>
            </a:r>
          </a:p>
        </p:txBody>
      </p:sp>
      <p:sp>
        <p:nvSpPr>
          <p:cNvPr id="328786" name="Text Box 82"/>
          <p:cNvSpPr txBox="1">
            <a:spLocks noChangeArrowheads="1"/>
          </p:cNvSpPr>
          <p:nvPr/>
        </p:nvSpPr>
        <p:spPr bwMode="auto">
          <a:xfrm>
            <a:off x="7372350" y="4205288"/>
            <a:ext cx="4000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*L</a:t>
            </a:r>
          </a:p>
        </p:txBody>
      </p:sp>
      <p:sp>
        <p:nvSpPr>
          <p:cNvPr id="328787" name="Text Box 83"/>
          <p:cNvSpPr txBox="1">
            <a:spLocks noChangeArrowheads="1"/>
          </p:cNvSpPr>
          <p:nvPr/>
        </p:nvSpPr>
        <p:spPr bwMode="auto">
          <a:xfrm>
            <a:off x="7334250" y="4648200"/>
            <a:ext cx="438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*R</a:t>
            </a:r>
          </a:p>
        </p:txBody>
      </p:sp>
      <p:sp>
        <p:nvSpPr>
          <p:cNvPr id="328788" name="Line 84"/>
          <p:cNvSpPr>
            <a:spLocks noChangeShapeType="1"/>
          </p:cNvSpPr>
          <p:nvPr/>
        </p:nvSpPr>
        <p:spPr bwMode="auto">
          <a:xfrm flipV="1">
            <a:off x="4114800" y="4953000"/>
            <a:ext cx="3200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89" name="Rectangle 85"/>
          <p:cNvSpPr>
            <a:spLocks noChangeArrowheads="1"/>
          </p:cNvSpPr>
          <p:nvPr/>
        </p:nvSpPr>
        <p:spPr bwMode="auto">
          <a:xfrm>
            <a:off x="5029200" y="5115985"/>
            <a:ext cx="4114800" cy="174201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/>
              <a:t> (RR, LL) and (LR, LR) are not </a:t>
            </a:r>
            <a:r>
              <a:rPr lang="en-US" sz="1600" dirty="0" err="1"/>
              <a:t>subgame</a:t>
            </a:r>
            <a:r>
              <a:rPr lang="en-US" sz="1600" dirty="0"/>
              <a:t> perfect equilibria </a:t>
            </a:r>
            <a:r>
              <a:rPr lang="en-US" sz="1600" dirty="0" smtClean="0"/>
              <a:t> because </a:t>
            </a:r>
            <a:r>
              <a:rPr lang="en-US" sz="1600" dirty="0"/>
              <a:t>(*R, **) is not an </a:t>
            </a:r>
            <a:r>
              <a:rPr lang="en-US" sz="1600" dirty="0" smtClean="0"/>
              <a:t>equilibrium as player 1 shouldn’t play R at second node.</a:t>
            </a:r>
            <a:endParaRPr lang="en-US" sz="1600" dirty="0"/>
          </a:p>
          <a:p>
            <a:pPr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/>
              <a:t> (LL, LR) is not </a:t>
            </a:r>
            <a:r>
              <a:rPr lang="en-US" sz="1600" dirty="0" err="1"/>
              <a:t>subgame</a:t>
            </a:r>
            <a:r>
              <a:rPr lang="en-US" sz="1600" dirty="0"/>
              <a:t> perfect because (*L, *R) is not an equilibrium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/>
              <a:t>*</a:t>
            </a:r>
            <a:r>
              <a:rPr lang="en-US" sz="1600" dirty="0" smtClean="0"/>
              <a:t>R for player 2 </a:t>
            </a:r>
            <a:r>
              <a:rPr lang="en-US" sz="1600" dirty="0"/>
              <a:t>is not a </a:t>
            </a:r>
            <a:r>
              <a:rPr lang="en-US" sz="1600" dirty="0">
                <a:solidFill>
                  <a:srgbClr val="008000"/>
                </a:solidFill>
              </a:rPr>
              <a:t>credible threat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0488"/>
            <a:ext cx="8229600" cy="914401"/>
          </a:xfrm>
        </p:spPr>
        <p:txBody>
          <a:bodyPr/>
          <a:lstStyle/>
          <a:p>
            <a:r>
              <a:rPr lang="en-US" sz="4000"/>
              <a:t>Imperfect information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152400" y="747712"/>
            <a:ext cx="89916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Dotted lines indicate that a player cannot distinguish between two (or more) states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/>
              <a:t>A set of states that are connected by dotted lines is called an </a:t>
            </a:r>
            <a:r>
              <a:rPr lang="en-US" sz="2000" dirty="0" smtClean="0">
                <a:solidFill>
                  <a:srgbClr val="FF0000"/>
                </a:solidFill>
              </a:rPr>
              <a:t>information set.  </a:t>
            </a:r>
            <a:r>
              <a:rPr lang="en-US" sz="2000" dirty="0" smtClean="0">
                <a:solidFill>
                  <a:srgbClr val="0070C0"/>
                </a:solidFill>
              </a:rPr>
              <a:t>We consider moves from anyplace in the set as a unit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Reflected in the normal-form representation</a:t>
            </a:r>
            <a:endParaRPr lang="en-US" sz="3600" dirty="0"/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 flipH="1">
            <a:off x="1676400" y="2757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3" name="Line 5"/>
          <p:cNvSpPr>
            <a:spLocks noChangeShapeType="1"/>
          </p:cNvSpPr>
          <p:nvPr/>
        </p:nvSpPr>
        <p:spPr bwMode="auto">
          <a:xfrm>
            <a:off x="2590800" y="2757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1676400" y="2667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609600" y="3900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9736" name="Line 8"/>
          <p:cNvSpPr>
            <a:spLocks noChangeShapeType="1"/>
          </p:cNvSpPr>
          <p:nvPr/>
        </p:nvSpPr>
        <p:spPr bwMode="auto">
          <a:xfrm flipH="1">
            <a:off x="2895600" y="41290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7" name="Line 9"/>
          <p:cNvSpPr>
            <a:spLocks noChangeShapeType="1"/>
          </p:cNvSpPr>
          <p:nvPr/>
        </p:nvSpPr>
        <p:spPr bwMode="auto">
          <a:xfrm>
            <a:off x="3505200" y="4129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8" name="Line 10"/>
          <p:cNvSpPr>
            <a:spLocks noChangeShapeType="1"/>
          </p:cNvSpPr>
          <p:nvPr/>
        </p:nvSpPr>
        <p:spPr bwMode="auto">
          <a:xfrm flipH="1">
            <a:off x="762000" y="4129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9" name="Line 11"/>
          <p:cNvSpPr>
            <a:spLocks noChangeShapeType="1"/>
          </p:cNvSpPr>
          <p:nvPr/>
        </p:nvSpPr>
        <p:spPr bwMode="auto">
          <a:xfrm>
            <a:off x="1676400" y="41290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3581400" y="3900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4572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0, 0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18288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-1, 1</a:t>
            </a:r>
          </a:p>
        </p:txBody>
      </p:sp>
      <p:sp>
        <p:nvSpPr>
          <p:cNvPr id="329743" name="Text Box 15"/>
          <p:cNvSpPr txBox="1">
            <a:spLocks noChangeArrowheads="1"/>
          </p:cNvSpPr>
          <p:nvPr/>
        </p:nvSpPr>
        <p:spPr bwMode="auto">
          <a:xfrm>
            <a:off x="25908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-1</a:t>
            </a:r>
          </a:p>
        </p:txBody>
      </p: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41910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-5, -5</a:t>
            </a:r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1676400" y="4114800"/>
            <a:ext cx="1828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61" name="Rectangle 33"/>
          <p:cNvSpPr>
            <a:spLocks noChangeArrowheads="1"/>
          </p:cNvSpPr>
          <p:nvPr/>
        </p:nvSpPr>
        <p:spPr bwMode="auto">
          <a:xfrm>
            <a:off x="457200" y="6019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Any normal-form game can be transformed into an imperfect-information extensive-form game this way</a:t>
            </a:r>
            <a:endParaRPr lang="en-US" sz="3600"/>
          </a:p>
        </p:txBody>
      </p:sp>
      <p:sp>
        <p:nvSpPr>
          <p:cNvPr id="25" name="TextBox 24"/>
          <p:cNvSpPr txBox="1"/>
          <p:nvPr/>
        </p:nvSpPr>
        <p:spPr>
          <a:xfrm>
            <a:off x="4228730" y="2667000"/>
            <a:ext cx="4506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At seats, what is normal form?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Show both extensive form and </a:t>
            </a:r>
          </a:p>
          <a:p>
            <a:r>
              <a:rPr lang="en-US" dirty="0" smtClean="0"/>
              <a:t>normal form as want to show comparisons</a:t>
            </a:r>
          </a:p>
          <a:p>
            <a:r>
              <a:rPr lang="en-US" dirty="0" smtClean="0"/>
              <a:t>between methods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0488"/>
            <a:ext cx="8229600" cy="914401"/>
          </a:xfrm>
        </p:spPr>
        <p:txBody>
          <a:bodyPr/>
          <a:lstStyle/>
          <a:p>
            <a:r>
              <a:rPr lang="en-US" sz="4000"/>
              <a:t>Imperfect information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457200" y="747713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Dotted lines indicate that a player cannot distinguish between two (or more) states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A set of states that are connected by dotted lines is called an </a:t>
            </a:r>
            <a:r>
              <a:rPr lang="en-US" sz="2000">
                <a:solidFill>
                  <a:srgbClr val="008000"/>
                </a:solidFill>
              </a:rPr>
              <a:t>information set</a:t>
            </a:r>
            <a:endParaRPr lang="en-US" sz="200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Reflected in the normal-form representation</a:t>
            </a:r>
            <a:endParaRPr lang="en-US" sz="3600"/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 flipH="1">
            <a:off x="1676400" y="2757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3" name="Line 5"/>
          <p:cNvSpPr>
            <a:spLocks noChangeShapeType="1"/>
          </p:cNvSpPr>
          <p:nvPr/>
        </p:nvSpPr>
        <p:spPr bwMode="auto">
          <a:xfrm>
            <a:off x="2590800" y="2757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1676400" y="2667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609600" y="3900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9736" name="Line 8"/>
          <p:cNvSpPr>
            <a:spLocks noChangeShapeType="1"/>
          </p:cNvSpPr>
          <p:nvPr/>
        </p:nvSpPr>
        <p:spPr bwMode="auto">
          <a:xfrm flipH="1">
            <a:off x="2895600" y="41290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7" name="Line 9"/>
          <p:cNvSpPr>
            <a:spLocks noChangeShapeType="1"/>
          </p:cNvSpPr>
          <p:nvPr/>
        </p:nvSpPr>
        <p:spPr bwMode="auto">
          <a:xfrm>
            <a:off x="3505200" y="4129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8" name="Line 10"/>
          <p:cNvSpPr>
            <a:spLocks noChangeShapeType="1"/>
          </p:cNvSpPr>
          <p:nvPr/>
        </p:nvSpPr>
        <p:spPr bwMode="auto">
          <a:xfrm flipH="1">
            <a:off x="762000" y="4129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39" name="Line 11"/>
          <p:cNvSpPr>
            <a:spLocks noChangeShapeType="1"/>
          </p:cNvSpPr>
          <p:nvPr/>
        </p:nvSpPr>
        <p:spPr bwMode="auto">
          <a:xfrm>
            <a:off x="1676400" y="41290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9740" name="Text Box 12"/>
          <p:cNvSpPr txBox="1">
            <a:spLocks noChangeArrowheads="1"/>
          </p:cNvSpPr>
          <p:nvPr/>
        </p:nvSpPr>
        <p:spPr bwMode="auto">
          <a:xfrm>
            <a:off x="3581400" y="3900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4572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0, 0</a:t>
            </a:r>
          </a:p>
        </p:txBody>
      </p:sp>
      <p:sp>
        <p:nvSpPr>
          <p:cNvPr id="329742" name="Text Box 14"/>
          <p:cNvSpPr txBox="1">
            <a:spLocks noChangeArrowheads="1"/>
          </p:cNvSpPr>
          <p:nvPr/>
        </p:nvSpPr>
        <p:spPr bwMode="auto">
          <a:xfrm>
            <a:off x="18288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-1, 1</a:t>
            </a:r>
          </a:p>
        </p:txBody>
      </p:sp>
      <p:sp>
        <p:nvSpPr>
          <p:cNvPr id="329743" name="Text Box 15"/>
          <p:cNvSpPr txBox="1">
            <a:spLocks noChangeArrowheads="1"/>
          </p:cNvSpPr>
          <p:nvPr/>
        </p:nvSpPr>
        <p:spPr bwMode="auto">
          <a:xfrm>
            <a:off x="25908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-1</a:t>
            </a:r>
          </a:p>
        </p:txBody>
      </p: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4191000" y="5576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-5, -5</a:t>
            </a:r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1676400" y="4114800"/>
            <a:ext cx="1828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9746" name="Group 18"/>
          <p:cNvGraphicFramePr>
            <a:graphicFrameLocks noGrp="1"/>
          </p:cNvGraphicFramePr>
          <p:nvPr>
            <p:ph idx="1"/>
          </p:nvPr>
        </p:nvGraphicFramePr>
        <p:xfrm>
          <a:off x="5867400" y="3200400"/>
          <a:ext cx="2209800" cy="11430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-5, 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6248400" y="2819400"/>
            <a:ext cx="311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329758" name="Text Box 30"/>
          <p:cNvSpPr txBox="1">
            <a:spLocks noChangeArrowheads="1"/>
          </p:cNvSpPr>
          <p:nvPr/>
        </p:nvSpPr>
        <p:spPr bwMode="auto">
          <a:xfrm>
            <a:off x="7359650" y="2819400"/>
            <a:ext cx="3492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29759" name="Text Box 31"/>
          <p:cNvSpPr txBox="1">
            <a:spLocks noChangeArrowheads="1"/>
          </p:cNvSpPr>
          <p:nvPr/>
        </p:nvSpPr>
        <p:spPr bwMode="auto">
          <a:xfrm>
            <a:off x="5511800" y="3276600"/>
            <a:ext cx="311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329760" name="Text Box 32"/>
          <p:cNvSpPr txBox="1">
            <a:spLocks noChangeArrowheads="1"/>
          </p:cNvSpPr>
          <p:nvPr/>
        </p:nvSpPr>
        <p:spPr bwMode="auto">
          <a:xfrm>
            <a:off x="5486400" y="3886200"/>
            <a:ext cx="3492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29761" name="Rectangle 33"/>
          <p:cNvSpPr>
            <a:spLocks noChangeArrowheads="1"/>
          </p:cNvSpPr>
          <p:nvPr/>
        </p:nvSpPr>
        <p:spPr bwMode="auto">
          <a:xfrm>
            <a:off x="457200" y="6019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Any normal-form game can be transformed into an imperfect-information extensive-form game this way</a:t>
            </a:r>
            <a:endParaRPr 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811192" y="4572000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at each node of player 2, you must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 the same choice.  </a:t>
            </a:r>
            <a:r>
              <a:rPr lang="en-US" dirty="0" smtClean="0">
                <a:solidFill>
                  <a:srgbClr val="008000"/>
                </a:solidFill>
              </a:rPr>
              <a:t>Why?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524000"/>
          </a:xfrm>
        </p:spPr>
        <p:txBody>
          <a:bodyPr/>
          <a:lstStyle/>
          <a:p>
            <a:r>
              <a:rPr lang="en-US" sz="4000" dirty="0"/>
              <a:t>A poker-like </a:t>
            </a:r>
            <a:r>
              <a:rPr lang="en-US" sz="4000" dirty="0" smtClean="0"/>
              <a:t>game</a:t>
            </a:r>
            <a:br>
              <a:rPr lang="en-US" sz="4000" dirty="0" smtClean="0"/>
            </a:br>
            <a:r>
              <a:rPr lang="en-US" sz="2400" dirty="0" smtClean="0"/>
              <a:t>Practice turning the game tree into the normal form.  </a:t>
            </a:r>
            <a:br>
              <a:rPr lang="en-US" sz="2400" dirty="0" smtClean="0"/>
            </a:br>
            <a:r>
              <a:rPr lang="en-US" sz="2400" dirty="0" smtClean="0"/>
              <a:t>It is a bit tricky</a:t>
            </a:r>
            <a:endParaRPr lang="en-US" sz="2400" dirty="0"/>
          </a:p>
        </p:txBody>
      </p:sp>
      <p:sp>
        <p:nvSpPr>
          <p:cNvPr id="330755" name="Line 3"/>
          <p:cNvSpPr>
            <a:spLocks noChangeShapeType="1"/>
          </p:cNvSpPr>
          <p:nvPr/>
        </p:nvSpPr>
        <p:spPr bwMode="auto">
          <a:xfrm flipH="1">
            <a:off x="1295400" y="2362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>
            <a:off x="1828800" y="2362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57" name="Line 5"/>
          <p:cNvSpPr>
            <a:spLocks noChangeShapeType="1"/>
          </p:cNvSpPr>
          <p:nvPr/>
        </p:nvSpPr>
        <p:spPr bwMode="auto">
          <a:xfrm flipH="1">
            <a:off x="762000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58" name="Line 6"/>
          <p:cNvSpPr>
            <a:spLocks noChangeShapeType="1"/>
          </p:cNvSpPr>
          <p:nvPr/>
        </p:nvSpPr>
        <p:spPr bwMode="auto">
          <a:xfrm>
            <a:off x="1295400" y="3124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59" name="Line 7"/>
          <p:cNvSpPr>
            <a:spLocks noChangeShapeType="1"/>
          </p:cNvSpPr>
          <p:nvPr/>
        </p:nvSpPr>
        <p:spPr bwMode="auto">
          <a:xfrm flipH="1">
            <a:off x="2209800" y="3124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>
            <a:off x="2362200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H="1">
            <a:off x="5334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7620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H="1">
            <a:off x="12954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15240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 flipH="1">
            <a:off x="19812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22098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 flipH="1">
            <a:off x="26670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8" name="Line 16"/>
          <p:cNvSpPr>
            <a:spLocks noChangeShapeType="1"/>
          </p:cNvSpPr>
          <p:nvPr/>
        </p:nvSpPr>
        <p:spPr bwMode="auto">
          <a:xfrm>
            <a:off x="2895600" y="3886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1082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1 gets King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2209800" y="25146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1 gets Jack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533400" y="3276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bet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1905000" y="3276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bet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stay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590800" y="3276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stay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381000" y="41148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call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838200" y="4114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fold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1143000" y="41148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call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00200" y="4114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fold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1828800" y="41148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call</a:t>
            </a:r>
          </a:p>
        </p:txBody>
      </p: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2286000" y="4114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fold</a:t>
            </a:r>
          </a:p>
        </p:txBody>
      </p:sp>
      <p:sp>
        <p:nvSpPr>
          <p:cNvPr id="330781" name="Text Box 29"/>
          <p:cNvSpPr txBox="1">
            <a:spLocks noChangeArrowheads="1"/>
          </p:cNvSpPr>
          <p:nvPr/>
        </p:nvSpPr>
        <p:spPr bwMode="auto">
          <a:xfrm>
            <a:off x="2514600" y="41148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call</a:t>
            </a:r>
          </a:p>
        </p:txBody>
      </p:sp>
      <p:sp>
        <p:nvSpPr>
          <p:cNvPr id="330782" name="Text Box 30"/>
          <p:cNvSpPr txBox="1">
            <a:spLocks noChangeArrowheads="1"/>
          </p:cNvSpPr>
          <p:nvPr/>
        </p:nvSpPr>
        <p:spPr bwMode="auto">
          <a:xfrm>
            <a:off x="2971800" y="4114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900"/>
              <a:t>fold</a:t>
            </a:r>
          </a:p>
        </p:txBody>
      </p:sp>
      <p:sp>
        <p:nvSpPr>
          <p:cNvPr id="330783" name="Freeform 31"/>
          <p:cNvSpPr>
            <a:spLocks/>
          </p:cNvSpPr>
          <p:nvPr/>
        </p:nvSpPr>
        <p:spPr bwMode="auto">
          <a:xfrm>
            <a:off x="762000" y="3657600"/>
            <a:ext cx="1447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80" y="0"/>
              </a:cxn>
              <a:cxn ang="0">
                <a:pos x="912" y="144"/>
              </a:cxn>
            </a:cxnLst>
            <a:rect l="0" t="0" r="r" b="b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84" name="Freeform 32"/>
          <p:cNvSpPr>
            <a:spLocks/>
          </p:cNvSpPr>
          <p:nvPr/>
        </p:nvSpPr>
        <p:spPr bwMode="auto">
          <a:xfrm>
            <a:off x="1524000" y="3657600"/>
            <a:ext cx="1371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80" y="0"/>
              </a:cxn>
              <a:cxn ang="0">
                <a:pos x="912" y="144"/>
              </a:cxn>
            </a:cxnLst>
            <a:rect l="0" t="0" r="r" b="b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1828800" y="2209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“nature”</a:t>
            </a: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2362200" y="2895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533400" y="2895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30788" name="Text Box 36"/>
          <p:cNvSpPr txBox="1">
            <a:spLocks noChangeArrowheads="1"/>
          </p:cNvSpPr>
          <p:nvPr/>
        </p:nvSpPr>
        <p:spPr bwMode="auto">
          <a:xfrm>
            <a:off x="0" y="3733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0789" name="Text Box 37"/>
          <p:cNvSpPr txBox="1">
            <a:spLocks noChangeArrowheads="1"/>
          </p:cNvSpPr>
          <p:nvPr/>
        </p:nvSpPr>
        <p:spPr bwMode="auto">
          <a:xfrm>
            <a:off x="2895600" y="3657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0790" name="Text Box 38"/>
          <p:cNvSpPr txBox="1">
            <a:spLocks noChangeArrowheads="1"/>
          </p:cNvSpPr>
          <p:nvPr/>
        </p:nvSpPr>
        <p:spPr bwMode="auto">
          <a:xfrm>
            <a:off x="381000" y="4648200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2</a:t>
            </a:r>
          </a:p>
        </p:txBody>
      </p:sp>
      <p:sp>
        <p:nvSpPr>
          <p:cNvPr id="330791" name="Text Box 39"/>
          <p:cNvSpPr txBox="1">
            <a:spLocks noChangeArrowheads="1"/>
          </p:cNvSpPr>
          <p:nvPr/>
        </p:nvSpPr>
        <p:spPr bwMode="auto">
          <a:xfrm>
            <a:off x="838200" y="4648200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1</a:t>
            </a:r>
          </a:p>
        </p:txBody>
      </p:sp>
      <p:sp>
        <p:nvSpPr>
          <p:cNvPr id="330792" name="Text Box 40"/>
          <p:cNvSpPr txBox="1">
            <a:spLocks noChangeArrowheads="1"/>
          </p:cNvSpPr>
          <p:nvPr/>
        </p:nvSpPr>
        <p:spPr bwMode="auto">
          <a:xfrm>
            <a:off x="1219200" y="4648200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1</a:t>
            </a:r>
          </a:p>
        </p:txBody>
      </p:sp>
      <p:sp>
        <p:nvSpPr>
          <p:cNvPr id="330793" name="Text Box 41"/>
          <p:cNvSpPr txBox="1">
            <a:spLocks noChangeArrowheads="1"/>
          </p:cNvSpPr>
          <p:nvPr/>
        </p:nvSpPr>
        <p:spPr bwMode="auto">
          <a:xfrm>
            <a:off x="1600200" y="4648200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1</a:t>
            </a:r>
          </a:p>
        </p:txBody>
      </p:sp>
      <p:sp>
        <p:nvSpPr>
          <p:cNvPr id="330794" name="Text Box 42"/>
          <p:cNvSpPr txBox="1">
            <a:spLocks noChangeArrowheads="1"/>
          </p:cNvSpPr>
          <p:nvPr/>
        </p:nvSpPr>
        <p:spPr bwMode="auto">
          <a:xfrm>
            <a:off x="1828800" y="46482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-2</a:t>
            </a:r>
          </a:p>
        </p:txBody>
      </p:sp>
      <p:sp>
        <p:nvSpPr>
          <p:cNvPr id="330795" name="Text Box 43"/>
          <p:cNvSpPr txBox="1">
            <a:spLocks noChangeArrowheads="1"/>
          </p:cNvSpPr>
          <p:nvPr/>
        </p:nvSpPr>
        <p:spPr bwMode="auto">
          <a:xfrm>
            <a:off x="2514600" y="4648200"/>
            <a:ext cx="30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-1</a:t>
            </a:r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2286000" y="4648200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1</a:t>
            </a:r>
          </a:p>
        </p:txBody>
      </p:sp>
      <p:sp>
        <p:nvSpPr>
          <p:cNvPr id="330797" name="Text Box 45"/>
          <p:cNvSpPr txBox="1">
            <a:spLocks noChangeArrowheads="1"/>
          </p:cNvSpPr>
          <p:nvPr/>
        </p:nvSpPr>
        <p:spPr bwMode="auto">
          <a:xfrm>
            <a:off x="2971800" y="4648200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/>
              <a:t>1</a:t>
            </a:r>
          </a:p>
        </p:txBody>
      </p:sp>
      <p:graphicFrame>
        <p:nvGraphicFramePr>
          <p:cNvPr id="330798" name="Group 46"/>
          <p:cNvGraphicFramePr>
            <a:graphicFrameLocks noGrp="1"/>
          </p:cNvGraphicFramePr>
          <p:nvPr/>
        </p:nvGraphicFramePr>
        <p:xfrm>
          <a:off x="4552950" y="2971800"/>
          <a:ext cx="4514850" cy="1584960"/>
        </p:xfrm>
        <a:graphic>
          <a:graphicData uri="http://schemas.openxmlformats.org/drawingml/2006/table">
            <a:tbl>
              <a:tblPr/>
              <a:tblGrid>
                <a:gridCol w="1128713"/>
                <a:gridCol w="1128712"/>
                <a:gridCol w="1128713"/>
                <a:gridCol w="11287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.5, -.5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1.5, 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-.5, 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-.5, 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825" name="Text Box 73"/>
          <p:cNvSpPr txBox="1">
            <a:spLocks noChangeArrowheads="1"/>
          </p:cNvSpPr>
          <p:nvPr/>
        </p:nvSpPr>
        <p:spPr bwMode="auto">
          <a:xfrm>
            <a:off x="4876800" y="2587625"/>
            <a:ext cx="4127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cc</a:t>
            </a:r>
          </a:p>
        </p:txBody>
      </p:sp>
      <p:sp>
        <p:nvSpPr>
          <p:cNvPr id="330826" name="Text Box 74"/>
          <p:cNvSpPr txBox="1">
            <a:spLocks noChangeArrowheads="1"/>
          </p:cNvSpPr>
          <p:nvPr/>
        </p:nvSpPr>
        <p:spPr bwMode="auto">
          <a:xfrm>
            <a:off x="6038850" y="2587625"/>
            <a:ext cx="3619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cf</a:t>
            </a:r>
          </a:p>
        </p:txBody>
      </p:sp>
      <p:sp>
        <p:nvSpPr>
          <p:cNvPr id="330827" name="Text Box 75"/>
          <p:cNvSpPr txBox="1">
            <a:spLocks noChangeArrowheads="1"/>
          </p:cNvSpPr>
          <p:nvPr/>
        </p:nvSpPr>
        <p:spPr bwMode="auto">
          <a:xfrm>
            <a:off x="7162800" y="2587625"/>
            <a:ext cx="3619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330828" name="Text Box 76"/>
          <p:cNvSpPr txBox="1">
            <a:spLocks noChangeArrowheads="1"/>
          </p:cNvSpPr>
          <p:nvPr/>
        </p:nvSpPr>
        <p:spPr bwMode="auto">
          <a:xfrm>
            <a:off x="8305800" y="2587625"/>
            <a:ext cx="311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ff</a:t>
            </a:r>
          </a:p>
        </p:txBody>
      </p:sp>
      <p:sp>
        <p:nvSpPr>
          <p:cNvPr id="330829" name="Text Box 77"/>
          <p:cNvSpPr txBox="1">
            <a:spLocks noChangeArrowheads="1"/>
          </p:cNvSpPr>
          <p:nvPr/>
        </p:nvSpPr>
        <p:spPr bwMode="auto">
          <a:xfrm>
            <a:off x="4114800" y="2971800"/>
            <a:ext cx="438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bb</a:t>
            </a:r>
          </a:p>
        </p:txBody>
      </p:sp>
      <p:sp>
        <p:nvSpPr>
          <p:cNvPr id="330830" name="Text Box 78"/>
          <p:cNvSpPr txBox="1">
            <a:spLocks noChangeArrowheads="1"/>
          </p:cNvSpPr>
          <p:nvPr/>
        </p:nvSpPr>
        <p:spPr bwMode="auto">
          <a:xfrm>
            <a:off x="4121150" y="3733800"/>
            <a:ext cx="4254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330831" name="Text Box 79"/>
          <p:cNvSpPr txBox="1">
            <a:spLocks noChangeArrowheads="1"/>
          </p:cNvSpPr>
          <p:nvPr/>
        </p:nvSpPr>
        <p:spPr bwMode="auto">
          <a:xfrm>
            <a:off x="4140200" y="4114800"/>
            <a:ext cx="4127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ss</a:t>
            </a:r>
          </a:p>
        </p:txBody>
      </p:sp>
      <p:sp>
        <p:nvSpPr>
          <p:cNvPr id="330832" name="Text Box 80"/>
          <p:cNvSpPr txBox="1">
            <a:spLocks noChangeArrowheads="1"/>
          </p:cNvSpPr>
          <p:nvPr/>
        </p:nvSpPr>
        <p:spPr bwMode="auto">
          <a:xfrm>
            <a:off x="4121150" y="3352800"/>
            <a:ext cx="4254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bs</a:t>
            </a:r>
          </a:p>
        </p:txBody>
      </p:sp>
      <p:sp>
        <p:nvSpPr>
          <p:cNvPr id="330833" name="Line 81"/>
          <p:cNvSpPr>
            <a:spLocks noChangeShapeType="1"/>
          </p:cNvSpPr>
          <p:nvPr/>
        </p:nvSpPr>
        <p:spPr bwMode="auto">
          <a:xfrm>
            <a:off x="7924800" y="29718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34" name="Line 82"/>
          <p:cNvSpPr>
            <a:spLocks noChangeShapeType="1"/>
          </p:cNvSpPr>
          <p:nvPr/>
        </p:nvSpPr>
        <p:spPr bwMode="auto">
          <a:xfrm flipH="1">
            <a:off x="8001000" y="2971800"/>
            <a:ext cx="10668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35" name="Line 83"/>
          <p:cNvSpPr>
            <a:spLocks noChangeShapeType="1"/>
          </p:cNvSpPr>
          <p:nvPr/>
        </p:nvSpPr>
        <p:spPr bwMode="auto">
          <a:xfrm>
            <a:off x="5638800" y="29718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36" name="Line 84"/>
          <p:cNvSpPr>
            <a:spLocks noChangeShapeType="1"/>
          </p:cNvSpPr>
          <p:nvPr/>
        </p:nvSpPr>
        <p:spPr bwMode="auto">
          <a:xfrm flipH="1">
            <a:off x="5715000" y="2971800"/>
            <a:ext cx="10668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37" name="Line 85"/>
          <p:cNvSpPr>
            <a:spLocks noChangeShapeType="1"/>
          </p:cNvSpPr>
          <p:nvPr/>
        </p:nvSpPr>
        <p:spPr bwMode="auto">
          <a:xfrm>
            <a:off x="4572000" y="4191000"/>
            <a:ext cx="449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38" name="Line 86"/>
          <p:cNvSpPr>
            <a:spLocks noChangeShapeType="1"/>
          </p:cNvSpPr>
          <p:nvPr/>
        </p:nvSpPr>
        <p:spPr bwMode="auto">
          <a:xfrm flipH="1">
            <a:off x="4572000" y="4191000"/>
            <a:ext cx="449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39" name="Line 87"/>
          <p:cNvSpPr>
            <a:spLocks noChangeShapeType="1"/>
          </p:cNvSpPr>
          <p:nvPr/>
        </p:nvSpPr>
        <p:spPr bwMode="auto">
          <a:xfrm>
            <a:off x="4572000" y="3810000"/>
            <a:ext cx="449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40" name="Line 88"/>
          <p:cNvSpPr>
            <a:spLocks noChangeShapeType="1"/>
          </p:cNvSpPr>
          <p:nvPr/>
        </p:nvSpPr>
        <p:spPr bwMode="auto">
          <a:xfrm flipH="1">
            <a:off x="4572000" y="3810000"/>
            <a:ext cx="449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41" name="Text Box 89"/>
          <p:cNvSpPr txBox="1">
            <a:spLocks noChangeArrowheads="1"/>
          </p:cNvSpPr>
          <p:nvPr/>
        </p:nvSpPr>
        <p:spPr bwMode="auto">
          <a:xfrm>
            <a:off x="5029200" y="2286000"/>
            <a:ext cx="1841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0842" name="Text Box 90"/>
          <p:cNvSpPr txBox="1">
            <a:spLocks noChangeArrowheads="1"/>
          </p:cNvSpPr>
          <p:nvPr/>
        </p:nvSpPr>
        <p:spPr bwMode="auto">
          <a:xfrm>
            <a:off x="4800600" y="2362200"/>
            <a:ext cx="5016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2/3</a:t>
            </a:r>
          </a:p>
        </p:txBody>
      </p:sp>
      <p:sp>
        <p:nvSpPr>
          <p:cNvPr id="330843" name="Text Box 91"/>
          <p:cNvSpPr txBox="1">
            <a:spLocks noChangeArrowheads="1"/>
          </p:cNvSpPr>
          <p:nvPr/>
        </p:nvSpPr>
        <p:spPr bwMode="auto">
          <a:xfrm>
            <a:off x="7086600" y="2376488"/>
            <a:ext cx="5016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1/3</a:t>
            </a:r>
          </a:p>
        </p:txBody>
      </p:sp>
      <p:sp>
        <p:nvSpPr>
          <p:cNvPr id="330844" name="Text Box 92"/>
          <p:cNvSpPr txBox="1">
            <a:spLocks noChangeArrowheads="1"/>
          </p:cNvSpPr>
          <p:nvPr/>
        </p:nvSpPr>
        <p:spPr bwMode="auto">
          <a:xfrm>
            <a:off x="3657600" y="2971800"/>
            <a:ext cx="5016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1/3</a:t>
            </a:r>
          </a:p>
        </p:txBody>
      </p:sp>
      <p:sp>
        <p:nvSpPr>
          <p:cNvPr id="330845" name="Text Box 93"/>
          <p:cNvSpPr txBox="1">
            <a:spLocks noChangeArrowheads="1"/>
          </p:cNvSpPr>
          <p:nvPr/>
        </p:nvSpPr>
        <p:spPr bwMode="auto">
          <a:xfrm>
            <a:off x="3657600" y="3367088"/>
            <a:ext cx="5016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2/3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81400" y="5181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dominated strategies</a:t>
            </a:r>
          </a:p>
          <a:p>
            <a:r>
              <a:rPr lang="en-US" dirty="0" smtClean="0"/>
              <a:t>Do mixed strategy on the others.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-44884" y="5257800"/>
            <a:ext cx="3159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Reward for player 1 is shown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Zero sum game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33" grpId="0" animBg="1"/>
      <p:bldP spid="330834" grpId="0" animBg="1"/>
      <p:bldP spid="330835" grpId="0" animBg="1"/>
      <p:bldP spid="330836" grpId="0" animBg="1"/>
      <p:bldP spid="330837" grpId="0" animBg="1"/>
      <p:bldP spid="330838" grpId="0" animBg="1"/>
      <p:bldP spid="330839" grpId="0" animBg="1"/>
      <p:bldP spid="330840" grpId="0" animBg="1"/>
      <p:bldP spid="330842" grpId="0"/>
      <p:bldP spid="330843" grpId="0"/>
      <p:bldP spid="330844" grpId="0"/>
      <p:bldP spid="330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mixed 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</a:tblGrid>
              <a:tr h="8636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cc q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fc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(1-q)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bb 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1.-1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(1-p)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.5 ,  -.5</a:t>
                      </a:r>
                    </a:p>
                    <a:p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426720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player selects q so that row player has no preference between row1 or row 2.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row 1 gets 0q + 1(1-q)</a:t>
            </a:r>
          </a:p>
          <a:p>
            <a:pPr algn="l"/>
            <a:r>
              <a:rPr lang="en-US" dirty="0" smtClean="0"/>
              <a:t>row 2 gets .5q + 0(1-q)</a:t>
            </a:r>
          </a:p>
          <a:p>
            <a:pPr algn="l"/>
            <a:r>
              <a:rPr lang="en-US" dirty="0" smtClean="0"/>
              <a:t>to have no preference, set them equal  q = 2/3</a:t>
            </a:r>
          </a:p>
          <a:p>
            <a:pPr algn="l"/>
            <a:r>
              <a:rPr lang="en-US" dirty="0" smtClean="0"/>
              <a:t>Solving for p is similar.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139" y="4343400"/>
            <a:ext cx="3296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Notice that in mixed</a:t>
            </a:r>
          </a:p>
          <a:p>
            <a:pPr algn="l"/>
            <a:r>
              <a:rPr lang="en-US" dirty="0" smtClean="0"/>
              <a:t>strategies, the whole strategy</a:t>
            </a:r>
          </a:p>
          <a:p>
            <a:pPr algn="l"/>
            <a:r>
              <a:rPr lang="en-US" dirty="0" smtClean="0"/>
              <a:t>is given a probability.</a:t>
            </a:r>
          </a:p>
          <a:p>
            <a:pPr algn="l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behavioral strategies</a:t>
            </a:r>
            <a:r>
              <a:rPr lang="en-US" dirty="0" smtClean="0"/>
              <a:t>, each node can have a different mix.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609600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Subgame</a:t>
            </a:r>
            <a:r>
              <a:rPr lang="en-US" sz="4000" dirty="0">
                <a:solidFill>
                  <a:schemeClr val="tx1"/>
                </a:solidFill>
              </a:rPr>
              <a:t> perfection and imperfect information</a:t>
            </a:r>
          </a:p>
        </p:txBody>
      </p:sp>
      <p:sp>
        <p:nvSpPr>
          <p:cNvPr id="331779" name="Line 3"/>
          <p:cNvSpPr>
            <a:spLocks noChangeShapeType="1"/>
          </p:cNvSpPr>
          <p:nvPr/>
        </p:nvSpPr>
        <p:spPr bwMode="auto">
          <a:xfrm flipH="1">
            <a:off x="3200400" y="2224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4114800" y="2224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00400" y="1995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2133600" y="33670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 flipH="1">
            <a:off x="4419600" y="35956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>
            <a:off x="5029200" y="35956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 flipH="1">
            <a:off x="2286000" y="35956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3200400" y="35956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5105400" y="33670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1981200" y="5043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-1</a:t>
            </a:r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3352800" y="5043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-1, 1</a:t>
            </a:r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4114800" y="5043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-1, 1</a:t>
            </a:r>
          </a:p>
        </p:txBody>
      </p:sp>
      <p:sp>
        <p:nvSpPr>
          <p:cNvPr id="331791" name="Text Box 15"/>
          <p:cNvSpPr txBox="1">
            <a:spLocks noChangeArrowheads="1"/>
          </p:cNvSpPr>
          <p:nvPr/>
        </p:nvSpPr>
        <p:spPr bwMode="auto">
          <a:xfrm>
            <a:off x="5715000" y="5043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-1</a:t>
            </a:r>
          </a:p>
        </p:txBody>
      </p:sp>
      <p:sp>
        <p:nvSpPr>
          <p:cNvPr id="331792" name="Line 16"/>
          <p:cNvSpPr>
            <a:spLocks noChangeShapeType="1"/>
          </p:cNvSpPr>
          <p:nvPr/>
        </p:nvSpPr>
        <p:spPr bwMode="auto">
          <a:xfrm>
            <a:off x="3200400" y="3581400"/>
            <a:ext cx="1828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1793" name="Rectangle 17"/>
          <p:cNvSpPr>
            <a:spLocks noChangeArrowheads="1"/>
          </p:cNvSpPr>
          <p:nvPr/>
        </p:nvSpPr>
        <p:spPr bwMode="auto">
          <a:xfrm>
            <a:off x="228600" y="10668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How should we extend the notion of </a:t>
            </a:r>
            <a:r>
              <a:rPr lang="en-US" sz="2400" dirty="0" err="1"/>
              <a:t>subgame</a:t>
            </a:r>
            <a:r>
              <a:rPr lang="en-US" sz="2400" dirty="0"/>
              <a:t> perfection to games of imperfect information? </a:t>
            </a:r>
            <a:endParaRPr lang="en-US" sz="3600" dirty="0"/>
          </a:p>
        </p:txBody>
      </p:sp>
      <p:sp>
        <p:nvSpPr>
          <p:cNvPr id="331794" name="Rectangle 18"/>
          <p:cNvSpPr>
            <a:spLocks noChangeArrowheads="1"/>
          </p:cNvSpPr>
          <p:nvPr/>
        </p:nvSpPr>
        <p:spPr bwMode="auto">
          <a:xfrm>
            <a:off x="0" y="2057400"/>
            <a:ext cx="2438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We cannot expect Player 2 to play Right after Player 1 plays Left, and Left after Player 1 plays Right, because of the information </a:t>
            </a:r>
            <a:r>
              <a:rPr lang="en-US" sz="2000" dirty="0" smtClean="0"/>
              <a:t>set, player 2 doesn’t know which state he is in.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593467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Let us say that a </a:t>
            </a:r>
            <a:r>
              <a:rPr lang="en-US" dirty="0" err="1" smtClean="0"/>
              <a:t>subtree</a:t>
            </a:r>
            <a:r>
              <a:rPr lang="en-US" dirty="0" smtClean="0"/>
              <a:t> is a </a:t>
            </a:r>
            <a:r>
              <a:rPr lang="en-US" dirty="0" err="1" smtClean="0"/>
              <a:t>subgame</a:t>
            </a:r>
            <a:r>
              <a:rPr lang="en-US" dirty="0" smtClean="0"/>
              <a:t> only if there are</a:t>
            </a:r>
          </a:p>
          <a:p>
            <a:pPr algn="l"/>
            <a:r>
              <a:rPr lang="en-US" dirty="0" smtClean="0"/>
              <a:t> no information sets that connect the </a:t>
            </a:r>
            <a:r>
              <a:rPr lang="en-US" dirty="0" err="1" smtClean="0"/>
              <a:t>subtree</a:t>
            </a:r>
            <a:r>
              <a:rPr lang="en-US" dirty="0" smtClean="0"/>
              <a:t> to parts outside the </a:t>
            </a:r>
            <a:r>
              <a:rPr lang="en-US" dirty="0" err="1" smtClean="0"/>
              <a:t>subtree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248400" cy="8382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Subgame perfection and imperfect information…</a:t>
            </a:r>
          </a:p>
        </p:txBody>
      </p:sp>
      <p:sp>
        <p:nvSpPr>
          <p:cNvPr id="332803" name="Line 3"/>
          <p:cNvSpPr>
            <a:spLocks noChangeShapeType="1"/>
          </p:cNvSpPr>
          <p:nvPr/>
        </p:nvSpPr>
        <p:spPr bwMode="auto">
          <a:xfrm flipH="1">
            <a:off x="2133600" y="1371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4" name="Line 4"/>
          <p:cNvSpPr>
            <a:spLocks noChangeShapeType="1"/>
          </p:cNvSpPr>
          <p:nvPr/>
        </p:nvSpPr>
        <p:spPr bwMode="auto">
          <a:xfrm>
            <a:off x="3048000" y="1371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1066800" y="2514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 flipH="1">
            <a:off x="3352800" y="27432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8" name="Line 8"/>
          <p:cNvSpPr>
            <a:spLocks noChangeShapeType="1"/>
          </p:cNvSpPr>
          <p:nvPr/>
        </p:nvSpPr>
        <p:spPr bwMode="auto">
          <a:xfrm>
            <a:off x="3962400" y="27432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 flipH="1">
            <a:off x="1219200" y="27432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>
            <a:off x="2133600" y="27432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1" name="Text Box 11"/>
          <p:cNvSpPr txBox="1">
            <a:spLocks noChangeArrowheads="1"/>
          </p:cNvSpPr>
          <p:nvPr/>
        </p:nvSpPr>
        <p:spPr bwMode="auto">
          <a:xfrm>
            <a:off x="4038600" y="2514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2812" name="Text Box 12"/>
          <p:cNvSpPr txBox="1">
            <a:spLocks noChangeArrowheads="1"/>
          </p:cNvSpPr>
          <p:nvPr/>
        </p:nvSpPr>
        <p:spPr bwMode="auto">
          <a:xfrm>
            <a:off x="914400" y="4191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4, 1</a:t>
            </a:r>
          </a:p>
        </p:txBody>
      </p:sp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2286000" y="4191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0, 0</a:t>
            </a:r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3048000" y="4191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5, 1</a:t>
            </a:r>
          </a:p>
        </p:txBody>
      </p: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1, 0</a:t>
            </a:r>
          </a:p>
        </p:txBody>
      </p:sp>
      <p:sp>
        <p:nvSpPr>
          <p:cNvPr id="332816" name="Line 16"/>
          <p:cNvSpPr>
            <a:spLocks noChangeShapeType="1"/>
          </p:cNvSpPr>
          <p:nvPr/>
        </p:nvSpPr>
        <p:spPr bwMode="auto">
          <a:xfrm>
            <a:off x="2133600" y="2728913"/>
            <a:ext cx="1828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7" name="Rectangle 17"/>
          <p:cNvSpPr>
            <a:spLocks noChangeArrowheads="1"/>
          </p:cNvSpPr>
          <p:nvPr/>
        </p:nvSpPr>
        <p:spPr bwMode="auto">
          <a:xfrm>
            <a:off x="152400" y="44958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One of the Nash equilibria is: (R, RR)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Also </a:t>
            </a:r>
            <a:r>
              <a:rPr lang="en-US" sz="2000" dirty="0" err="1"/>
              <a:t>subgame</a:t>
            </a:r>
            <a:r>
              <a:rPr lang="en-US" sz="2000" dirty="0"/>
              <a:t> perfect (the only </a:t>
            </a:r>
            <a:r>
              <a:rPr lang="en-US" sz="2000" dirty="0" err="1"/>
              <a:t>subgames</a:t>
            </a:r>
            <a:r>
              <a:rPr lang="en-US" sz="2000" dirty="0"/>
              <a:t> are the whole game, and the </a:t>
            </a:r>
            <a:r>
              <a:rPr lang="en-US" sz="2000" dirty="0" err="1"/>
              <a:t>subgame</a:t>
            </a:r>
            <a:r>
              <a:rPr lang="en-US" sz="2000" dirty="0"/>
              <a:t> after Player 1 moves Right)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But it is not reasonable to believe that Player 2 will move Right after Player 1 moves Left/Middle (</a:t>
            </a:r>
            <a:r>
              <a:rPr lang="en-US" sz="2000" dirty="0">
                <a:solidFill>
                  <a:srgbClr val="00B0F0"/>
                </a:solidFill>
              </a:rPr>
              <a:t>not a credible threat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There exist more sophisticated refinements of Nash equilibrium that rule out such behavior</a:t>
            </a:r>
            <a:endParaRPr lang="en-US" sz="3200" dirty="0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>
            <a:off x="3048000" y="1371600"/>
            <a:ext cx="3657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 flipH="1">
            <a:off x="6096000" y="27574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20" name="Line 20"/>
          <p:cNvSpPr>
            <a:spLocks noChangeShapeType="1"/>
          </p:cNvSpPr>
          <p:nvPr/>
        </p:nvSpPr>
        <p:spPr bwMode="auto">
          <a:xfrm>
            <a:off x="6705600" y="2757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6781800" y="25288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5791200" y="4205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7391400" y="4205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543800" cy="8382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Computing equilibria in the extensive form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28600" y="13716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Can just use normal-form representation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 dirty="0"/>
              <a:t>Misses issues of </a:t>
            </a:r>
            <a:r>
              <a:rPr lang="en-US" sz="2400" dirty="0" err="1"/>
              <a:t>subgame</a:t>
            </a:r>
            <a:r>
              <a:rPr lang="en-US" sz="2400" dirty="0"/>
              <a:t> perfection, etc.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Another problem: there are exponentially many pure strategies, so normal form is exponentially larger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 dirty="0"/>
              <a:t>Even given polynomial-time algorithms for normal form, time would still be exponential in the size of the extensive </a:t>
            </a:r>
            <a:r>
              <a:rPr lang="en-US" sz="2400" dirty="0" smtClean="0"/>
              <a:t>form as you have to build the table first.</a:t>
            </a:r>
            <a:endParaRPr lang="en-US" sz="2400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There are other techniques that reason directly over the extensive form and scale much better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 dirty="0"/>
              <a:t>E.g., using the </a:t>
            </a:r>
            <a:r>
              <a:rPr lang="en-US" sz="2400" dirty="0">
                <a:solidFill>
                  <a:srgbClr val="008000"/>
                </a:solidFill>
              </a:rPr>
              <a:t>sequence form</a:t>
            </a:r>
            <a:r>
              <a:rPr lang="en-US" sz="2400" dirty="0"/>
              <a:t> of the game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Commitment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2286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Consider the following (normal-form) game:</a:t>
            </a:r>
            <a:endParaRPr lang="en-US" sz="4000"/>
          </a:p>
        </p:txBody>
      </p:sp>
      <p:graphicFrame>
        <p:nvGraphicFramePr>
          <p:cNvPr id="334870" name="Group 22"/>
          <p:cNvGraphicFramePr>
            <a:graphicFrameLocks noGrp="1"/>
          </p:cNvGraphicFramePr>
          <p:nvPr>
            <p:ph idx="1"/>
          </p:nvPr>
        </p:nvGraphicFramePr>
        <p:xfrm>
          <a:off x="2971800" y="1676400"/>
          <a:ext cx="1981200" cy="13716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228600" y="32004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How should this game be played?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Now suppose the game is played as follows: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/>
              <a:t>Player 1 </a:t>
            </a:r>
            <a:r>
              <a:rPr lang="en-US" sz="2400">
                <a:solidFill>
                  <a:srgbClr val="008000"/>
                </a:solidFill>
              </a:rPr>
              <a:t>commits</a:t>
            </a:r>
            <a:r>
              <a:rPr lang="en-US" sz="2400"/>
              <a:t> to playing one of the rows,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/>
              <a:t>Player 2 observes the commitment and then chooses a column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What is the optimal strategy for player 1?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What if 1 can commit to a </a:t>
            </a:r>
            <a:r>
              <a:rPr lang="en-US" sz="2800">
                <a:solidFill>
                  <a:schemeClr val="accent2"/>
                </a:solidFill>
              </a:rPr>
              <a:t>mixed</a:t>
            </a:r>
            <a:r>
              <a:rPr lang="en-US" sz="2800"/>
              <a:t> strategy?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2025" cy="749300"/>
          </a:xfrm>
        </p:spPr>
        <p:txBody>
          <a:bodyPr/>
          <a:lstStyle/>
          <a:p>
            <a:r>
              <a:rPr lang="en-US" sz="4000"/>
              <a:t>Extensive-form games with perfect information</a:t>
            </a:r>
            <a:endParaRPr lang="en-US" sz="4000">
              <a:solidFill>
                <a:srgbClr val="CCECFF"/>
              </a:solidFill>
            </a:endParaRPr>
          </a:p>
        </p:txBody>
      </p:sp>
      <p:sp>
        <p:nvSpPr>
          <p:cNvPr id="323587" name="Line 3"/>
          <p:cNvSpPr>
            <a:spLocks noChangeShapeType="1"/>
          </p:cNvSpPr>
          <p:nvPr/>
        </p:nvSpPr>
        <p:spPr bwMode="auto">
          <a:xfrm flipH="1">
            <a:off x="2057400" y="19050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88" name="Line 4"/>
          <p:cNvSpPr>
            <a:spLocks noChangeShapeType="1"/>
          </p:cNvSpPr>
          <p:nvPr/>
        </p:nvSpPr>
        <p:spPr bwMode="auto">
          <a:xfrm>
            <a:off x="2971800" y="19050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2057400" y="1676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 flipH="1">
            <a:off x="3276600" y="32766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38862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 flipH="1">
            <a:off x="11430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>
            <a:off x="2057400" y="32766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5" name="Line 11"/>
          <p:cNvSpPr>
            <a:spLocks noChangeShapeType="1"/>
          </p:cNvSpPr>
          <p:nvPr/>
        </p:nvSpPr>
        <p:spPr bwMode="auto">
          <a:xfrm flipH="1">
            <a:off x="4114800" y="46482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6" name="Line 12"/>
          <p:cNvSpPr>
            <a:spLocks noChangeShapeType="1"/>
          </p:cNvSpPr>
          <p:nvPr/>
        </p:nvSpPr>
        <p:spPr bwMode="auto">
          <a:xfrm>
            <a:off x="4800600" y="4648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597" name="Text Box 13"/>
          <p:cNvSpPr txBox="1">
            <a:spLocks noChangeArrowheads="1"/>
          </p:cNvSpPr>
          <p:nvPr/>
        </p:nvSpPr>
        <p:spPr bwMode="auto">
          <a:xfrm>
            <a:off x="3962400" y="3048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3598" name="Text Box 14"/>
          <p:cNvSpPr txBox="1">
            <a:spLocks noChangeArrowheads="1"/>
          </p:cNvSpPr>
          <p:nvPr/>
        </p:nvSpPr>
        <p:spPr bwMode="auto">
          <a:xfrm>
            <a:off x="4953000" y="4495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3599" name="Text Box 15"/>
          <p:cNvSpPr txBox="1">
            <a:spLocks noChangeArrowheads="1"/>
          </p:cNvSpPr>
          <p:nvPr/>
        </p:nvSpPr>
        <p:spPr bwMode="auto">
          <a:xfrm>
            <a:off x="8382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2, 4</a:t>
            </a:r>
          </a:p>
        </p:txBody>
      </p:sp>
      <p:sp>
        <p:nvSpPr>
          <p:cNvPr id="323600" name="Text Box 16"/>
          <p:cNvSpPr txBox="1">
            <a:spLocks noChangeArrowheads="1"/>
          </p:cNvSpPr>
          <p:nvPr/>
        </p:nvSpPr>
        <p:spPr bwMode="auto">
          <a:xfrm>
            <a:off x="22098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5, 3</a:t>
            </a:r>
          </a:p>
        </p:txBody>
      </p:sp>
      <p:sp>
        <p:nvSpPr>
          <p:cNvPr id="323601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23602" name="Text Box 18"/>
          <p:cNvSpPr txBox="1">
            <a:spLocks noChangeArrowheads="1"/>
          </p:cNvSpPr>
          <p:nvPr/>
        </p:nvSpPr>
        <p:spPr bwMode="auto">
          <a:xfrm>
            <a:off x="3733800" y="6019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1, 0</a:t>
            </a:r>
          </a:p>
        </p:txBody>
      </p:sp>
      <p:sp>
        <p:nvSpPr>
          <p:cNvPr id="323603" name="Text Box 19"/>
          <p:cNvSpPr txBox="1">
            <a:spLocks noChangeArrowheads="1"/>
          </p:cNvSpPr>
          <p:nvPr/>
        </p:nvSpPr>
        <p:spPr bwMode="auto">
          <a:xfrm>
            <a:off x="5334000" y="6019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0,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3604" name="Rectangle 20"/>
          <p:cNvSpPr>
            <a:spLocks noChangeArrowheads="1"/>
          </p:cNvSpPr>
          <p:nvPr/>
        </p:nvSpPr>
        <p:spPr bwMode="auto">
          <a:xfrm>
            <a:off x="5410200" y="15240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Players do not move simultaneously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When moving, each player is aware of all the previous moves (</a:t>
            </a:r>
            <a:r>
              <a:rPr lang="en-US" sz="2400" dirty="0">
                <a:solidFill>
                  <a:srgbClr val="008000"/>
                </a:solidFill>
              </a:rPr>
              <a:t>perfect information</a:t>
            </a:r>
            <a:r>
              <a:rPr lang="en-US" sz="2400" dirty="0"/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(pure) strategy</a:t>
            </a:r>
            <a:r>
              <a:rPr lang="en-US" sz="2400" dirty="0"/>
              <a:t> for player </a:t>
            </a:r>
            <a:r>
              <a:rPr lang="en-US" sz="2400" dirty="0" err="1"/>
              <a:t>i</a:t>
            </a:r>
            <a:r>
              <a:rPr lang="en-US" sz="2400" dirty="0"/>
              <a:t> is a mapping from player </a:t>
            </a:r>
            <a:r>
              <a:rPr lang="en-US" sz="2400" dirty="0" err="1"/>
              <a:t>i’s</a:t>
            </a:r>
            <a:r>
              <a:rPr lang="en-US" sz="2400" dirty="0"/>
              <a:t> nodes to </a:t>
            </a:r>
            <a:r>
              <a:rPr lang="en-US" sz="2400" dirty="0" smtClean="0"/>
              <a:t>actions (when at X do s1)</a:t>
            </a:r>
            <a:endParaRPr lang="en-US" sz="2400" dirty="0"/>
          </a:p>
        </p:txBody>
      </p:sp>
      <p:sp>
        <p:nvSpPr>
          <p:cNvPr id="323605" name="Text Box 21"/>
          <p:cNvSpPr txBox="1">
            <a:spLocks noChangeArrowheads="1"/>
          </p:cNvSpPr>
          <p:nvPr/>
        </p:nvSpPr>
        <p:spPr bwMode="auto">
          <a:xfrm>
            <a:off x="0" y="5562600"/>
            <a:ext cx="3200400" cy="91598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/>
              <a:t>Leaves of the tree show player 1’s utility first, then player 2’s utility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Commitment as an extensive-form game</a:t>
            </a:r>
          </a:p>
        </p:txBody>
      </p:sp>
      <p:sp>
        <p:nvSpPr>
          <p:cNvPr id="336899" name="Line 3"/>
          <p:cNvSpPr>
            <a:spLocks noChangeShapeType="1"/>
          </p:cNvSpPr>
          <p:nvPr/>
        </p:nvSpPr>
        <p:spPr bwMode="auto">
          <a:xfrm flipH="1">
            <a:off x="3200400" y="21478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4114800" y="21478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3200400" y="19192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2133600" y="32908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 flipH="1">
            <a:off x="4419600" y="35194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>
            <a:off x="5029200" y="3519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5" name="Line 9"/>
          <p:cNvSpPr>
            <a:spLocks noChangeShapeType="1"/>
          </p:cNvSpPr>
          <p:nvPr/>
        </p:nvSpPr>
        <p:spPr bwMode="auto">
          <a:xfrm flipH="1">
            <a:off x="2286000" y="3519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6" name="Line 10"/>
          <p:cNvSpPr>
            <a:spLocks noChangeShapeType="1"/>
          </p:cNvSpPr>
          <p:nvPr/>
        </p:nvSpPr>
        <p:spPr bwMode="auto">
          <a:xfrm>
            <a:off x="3200400" y="35194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5105400" y="32908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1981200" y="4967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2, 1</a:t>
            </a:r>
          </a:p>
        </p:txBody>
      </p:sp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3352800" y="4967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4, 0</a:t>
            </a:r>
          </a:p>
        </p:txBody>
      </p:sp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4114800" y="4967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1, 0</a:t>
            </a:r>
          </a:p>
        </p:txBody>
      </p: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5715000" y="4967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3, 1</a:t>
            </a:r>
          </a:p>
        </p:txBody>
      </p:sp>
      <p:sp>
        <p:nvSpPr>
          <p:cNvPr id="336913" name="Rectangle 17"/>
          <p:cNvSpPr>
            <a:spLocks noChangeArrowheads="1"/>
          </p:cNvSpPr>
          <p:nvPr/>
        </p:nvSpPr>
        <p:spPr bwMode="auto">
          <a:xfrm>
            <a:off x="228600" y="1371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For the case of committing to a pure strategy:</a:t>
            </a:r>
            <a:endParaRPr lang="en-US" sz="3600"/>
          </a:p>
        </p:txBody>
      </p:sp>
      <p:sp>
        <p:nvSpPr>
          <p:cNvPr id="336915" name="Text Box 19"/>
          <p:cNvSpPr txBox="1">
            <a:spLocks noChangeArrowheads="1"/>
          </p:cNvSpPr>
          <p:nvPr/>
        </p:nvSpPr>
        <p:spPr bwMode="auto">
          <a:xfrm>
            <a:off x="3048000" y="26050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Up</a:t>
            </a:r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4572000" y="26050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Down</a:t>
            </a: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2057400" y="41290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Left</a:t>
            </a: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4267200" y="41290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Left</a:t>
            </a:r>
          </a:p>
        </p:txBody>
      </p:sp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5562600" y="41290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Right</a:t>
            </a:r>
          </a:p>
        </p:txBody>
      </p:sp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3429000" y="41290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Right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Commitment as an extensive-form game</a:t>
            </a:r>
          </a:p>
        </p:txBody>
      </p:sp>
      <p:sp>
        <p:nvSpPr>
          <p:cNvPr id="337923" name="Line 3"/>
          <p:cNvSpPr>
            <a:spLocks noChangeShapeType="1"/>
          </p:cNvSpPr>
          <p:nvPr/>
        </p:nvSpPr>
        <p:spPr bwMode="auto">
          <a:xfrm flipH="1">
            <a:off x="1295400" y="2147888"/>
            <a:ext cx="2819400" cy="158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>
            <a:off x="4114800" y="2147888"/>
            <a:ext cx="3505200" cy="158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3200400" y="19192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28600" y="3505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 flipH="1">
            <a:off x="7010400" y="37338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>
            <a:off x="7620000" y="37338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9" name="Line 9"/>
          <p:cNvSpPr>
            <a:spLocks noChangeShapeType="1"/>
          </p:cNvSpPr>
          <p:nvPr/>
        </p:nvSpPr>
        <p:spPr bwMode="auto">
          <a:xfrm flipH="1">
            <a:off x="381000" y="37338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>
            <a:off x="1295400" y="37338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76200" y="5181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2, 1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1447800" y="5181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4, 0</a:t>
            </a:r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6705600" y="5181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1, 0</a:t>
            </a:r>
          </a:p>
        </p:txBody>
      </p:sp>
      <p:sp>
        <p:nvSpPr>
          <p:cNvPr id="337935" name="Text Box 15"/>
          <p:cNvSpPr txBox="1">
            <a:spLocks noChangeArrowheads="1"/>
          </p:cNvSpPr>
          <p:nvPr/>
        </p:nvSpPr>
        <p:spPr bwMode="auto">
          <a:xfrm>
            <a:off x="8305800" y="5105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3, 1</a:t>
            </a:r>
          </a:p>
        </p:txBody>
      </p:sp>
      <p:sp>
        <p:nvSpPr>
          <p:cNvPr id="337936" name="Rectangle 16"/>
          <p:cNvSpPr>
            <a:spLocks noChangeArrowheads="1"/>
          </p:cNvSpPr>
          <p:nvPr/>
        </p:nvSpPr>
        <p:spPr bwMode="auto">
          <a:xfrm>
            <a:off x="228600" y="1371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For the case of committing to a mixed strategy:</a:t>
            </a:r>
            <a:endParaRPr lang="en-US" sz="3600"/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1828800" y="2590800"/>
            <a:ext cx="76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(1,0) (=Up)</a:t>
            </a:r>
          </a:p>
        </p:txBody>
      </p:sp>
      <p:sp>
        <p:nvSpPr>
          <p:cNvPr id="337939" name="Text Box 19"/>
          <p:cNvSpPr txBox="1">
            <a:spLocks noChangeArrowheads="1"/>
          </p:cNvSpPr>
          <p:nvPr/>
        </p:nvSpPr>
        <p:spPr bwMode="auto">
          <a:xfrm>
            <a:off x="152400" y="4343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Left</a:t>
            </a:r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6781800" y="4343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Left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8153400" y="4343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Right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1524000" y="4343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Right</a:t>
            </a:r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 flipH="1">
            <a:off x="3657600" y="37338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4" name="Line 24"/>
          <p:cNvSpPr>
            <a:spLocks noChangeShapeType="1"/>
          </p:cNvSpPr>
          <p:nvPr/>
        </p:nvSpPr>
        <p:spPr bwMode="auto">
          <a:xfrm>
            <a:off x="4572000" y="37338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5" name="Text Box 25"/>
          <p:cNvSpPr txBox="1">
            <a:spLocks noChangeArrowheads="1"/>
          </p:cNvSpPr>
          <p:nvPr/>
        </p:nvSpPr>
        <p:spPr bwMode="auto">
          <a:xfrm>
            <a:off x="3124200" y="5181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1.5, .5</a:t>
            </a:r>
          </a:p>
        </p:txBody>
      </p:sp>
      <p:sp>
        <p:nvSpPr>
          <p:cNvPr id="337946" name="Text Box 26"/>
          <p:cNvSpPr txBox="1">
            <a:spLocks noChangeArrowheads="1"/>
          </p:cNvSpPr>
          <p:nvPr/>
        </p:nvSpPr>
        <p:spPr bwMode="auto">
          <a:xfrm>
            <a:off x="4724400" y="5181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3.5, .5</a:t>
            </a:r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3429000" y="4343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Left</a:t>
            </a:r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4800600" y="4343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Right</a:t>
            </a:r>
          </a:p>
        </p:txBody>
      </p:sp>
      <p:sp>
        <p:nvSpPr>
          <p:cNvPr id="337949" name="Line 29"/>
          <p:cNvSpPr>
            <a:spLocks noChangeShapeType="1"/>
          </p:cNvSpPr>
          <p:nvPr/>
        </p:nvSpPr>
        <p:spPr bwMode="auto">
          <a:xfrm>
            <a:off x="4114800" y="21336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6019800" y="2590800"/>
            <a:ext cx="91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(0,1) (=Down)</a:t>
            </a:r>
          </a:p>
        </p:txBody>
      </p:sp>
      <p:sp>
        <p:nvSpPr>
          <p:cNvPr id="337951" name="Text Box 31"/>
          <p:cNvSpPr txBox="1">
            <a:spLocks noChangeArrowheads="1"/>
          </p:cNvSpPr>
          <p:nvPr/>
        </p:nvSpPr>
        <p:spPr bwMode="auto">
          <a:xfrm>
            <a:off x="3657600" y="26066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/>
              <a:t>(.5,.5)</a:t>
            </a:r>
          </a:p>
        </p:txBody>
      </p:sp>
      <p:sp>
        <p:nvSpPr>
          <p:cNvPr id="337952" name="Text Box 32"/>
          <p:cNvSpPr txBox="1">
            <a:spLocks noChangeArrowheads="1"/>
          </p:cNvSpPr>
          <p:nvPr/>
        </p:nvSpPr>
        <p:spPr bwMode="auto">
          <a:xfrm>
            <a:off x="2781300" y="3051175"/>
            <a:ext cx="4889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37953" name="Text Box 33"/>
          <p:cNvSpPr txBox="1">
            <a:spLocks noChangeArrowheads="1"/>
          </p:cNvSpPr>
          <p:nvPr/>
        </p:nvSpPr>
        <p:spPr bwMode="auto">
          <a:xfrm>
            <a:off x="5073650" y="3048000"/>
            <a:ext cx="4889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37954" name="Rectangle 34"/>
          <p:cNvSpPr>
            <a:spLocks noChangeArrowheads="1"/>
          </p:cNvSpPr>
          <p:nvPr/>
        </p:nvSpPr>
        <p:spPr bwMode="auto">
          <a:xfrm>
            <a:off x="381000" y="57912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/>
              <a:t>Infinite-size game; computationally impractical to reason with the extensive form here</a:t>
            </a:r>
            <a:endParaRPr 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8382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Solving for the optimal mixed strategy to commit to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[Conitzer &amp; Sandholm 2006; see also: von Stengel &amp; Zamir 2004, Letchford, Conitzer, Munagala 2009]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228600" y="18288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For </a:t>
            </a:r>
            <a:r>
              <a:rPr lang="en-US" sz="2800">
                <a:solidFill>
                  <a:schemeClr val="accent2"/>
                </a:solidFill>
              </a:rPr>
              <a:t>every</a:t>
            </a:r>
            <a:r>
              <a:rPr lang="en-US" sz="2800"/>
              <a:t> column t separately, we will solve separately for the best mixed row strategy (defined by </a:t>
            </a:r>
            <a:r>
              <a:rPr lang="en-US" sz="2800" b="1">
                <a:cs typeface="Times New Roman" pitchFamily="18" charset="0"/>
              </a:rPr>
              <a:t>p</a:t>
            </a:r>
            <a:r>
              <a:rPr lang="en-US" sz="2800" b="1" baseline="-25000">
                <a:cs typeface="Times New Roman" pitchFamily="18" charset="0"/>
              </a:rPr>
              <a:t>s</a:t>
            </a:r>
            <a:r>
              <a:rPr lang="en-US" sz="2800"/>
              <a:t>) that induces player 2 to play t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maximize </a:t>
            </a:r>
            <a:r>
              <a:rPr lang="el-GR" sz="3200">
                <a:cs typeface="Times New Roman" pitchFamily="18" charset="0"/>
              </a:rPr>
              <a:t>Σ</a:t>
            </a:r>
            <a:r>
              <a:rPr lang="en-US" sz="3200" baseline="-25000">
                <a:cs typeface="Times New Roman" pitchFamily="18" charset="0"/>
              </a:rPr>
              <a:t>s</a:t>
            </a:r>
            <a:r>
              <a:rPr lang="en-US" sz="3200" b="1">
                <a:cs typeface="Times New Roman" pitchFamily="18" charset="0"/>
              </a:rPr>
              <a:t> p</a:t>
            </a:r>
            <a:r>
              <a:rPr lang="en-US" sz="3200" b="1" baseline="-25000">
                <a:cs typeface="Times New Roman" pitchFamily="18" charset="0"/>
              </a:rPr>
              <a:t>s </a:t>
            </a:r>
            <a:r>
              <a:rPr lang="en-US" sz="3200">
                <a:cs typeface="Times New Roman" pitchFamily="18" charset="0"/>
              </a:rPr>
              <a:t>u</a:t>
            </a:r>
            <a:r>
              <a:rPr lang="en-US" sz="3200" baseline="-25000"/>
              <a:t>1</a:t>
            </a:r>
            <a:r>
              <a:rPr lang="en-US" sz="3200">
                <a:cs typeface="Times New Roman" pitchFamily="18" charset="0"/>
              </a:rPr>
              <a:t>(s, </a:t>
            </a:r>
            <a:r>
              <a:rPr lang="en-US" sz="3200"/>
              <a:t>t</a:t>
            </a:r>
            <a:r>
              <a:rPr lang="en-US" sz="3200">
                <a:cs typeface="Times New Roman" pitchFamily="18" charset="0"/>
              </a:rPr>
              <a:t>) 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subject to 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2800"/>
              <a:t>for any t’, </a:t>
            </a:r>
            <a:r>
              <a:rPr lang="el-GR" sz="2800">
                <a:cs typeface="Times New Roman" pitchFamily="18" charset="0"/>
              </a:rPr>
              <a:t>Σ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 b="1">
                <a:cs typeface="Times New Roman" pitchFamily="18" charset="0"/>
              </a:rPr>
              <a:t> p</a:t>
            </a:r>
            <a:r>
              <a:rPr lang="en-US" sz="2800" b="1" baseline="-25000">
                <a:cs typeface="Times New Roman" pitchFamily="18" charset="0"/>
              </a:rPr>
              <a:t>s </a:t>
            </a:r>
            <a:r>
              <a:rPr lang="en-US" sz="2800">
                <a:cs typeface="Times New Roman" pitchFamily="18" charset="0"/>
              </a:rPr>
              <a:t>u</a:t>
            </a:r>
            <a:r>
              <a:rPr lang="en-US" sz="2800" baseline="-25000"/>
              <a:t>2</a:t>
            </a:r>
            <a:r>
              <a:rPr lang="en-US" sz="2800">
                <a:cs typeface="Times New Roman" pitchFamily="18" charset="0"/>
              </a:rPr>
              <a:t>(s, </a:t>
            </a:r>
            <a:r>
              <a:rPr lang="en-US" sz="2800"/>
              <a:t>t) </a:t>
            </a:r>
            <a:r>
              <a:rPr lang="en-US" sz="2800">
                <a:cs typeface="Arial" charset="0"/>
              </a:rPr>
              <a:t>≥</a:t>
            </a:r>
            <a:r>
              <a:rPr lang="en-US" sz="2800"/>
              <a:t> </a:t>
            </a:r>
            <a:r>
              <a:rPr lang="el-GR" sz="2800">
                <a:cs typeface="Times New Roman" pitchFamily="18" charset="0"/>
              </a:rPr>
              <a:t>Σ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 b="1">
                <a:cs typeface="Times New Roman" pitchFamily="18" charset="0"/>
              </a:rPr>
              <a:t> p</a:t>
            </a:r>
            <a:r>
              <a:rPr lang="en-US" sz="2800" b="1" baseline="-25000">
                <a:cs typeface="Times New Roman" pitchFamily="18" charset="0"/>
              </a:rPr>
              <a:t>s </a:t>
            </a:r>
            <a:r>
              <a:rPr lang="en-US" sz="2800">
                <a:cs typeface="Times New Roman" pitchFamily="18" charset="0"/>
              </a:rPr>
              <a:t>u</a:t>
            </a:r>
            <a:r>
              <a:rPr lang="en-US" sz="2800" baseline="-25000"/>
              <a:t>2</a:t>
            </a:r>
            <a:r>
              <a:rPr lang="en-US" sz="2800">
                <a:cs typeface="Times New Roman" pitchFamily="18" charset="0"/>
              </a:rPr>
              <a:t>(s, </a:t>
            </a:r>
            <a:r>
              <a:rPr lang="en-US" sz="2800"/>
              <a:t>t’) 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l-GR" sz="2800">
                <a:cs typeface="Times New Roman" pitchFamily="18" charset="0"/>
              </a:rPr>
              <a:t>Σ</a:t>
            </a:r>
            <a:r>
              <a:rPr lang="en-US" sz="2800" baseline="-25000">
                <a:cs typeface="Times New Roman" pitchFamily="18" charset="0"/>
              </a:rPr>
              <a:t>s</a:t>
            </a:r>
            <a:r>
              <a:rPr lang="en-US" sz="2800" b="1">
                <a:cs typeface="Times New Roman" pitchFamily="18" charset="0"/>
              </a:rPr>
              <a:t> p</a:t>
            </a:r>
            <a:r>
              <a:rPr lang="en-US" sz="2800" b="1" baseline="-25000">
                <a:cs typeface="Times New Roman" pitchFamily="18" charset="0"/>
              </a:rPr>
              <a:t>s </a:t>
            </a:r>
            <a:r>
              <a:rPr lang="en-US" sz="2800"/>
              <a:t>= 1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(May be infeasible, e.g., if t is strictly dominated)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Pick the t that is best for player 1</a:t>
            </a:r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itle 1"/>
          <p:cNvSpPr>
            <a:spLocks noGrp="1"/>
          </p:cNvSpPr>
          <p:nvPr>
            <p:ph type="title" idx="4294967295"/>
          </p:nvPr>
        </p:nvSpPr>
        <p:spPr>
          <a:xfrm>
            <a:off x="457200" y="201613"/>
            <a:ext cx="8216900" cy="1131887"/>
          </a:xfrm>
        </p:spPr>
        <p:txBody>
          <a:bodyPr lIns="91427" tIns="45552" rIns="91427" bIns="45552"/>
          <a:lstStyle/>
          <a:p>
            <a:r>
              <a:rPr lang="en-US" sz="3900">
                <a:solidFill>
                  <a:schemeClr val="tx1"/>
                </a:solidFill>
              </a:rPr>
              <a:t>Visualization</a:t>
            </a:r>
          </a:p>
        </p:txBody>
      </p:sp>
      <p:graphicFrame>
        <p:nvGraphicFramePr>
          <p:cNvPr id="340995" name="Group 3"/>
          <p:cNvGraphicFramePr>
            <a:graphicFrameLocks noGrp="1"/>
          </p:cNvGraphicFramePr>
          <p:nvPr>
            <p:ph idx="4294967295"/>
          </p:nvPr>
        </p:nvGraphicFramePr>
        <p:xfrm>
          <a:off x="346075" y="1600200"/>
          <a:ext cx="4641850" cy="2076452"/>
        </p:xfrm>
        <a:graphic>
          <a:graphicData uri="http://schemas.openxmlformats.org/drawingml/2006/table">
            <a:tbl>
              <a:tblPr/>
              <a:tblGrid>
                <a:gridCol w="1160463"/>
                <a:gridCol w="1160462"/>
                <a:gridCol w="1160463"/>
                <a:gridCol w="11604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058" marR="82058" marT="41029" marB="410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82058" marR="82058" marT="41029" marB="41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2058" marR="82058" marT="41029" marB="41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82058" marR="82058" marT="41029" marB="410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L="82058" marR="82058" marT="41029" marB="410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82058" marR="82058" marT="41029" marB="410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4,0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2058" marR="82058" marT="41029" marB="410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marL="82058" marR="82058" marT="41029" marB="410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8688" y="3898900"/>
            <a:ext cx="6275387" cy="195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27" tIns="45552" rIns="91427" bIns="45552"/>
          <a:lstStyle/>
          <a:p>
            <a:pPr marL="330200" indent="-330200" algn="l" defTabSz="409575">
              <a:lnSpc>
                <a:spcPct val="124000"/>
              </a:lnSpc>
              <a:spcBef>
                <a:spcPts val="8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8" name="Isosceles Triangle 7"/>
          <p:cNvSpPr>
            <a:spLocks noChangeArrowheads="1"/>
          </p:cNvSpPr>
          <p:nvPr/>
        </p:nvSpPr>
        <p:spPr bwMode="auto">
          <a:xfrm>
            <a:off x="4433888" y="2689225"/>
            <a:ext cx="4005262" cy="3352800"/>
          </a:xfrm>
          <a:prstGeom prst="triangle">
            <a:avLst>
              <a:gd name="adj" fmla="val 50000"/>
            </a:avLst>
          </a:prstGeom>
          <a:solidFill>
            <a:srgbClr val="EEF9F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058" tIns="41029" rIns="82058" bIns="41029"/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200">
              <a:solidFill>
                <a:schemeClr val="bg1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41020" name="TextBox 8"/>
          <p:cNvSpPr txBox="1">
            <a:spLocks noChangeArrowheads="1"/>
          </p:cNvSpPr>
          <p:nvPr/>
        </p:nvSpPr>
        <p:spPr bwMode="auto">
          <a:xfrm>
            <a:off x="3810000" y="6118225"/>
            <a:ext cx="14017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latin typeface="Times New Roman" pitchFamily="18" charset="0"/>
                <a:ea typeface="SimSun" pitchFamily="2" charset="-122"/>
              </a:rPr>
              <a:t>(1,0,0) = U</a:t>
            </a:r>
          </a:p>
        </p:txBody>
      </p:sp>
      <p:sp>
        <p:nvSpPr>
          <p:cNvPr id="341021" name="TextBox 9"/>
          <p:cNvSpPr txBox="1">
            <a:spLocks noChangeArrowheads="1"/>
          </p:cNvSpPr>
          <p:nvPr/>
        </p:nvSpPr>
        <p:spPr bwMode="auto">
          <a:xfrm>
            <a:off x="6026150" y="2219325"/>
            <a:ext cx="1447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latin typeface="Times New Roman" pitchFamily="18" charset="0"/>
                <a:ea typeface="SimSun" pitchFamily="2" charset="-122"/>
              </a:rPr>
              <a:t>(0,1,0) = M</a:t>
            </a:r>
          </a:p>
        </p:txBody>
      </p:sp>
      <p:sp>
        <p:nvSpPr>
          <p:cNvPr id="341022" name="TextBox 10"/>
          <p:cNvSpPr txBox="1">
            <a:spLocks noChangeArrowheads="1"/>
          </p:cNvSpPr>
          <p:nvPr/>
        </p:nvSpPr>
        <p:spPr bwMode="auto">
          <a:xfrm>
            <a:off x="7689850" y="6118225"/>
            <a:ext cx="1400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latin typeface="Times New Roman" pitchFamily="18" charset="0"/>
                <a:ea typeface="SimSun" pitchFamily="2" charset="-122"/>
              </a:rPr>
              <a:t>(0,0,1) = D</a:t>
            </a:r>
          </a:p>
        </p:txBody>
      </p:sp>
      <p:cxnSp>
        <p:nvCxnSpPr>
          <p:cNvPr id="341023" name="Straight Connector 12"/>
          <p:cNvCxnSpPr>
            <a:cxnSpLocks noChangeShapeType="1"/>
          </p:cNvCxnSpPr>
          <p:nvPr/>
        </p:nvCxnSpPr>
        <p:spPr bwMode="auto">
          <a:xfrm rot="10800000">
            <a:off x="5562600" y="4419600"/>
            <a:ext cx="8382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1024" name="Straight Connector 14"/>
          <p:cNvCxnSpPr>
            <a:cxnSpLocks noChangeShapeType="1"/>
          </p:cNvCxnSpPr>
          <p:nvPr/>
        </p:nvCxnSpPr>
        <p:spPr bwMode="auto">
          <a:xfrm flipH="1">
            <a:off x="6553200" y="4343400"/>
            <a:ext cx="83820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1025" name="Straight Connector 16"/>
          <p:cNvCxnSpPr>
            <a:cxnSpLocks noChangeShapeType="1"/>
          </p:cNvCxnSpPr>
          <p:nvPr/>
        </p:nvCxnSpPr>
        <p:spPr bwMode="auto">
          <a:xfrm rot="5400000">
            <a:off x="5949950" y="5492750"/>
            <a:ext cx="10541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1026" name="Straight Arrow Connector 32"/>
          <p:cNvCxnSpPr>
            <a:cxnSpLocks noChangeShapeType="1"/>
          </p:cNvCxnSpPr>
          <p:nvPr/>
        </p:nvCxnSpPr>
        <p:spPr bwMode="auto">
          <a:xfrm rot="5400000" flipH="1" flipV="1">
            <a:off x="5067301" y="5448300"/>
            <a:ext cx="8382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1027" name="Straight Arrow Connector 34"/>
          <p:cNvCxnSpPr>
            <a:cxnSpLocks noChangeShapeType="1"/>
          </p:cNvCxnSpPr>
          <p:nvPr/>
        </p:nvCxnSpPr>
        <p:spPr bwMode="auto">
          <a:xfrm rot="5400000">
            <a:off x="5943601" y="3733800"/>
            <a:ext cx="1066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1028" name="Straight Arrow Connector 36"/>
          <p:cNvCxnSpPr>
            <a:cxnSpLocks noChangeShapeType="1"/>
          </p:cNvCxnSpPr>
          <p:nvPr/>
        </p:nvCxnSpPr>
        <p:spPr bwMode="auto">
          <a:xfrm>
            <a:off x="7010400" y="5257800"/>
            <a:ext cx="914400" cy="533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1029" name="Oval 37"/>
          <p:cNvSpPr>
            <a:spLocks noChangeArrowheads="1"/>
          </p:cNvSpPr>
          <p:nvPr/>
        </p:nvSpPr>
        <p:spPr bwMode="auto">
          <a:xfrm>
            <a:off x="6400800" y="4840288"/>
            <a:ext cx="138113" cy="134937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058" tIns="41029" rIns="82058" bIns="41029"/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200">
              <a:solidFill>
                <a:schemeClr val="bg1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41030" name="Oval 38"/>
          <p:cNvSpPr>
            <a:spLocks noChangeArrowheads="1"/>
          </p:cNvSpPr>
          <p:nvPr/>
        </p:nvSpPr>
        <p:spPr bwMode="auto">
          <a:xfrm>
            <a:off x="8382000" y="5983288"/>
            <a:ext cx="138113" cy="134937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058" tIns="41029" rIns="82058" bIns="41029"/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200">
              <a:solidFill>
                <a:schemeClr val="bg1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41031" name="Oval 39"/>
          <p:cNvSpPr>
            <a:spLocks noChangeArrowheads="1"/>
          </p:cNvSpPr>
          <p:nvPr/>
        </p:nvSpPr>
        <p:spPr bwMode="auto">
          <a:xfrm>
            <a:off x="5334000" y="4235450"/>
            <a:ext cx="277813" cy="269875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058" tIns="41029" rIns="82058" bIns="41029"/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200">
              <a:solidFill>
                <a:schemeClr val="bg1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41032" name="TextBox 40"/>
          <p:cNvSpPr txBox="1">
            <a:spLocks noChangeArrowheads="1"/>
          </p:cNvSpPr>
          <p:nvPr/>
        </p:nvSpPr>
        <p:spPr bwMode="auto">
          <a:xfrm>
            <a:off x="5611813" y="5041900"/>
            <a:ext cx="3365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latin typeface="Times New Roman" pitchFamily="18" charset="0"/>
                <a:ea typeface="SimSun" pitchFamily="2" charset="-122"/>
              </a:rPr>
              <a:t>L</a:t>
            </a:r>
          </a:p>
        </p:txBody>
      </p:sp>
      <p:sp>
        <p:nvSpPr>
          <p:cNvPr id="341033" name="TextBox 41"/>
          <p:cNvSpPr txBox="1">
            <a:spLocks noChangeArrowheads="1"/>
          </p:cNvSpPr>
          <p:nvPr/>
        </p:nvSpPr>
        <p:spPr bwMode="auto">
          <a:xfrm>
            <a:off x="6511925" y="3630613"/>
            <a:ext cx="3540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341034" name="TextBox 42"/>
          <p:cNvSpPr txBox="1">
            <a:spLocks noChangeArrowheads="1"/>
          </p:cNvSpPr>
          <p:nvPr/>
        </p:nvSpPr>
        <p:spPr bwMode="auto">
          <a:xfrm>
            <a:off x="7204075" y="4908550"/>
            <a:ext cx="355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algn="l" defTabSz="409575">
              <a:lnSpc>
                <a:spcPct val="11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latin typeface="Times New Roman" pitchFamily="18" charset="0"/>
                <a:ea typeface="SimSun" pitchFamily="2" charset="-122"/>
              </a:rPr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038600"/>
            <a:ext cx="3647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Shows what happens to</a:t>
            </a:r>
          </a:p>
          <a:p>
            <a:pPr algn="l"/>
            <a:r>
              <a:rPr lang="en-US" dirty="0" smtClean="0"/>
              <a:t>utility as probability of</a:t>
            </a:r>
          </a:p>
          <a:p>
            <a:pPr algn="l"/>
            <a:r>
              <a:rPr lang="en-US" dirty="0" smtClean="0"/>
              <a:t>each choice changes.</a:t>
            </a:r>
          </a:p>
          <a:p>
            <a:pPr algn="l"/>
            <a:r>
              <a:rPr lang="en-US" dirty="0" smtClean="0"/>
              <a:t>A 3D version of the best response</a:t>
            </a:r>
          </a:p>
          <a:p>
            <a:pPr algn="l"/>
            <a:r>
              <a:rPr lang="en-US" smtClean="0"/>
              <a:t>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312025" cy="749300"/>
          </a:xfrm>
        </p:spPr>
        <p:txBody>
          <a:bodyPr/>
          <a:lstStyle/>
          <a:p>
            <a:r>
              <a:rPr lang="en-US" sz="4000">
                <a:solidFill>
                  <a:srgbClr val="008000"/>
                </a:solidFill>
              </a:rPr>
              <a:t>Backward induction</a:t>
            </a:r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 flipH="1">
            <a:off x="2209800" y="20716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>
            <a:off x="3124200" y="20716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2209800" y="18430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1143000" y="32146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 flipH="1">
            <a:off x="3429000" y="34432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>
            <a:off x="4038600" y="34432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H="1">
            <a:off x="1295400" y="34432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209800" y="34432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267200" y="4814888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0" name="Line 12"/>
          <p:cNvSpPr>
            <a:spLocks noChangeShapeType="1"/>
          </p:cNvSpPr>
          <p:nvPr/>
        </p:nvSpPr>
        <p:spPr bwMode="auto">
          <a:xfrm>
            <a:off x="4953000" y="4814888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4114800" y="32146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76800" y="4495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 dirty="0"/>
              <a:t>Player 1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990600" y="4891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2, 4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2362200" y="4891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5, 3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3124200" y="4876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886200" y="6186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1, 0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5486400" y="6186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0,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4628" name="Line 20"/>
          <p:cNvSpPr>
            <a:spLocks noChangeShapeType="1"/>
          </p:cNvSpPr>
          <p:nvPr/>
        </p:nvSpPr>
        <p:spPr bwMode="auto">
          <a:xfrm flipH="1">
            <a:off x="1295400" y="382428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9" name="Line 21"/>
          <p:cNvSpPr>
            <a:spLocks noChangeShapeType="1"/>
          </p:cNvSpPr>
          <p:nvPr/>
        </p:nvSpPr>
        <p:spPr bwMode="auto">
          <a:xfrm flipH="1">
            <a:off x="4267200" y="5195888"/>
            <a:ext cx="38100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30" name="Line 22"/>
          <p:cNvSpPr>
            <a:spLocks noChangeShapeType="1"/>
          </p:cNvSpPr>
          <p:nvPr/>
        </p:nvSpPr>
        <p:spPr bwMode="auto">
          <a:xfrm flipH="1">
            <a:off x="3429000" y="3824288"/>
            <a:ext cx="304800" cy="671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5181600" y="13716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When we know what will happen at each of a node’s children, we can decide the best action for the player who is moving at that </a:t>
            </a:r>
            <a:r>
              <a:rPr lang="en-US" sz="2400" dirty="0" smtClean="0"/>
              <a:t>node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Substitute the result of the computation at the parent node.</a:t>
            </a:r>
            <a:endParaRPr lang="en-US" sz="2400" dirty="0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>
            <a:off x="3429000" y="22860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3810000" y="6172200"/>
            <a:ext cx="9906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Curved Connector 29"/>
          <p:cNvCxnSpPr/>
          <p:nvPr/>
        </p:nvCxnSpPr>
        <p:spPr bwMode="auto">
          <a:xfrm rot="5400000" flipH="1" flipV="1">
            <a:off x="3619500" y="5067300"/>
            <a:ext cx="1295400" cy="914400"/>
          </a:xfrm>
          <a:prstGeom prst="curvedConnector3">
            <a:avLst>
              <a:gd name="adj1" fmla="val 10168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257800" y="480060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1,0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8" grpId="0" animBg="1"/>
      <p:bldP spid="324629" grpId="0" animBg="1"/>
      <p:bldP spid="324630" grpId="0" animBg="1"/>
      <p:bldP spid="3246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backwards induction here?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57413"/>
            <a:ext cx="76200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7493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A limitation of backward induction</a:t>
            </a:r>
          </a:p>
        </p:txBody>
      </p:sp>
      <p:sp>
        <p:nvSpPr>
          <p:cNvPr id="325635" name="Line 3"/>
          <p:cNvSpPr>
            <a:spLocks noChangeShapeType="1"/>
          </p:cNvSpPr>
          <p:nvPr/>
        </p:nvSpPr>
        <p:spPr bwMode="auto">
          <a:xfrm flipH="1">
            <a:off x="2209800" y="20716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36" name="Line 4"/>
          <p:cNvSpPr>
            <a:spLocks noChangeShapeType="1"/>
          </p:cNvSpPr>
          <p:nvPr/>
        </p:nvSpPr>
        <p:spPr bwMode="auto">
          <a:xfrm>
            <a:off x="3124200" y="20716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2209800" y="18430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1143000" y="32146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 flipH="1">
            <a:off x="3429000" y="34432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>
            <a:off x="4038600" y="34432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 flipH="1">
            <a:off x="1295400" y="34432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>
            <a:off x="2209800" y="34432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4114800" y="32146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990600" y="4891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2362200" y="4891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2, 3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3124200" y="4891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4, 1</a:t>
            </a:r>
          </a:p>
        </p:txBody>
      </p:sp>
      <p:sp>
        <p:nvSpPr>
          <p:cNvPr id="325647" name="Line 15"/>
          <p:cNvSpPr>
            <a:spLocks noChangeShapeType="1"/>
          </p:cNvSpPr>
          <p:nvPr/>
        </p:nvSpPr>
        <p:spPr bwMode="auto">
          <a:xfrm>
            <a:off x="2438400" y="3810000"/>
            <a:ext cx="228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8" name="Line 16"/>
          <p:cNvSpPr>
            <a:spLocks noChangeShapeType="1"/>
          </p:cNvSpPr>
          <p:nvPr/>
        </p:nvSpPr>
        <p:spPr bwMode="auto">
          <a:xfrm flipH="1">
            <a:off x="3429000" y="3824288"/>
            <a:ext cx="304800" cy="671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9" name="Rectangle 17"/>
          <p:cNvSpPr>
            <a:spLocks noChangeArrowheads="1"/>
          </p:cNvSpPr>
          <p:nvPr/>
        </p:nvSpPr>
        <p:spPr bwMode="auto">
          <a:xfrm>
            <a:off x="5181600" y="13716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Tree may be too long to evaluate.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there are ties, then how they are broken affects what happens higher up in the </a:t>
            </a:r>
            <a:r>
              <a:rPr lang="en-US" sz="2400" dirty="0" smtClean="0"/>
              <a:t>tree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Colors show multiple possible strategies.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Multiple </a:t>
            </a:r>
            <a:r>
              <a:rPr lang="en-US" sz="2400" dirty="0">
                <a:solidFill>
                  <a:schemeClr val="accent2"/>
                </a:solidFill>
              </a:rPr>
              <a:t>equilibria</a:t>
            </a:r>
            <a:r>
              <a:rPr lang="en-US" sz="2400" dirty="0"/>
              <a:t>…</a:t>
            </a:r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>
            <a:off x="3429000" y="22860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4724400" y="4891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0, 1</a:t>
            </a:r>
          </a:p>
        </p:txBody>
      </p:sp>
      <p:sp>
        <p:nvSpPr>
          <p:cNvPr id="325652" name="Line 20"/>
          <p:cNvSpPr>
            <a:spLocks noChangeShapeType="1"/>
          </p:cNvSpPr>
          <p:nvPr/>
        </p:nvSpPr>
        <p:spPr bwMode="auto">
          <a:xfrm>
            <a:off x="4419600" y="3810000"/>
            <a:ext cx="4572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3" name="Line 21"/>
          <p:cNvSpPr>
            <a:spLocks noChangeShapeType="1"/>
          </p:cNvSpPr>
          <p:nvPr/>
        </p:nvSpPr>
        <p:spPr bwMode="auto">
          <a:xfrm>
            <a:off x="2590800" y="3810000"/>
            <a:ext cx="2286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4" name="Line 22"/>
          <p:cNvSpPr>
            <a:spLocks noChangeShapeType="1"/>
          </p:cNvSpPr>
          <p:nvPr/>
        </p:nvSpPr>
        <p:spPr bwMode="auto">
          <a:xfrm flipH="1">
            <a:off x="2362200" y="2286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5" name="Line 23"/>
          <p:cNvSpPr>
            <a:spLocks noChangeShapeType="1"/>
          </p:cNvSpPr>
          <p:nvPr/>
        </p:nvSpPr>
        <p:spPr bwMode="auto">
          <a:xfrm flipH="1">
            <a:off x="3276600" y="3824288"/>
            <a:ext cx="304800" cy="67151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>
            <a:off x="4572000" y="3810000"/>
            <a:ext cx="4572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7" name="Line 25"/>
          <p:cNvSpPr>
            <a:spLocks noChangeShapeType="1"/>
          </p:cNvSpPr>
          <p:nvPr/>
        </p:nvSpPr>
        <p:spPr bwMode="auto">
          <a:xfrm>
            <a:off x="2743200" y="3810000"/>
            <a:ext cx="2286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8" name="Line 26"/>
          <p:cNvSpPr>
            <a:spLocks noChangeShapeType="1"/>
          </p:cNvSpPr>
          <p:nvPr/>
        </p:nvSpPr>
        <p:spPr bwMode="auto">
          <a:xfrm>
            <a:off x="3581400" y="2286000"/>
            <a:ext cx="53340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9" name="Line 27"/>
          <p:cNvSpPr>
            <a:spLocks noChangeShapeType="1"/>
          </p:cNvSpPr>
          <p:nvPr/>
        </p:nvSpPr>
        <p:spPr bwMode="auto">
          <a:xfrm flipH="1">
            <a:off x="2209800" y="2286000"/>
            <a:ext cx="53340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60" name="Text Box 28"/>
          <p:cNvSpPr txBox="1">
            <a:spLocks noChangeArrowheads="1"/>
          </p:cNvSpPr>
          <p:nvPr/>
        </p:nvSpPr>
        <p:spPr bwMode="auto">
          <a:xfrm>
            <a:off x="3079750" y="3733800"/>
            <a:ext cx="5016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325661" name="Text Box 29"/>
          <p:cNvSpPr txBox="1">
            <a:spLocks noChangeArrowheads="1"/>
          </p:cNvSpPr>
          <p:nvPr/>
        </p:nvSpPr>
        <p:spPr bwMode="auto">
          <a:xfrm>
            <a:off x="3803650" y="2362200"/>
            <a:ext cx="8826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.87655</a:t>
            </a:r>
          </a:p>
        </p:txBody>
      </p:sp>
      <p:sp>
        <p:nvSpPr>
          <p:cNvPr id="325662" name="Text Box 30"/>
          <p:cNvSpPr txBox="1">
            <a:spLocks noChangeArrowheads="1"/>
          </p:cNvSpPr>
          <p:nvPr/>
        </p:nvSpPr>
        <p:spPr bwMode="auto">
          <a:xfrm>
            <a:off x="4648200" y="3748088"/>
            <a:ext cx="5016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325663" name="Text Box 31"/>
          <p:cNvSpPr txBox="1">
            <a:spLocks noChangeArrowheads="1"/>
          </p:cNvSpPr>
          <p:nvPr/>
        </p:nvSpPr>
        <p:spPr bwMode="auto">
          <a:xfrm>
            <a:off x="1676400" y="2362200"/>
            <a:ext cx="8826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.12345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7" grpId="0" animBg="1"/>
      <p:bldP spid="325648" grpId="0" animBg="1"/>
      <p:bldP spid="325650" grpId="0" animBg="1"/>
      <p:bldP spid="325652" grpId="0" animBg="1"/>
      <p:bldP spid="325653" grpId="0" animBg="1"/>
      <p:bldP spid="325654" grpId="0" animBg="1"/>
      <p:bldP spid="325655" grpId="0" animBg="1"/>
      <p:bldP spid="325655" grpId="1" animBg="1"/>
      <p:bldP spid="325656" grpId="0" animBg="1"/>
      <p:bldP spid="325656" grpId="1" animBg="1"/>
      <p:bldP spid="325657" grpId="0" animBg="1"/>
      <p:bldP spid="325658" grpId="0" animBg="1"/>
      <p:bldP spid="325659" grpId="0" animBg="1"/>
      <p:bldP spid="325660" grpId="0"/>
      <p:bldP spid="325660" grpId="1"/>
      <p:bldP spid="325661" grpId="0"/>
      <p:bldP spid="325662" grpId="0"/>
      <p:bldP spid="325662" grpId="1"/>
      <p:bldP spid="3256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Conversion from extensive to normal form</a:t>
            </a:r>
          </a:p>
        </p:txBody>
      </p:sp>
      <p:sp>
        <p:nvSpPr>
          <p:cNvPr id="326659" name="Line 3"/>
          <p:cNvSpPr>
            <a:spLocks noChangeShapeType="1"/>
          </p:cNvSpPr>
          <p:nvPr/>
        </p:nvSpPr>
        <p:spPr bwMode="auto">
          <a:xfrm flipH="1">
            <a:off x="1371600" y="1995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>
            <a:off x="2286000" y="1995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1371600" y="17668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304800" y="3138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H="1">
            <a:off x="2590800" y="33670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3200400" y="3367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H="1">
            <a:off x="457200" y="3367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1371600" y="33670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276600" y="3138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1524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15240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2, 3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22860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4, 1</a:t>
            </a:r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4419600" y="4038600"/>
            <a:ext cx="472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Nash equilibria of this normal-form game include (</a:t>
            </a:r>
            <a:r>
              <a:rPr lang="en-US" sz="2400" dirty="0" smtClean="0"/>
              <a:t>Right, </a:t>
            </a:r>
            <a:r>
              <a:rPr lang="en-US" sz="2400" dirty="0"/>
              <a:t>LL), (</a:t>
            </a:r>
            <a:r>
              <a:rPr lang="en-US" sz="2400" dirty="0" smtClean="0"/>
              <a:t>Right, </a:t>
            </a:r>
            <a:r>
              <a:rPr lang="en-US" sz="2400" dirty="0"/>
              <a:t>RL), (</a:t>
            </a:r>
            <a:r>
              <a:rPr lang="en-US" sz="2400" dirty="0" smtClean="0"/>
              <a:t>Left, </a:t>
            </a:r>
            <a:r>
              <a:rPr lang="en-US" sz="2400" dirty="0"/>
              <a:t>RR) + infinitely many mixed-strategy equilibria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In general, normal form can have exponentially many strategies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38862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0, 1</a:t>
            </a:r>
          </a:p>
        </p:txBody>
      </p:sp>
      <p:graphicFrame>
        <p:nvGraphicFramePr>
          <p:cNvPr id="326673" name="Group 17"/>
          <p:cNvGraphicFramePr>
            <a:graphicFrameLocks noGrp="1"/>
          </p:cNvGraphicFramePr>
          <p:nvPr>
            <p:ph idx="1"/>
          </p:nvPr>
        </p:nvGraphicFramePr>
        <p:xfrm>
          <a:off x="5257800" y="2819400"/>
          <a:ext cx="3657600" cy="10668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4579580" y="2895600"/>
            <a:ext cx="69762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Left</a:t>
            </a:r>
            <a:endParaRPr lang="en-US" sz="2400" dirty="0"/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4476188" y="3429000"/>
            <a:ext cx="904415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Right</a:t>
            </a:r>
            <a:endParaRPr lang="en-US" sz="2400" dirty="0"/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5410200" y="2362200"/>
            <a:ext cx="523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LL</a:t>
            </a: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6308725" y="23622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LR</a:t>
            </a: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7273925" y="23622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RL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8128000" y="2362200"/>
            <a:ext cx="6254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RR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3429000" y="1447801"/>
            <a:ext cx="5518150" cy="92333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player 1 is row player</a:t>
            </a:r>
          </a:p>
          <a:p>
            <a:pPr algn="l"/>
            <a:r>
              <a:rPr lang="en-US" dirty="0" smtClean="0"/>
              <a:t>LR </a:t>
            </a:r>
            <a:r>
              <a:rPr lang="en-US" dirty="0"/>
              <a:t>= Left if 1 moves Left, Right if 1 moves Right; etc.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81600" y="3352800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848600" y="2743200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010400" y="3429000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8534400" y="3276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7620000" y="3276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5791200" y="3810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705600" y="3733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620000" y="3733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534400" y="3810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486400" y="3810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6400800" y="32004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239000" y="3733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229600" y="3276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0" y="5410200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Underscores mean, given you know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the other person will do, what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 you do?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 flipH="1" flipV="1">
            <a:off x="3848100" y="3924300"/>
            <a:ext cx="16764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00200" y="2514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2590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8200" y="3962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69276" y="3962400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3962400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Conversion from extensive to normal form</a:t>
            </a:r>
          </a:p>
        </p:txBody>
      </p:sp>
      <p:sp>
        <p:nvSpPr>
          <p:cNvPr id="326659" name="Line 3"/>
          <p:cNvSpPr>
            <a:spLocks noChangeShapeType="1"/>
          </p:cNvSpPr>
          <p:nvPr/>
        </p:nvSpPr>
        <p:spPr bwMode="auto">
          <a:xfrm flipH="1">
            <a:off x="1371600" y="1995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>
            <a:off x="2286000" y="19954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1371600" y="17668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304800" y="3138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H="1">
            <a:off x="2590800" y="3367088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3200400" y="3367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H="1">
            <a:off x="457200" y="3367088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1371600" y="3367088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276600" y="3138488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1524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3, 2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15240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2, 3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22860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4, 1</a:t>
            </a:r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4953000" y="4495800"/>
            <a:ext cx="3733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3886200" y="4814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0, 1</a:t>
            </a:r>
          </a:p>
        </p:txBody>
      </p:sp>
      <p:graphicFrame>
        <p:nvGraphicFramePr>
          <p:cNvPr id="326673" name="Group 17"/>
          <p:cNvGraphicFramePr>
            <a:graphicFrameLocks noGrp="1"/>
          </p:cNvGraphicFramePr>
          <p:nvPr>
            <p:ph idx="1"/>
          </p:nvPr>
        </p:nvGraphicFramePr>
        <p:xfrm>
          <a:off x="5257800" y="2819400"/>
          <a:ext cx="3657600" cy="10668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4579580" y="2895600"/>
            <a:ext cx="69762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Left</a:t>
            </a:r>
            <a:endParaRPr lang="en-US" sz="2400" dirty="0"/>
          </a:p>
        </p:txBody>
      </p:sp>
      <p:sp>
        <p:nvSpPr>
          <p:cNvPr id="326691" name="Text Box 35"/>
          <p:cNvSpPr txBox="1">
            <a:spLocks noChangeArrowheads="1"/>
          </p:cNvSpPr>
          <p:nvPr/>
        </p:nvSpPr>
        <p:spPr bwMode="auto">
          <a:xfrm>
            <a:off x="4476188" y="3429000"/>
            <a:ext cx="904415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Right</a:t>
            </a:r>
            <a:endParaRPr lang="en-US" sz="2400" dirty="0"/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5410200" y="2362200"/>
            <a:ext cx="523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LL</a:t>
            </a: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6308725" y="23622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LR</a:t>
            </a: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7273925" y="2362200"/>
            <a:ext cx="5746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RL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8128000" y="2362200"/>
            <a:ext cx="6254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RR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3429000" y="1447801"/>
            <a:ext cx="5518150" cy="92333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player 1 is row player</a:t>
            </a:r>
          </a:p>
          <a:p>
            <a:pPr algn="l"/>
            <a:r>
              <a:rPr lang="en-US" dirty="0" smtClean="0"/>
              <a:t>for player 2 LR </a:t>
            </a:r>
            <a:r>
              <a:rPr lang="en-US" dirty="0"/>
              <a:t>= Left if 1 moves Left, Right if 1 moves Right; etc.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81600" y="3352800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848600" y="2743200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010400" y="3429000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8534400" y="3276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7620000" y="3276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5791200" y="3810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705600" y="3733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620000" y="3733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534400" y="3810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486400" y="3810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6400800" y="32004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239000" y="37338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229600" y="3276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0" y="5410200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Underscores mean, given you know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the other person will do, what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 you do?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 flipH="1" flipV="1">
            <a:off x="3771900" y="4000500"/>
            <a:ext cx="16764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10200" y="43434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One concern, why is column player playing LL?  It doesn’t appear to be a smart strategy. Will player 1 believe him or is he claiming that strategy to get an advantage?</a:t>
            </a:r>
            <a:endParaRPr lang="en-US" dirty="0">
              <a:solidFill>
                <a:srgbClr val="008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5.1.3 (SLB)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Every finite perfect-information game in extensive form has a pure-strategy equilibrium.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>
                <a:solidFill>
                  <a:srgbClr val="00B050"/>
                </a:solidFill>
              </a:rPr>
              <a:t>Why?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62800" cy="749300"/>
          </a:xfrm>
        </p:spPr>
        <p:txBody>
          <a:bodyPr/>
          <a:lstStyle/>
          <a:p>
            <a:r>
              <a:rPr lang="en-US" sz="4000" dirty="0"/>
              <a:t>Converting </a:t>
            </a:r>
            <a:r>
              <a:rPr lang="en-US" sz="4000" dirty="0" smtClean="0"/>
              <a:t>another game </a:t>
            </a:r>
            <a:r>
              <a:rPr lang="en-US" sz="4000" dirty="0"/>
              <a:t>to normal form</a:t>
            </a:r>
            <a:endParaRPr lang="en-US" sz="4000" dirty="0">
              <a:solidFill>
                <a:srgbClr val="CCECFF"/>
              </a:solidFill>
            </a:endParaRPr>
          </a:p>
        </p:txBody>
      </p:sp>
      <p:sp>
        <p:nvSpPr>
          <p:cNvPr id="327683" name="Line 3"/>
          <p:cNvSpPr>
            <a:spLocks noChangeShapeType="1"/>
          </p:cNvSpPr>
          <p:nvPr/>
        </p:nvSpPr>
        <p:spPr bwMode="auto">
          <a:xfrm flipH="1">
            <a:off x="1371600" y="19050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4" name="Line 4"/>
          <p:cNvSpPr>
            <a:spLocks noChangeShapeType="1"/>
          </p:cNvSpPr>
          <p:nvPr/>
        </p:nvSpPr>
        <p:spPr bwMode="auto">
          <a:xfrm>
            <a:off x="2286000" y="19050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371600" y="1676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 flipH="1">
            <a:off x="2590800" y="32766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>
            <a:off x="32004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H="1">
            <a:off x="457200" y="32766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>
            <a:off x="1371600" y="32766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 flipH="1">
            <a:off x="3429000" y="46482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4114800" y="4648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3276600" y="3048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2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4267200" y="4495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/>
              <a:t>Player 1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1524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2,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15240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5, 3</a:t>
            </a:r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2286000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3,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3048000" y="6019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/>
              <a:t>0</a:t>
            </a: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4648200" y="6019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0, 1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5000" y="22860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at your seats…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.1|0.1|0.1|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14161</TotalTime>
  <Words>1978</Words>
  <Application>Microsoft Office PowerPoint</Application>
  <PresentationFormat>On-screen Show (4:3)</PresentationFormat>
  <Paragraphs>451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SimSun</vt:lpstr>
      <vt:lpstr>Default Design</vt:lpstr>
      <vt:lpstr> Extensive-form games</vt:lpstr>
      <vt:lpstr>Extensive-form games with perfect information</vt:lpstr>
      <vt:lpstr>Backward induction</vt:lpstr>
      <vt:lpstr>What happens with backwards induction here?</vt:lpstr>
      <vt:lpstr>A limitation of backward induction</vt:lpstr>
      <vt:lpstr>Conversion from extensive to normal form</vt:lpstr>
      <vt:lpstr>Conversion from extensive to normal form</vt:lpstr>
      <vt:lpstr>Theorem 5.1.3 (SLB)</vt:lpstr>
      <vt:lpstr>Converting another game to normal form</vt:lpstr>
      <vt:lpstr>Converting another game to normal form</vt:lpstr>
      <vt:lpstr>Subgame perfect equilibrium</vt:lpstr>
      <vt:lpstr>Imperfect information</vt:lpstr>
      <vt:lpstr>Imperfect information</vt:lpstr>
      <vt:lpstr>A poker-like game Practice turning the game tree into the normal form.   It is a bit tricky</vt:lpstr>
      <vt:lpstr>Computing mixed NE</vt:lpstr>
      <vt:lpstr>Subgame perfection and imperfect information</vt:lpstr>
      <vt:lpstr>Subgame perfection and imperfect information…</vt:lpstr>
      <vt:lpstr>Computing equilibria in the extensive form</vt:lpstr>
      <vt:lpstr>Commitment</vt:lpstr>
      <vt:lpstr>Commitment as an extensive-form game</vt:lpstr>
      <vt:lpstr>Commitment as an extensive-form game</vt:lpstr>
      <vt:lpstr>Solving for the optimal mixed strategy to commit to [Conitzer &amp; Sandholm 2006; see also: von Stengel &amp; Zamir 2004, Letchford, Conitzer, Munagala 2009]</vt:lpstr>
      <vt:lpstr>Visualization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296.1: extensive-form games</dc:title>
  <dc:creator>Vincent Conitzer</dc:creator>
  <cp:lastModifiedBy> </cp:lastModifiedBy>
  <cp:revision>797</cp:revision>
  <dcterms:created xsi:type="dcterms:W3CDTF">2006-08-15T18:17:12Z</dcterms:created>
  <dcterms:modified xsi:type="dcterms:W3CDTF">2010-09-27T18:17:42Z</dcterms:modified>
</cp:coreProperties>
</file>