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png"/><Relationship Id="rId10" Type="http://schemas.openxmlformats.org/officeDocument/2006/relationships/slideLayout" Target="../slideLayouts/slideLayout6.xml"/><Relationship Id="rId11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slideLayout" Target="../slideLayouts/slideLayout9.xml"/><Relationship Id="rId10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slideLayout" Target="../slideLayouts/slideLayout10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5333" y="1104186"/>
            <a:ext cx="7633335" cy="1348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300"/>
              </a:lnSpc>
              <a:buNone/>
            </a:pPr>
            <a:r>
              <a:rPr lang="en-US" sz="4200" b="1" dirty="0">
                <a:solidFill>
                  <a:srgbClr val="19414B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Introducción al Modelamiento Multidimensional (OLAP)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755333" y="2776895"/>
            <a:ext cx="7633335" cy="17264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modelamiento multidimensional es una técnica de diseño de estructuras de datos que permite organizar y consultar información desde múltiples ángulos simultáneamente. Esta metodología es ampliamente utilizada en sistemas OLAP (Online Analytical Processing) y es esencial en soluciones de inteligencia de negocios (BI).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755333" y="4746069"/>
            <a:ext cx="7633335" cy="1381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diferencia del modelo transaccional OLTP, orientado a la eficiencia de escritura y actualización, el enfoque multidimensional privilegia la lectura analítica: permite realizar consultas complejas, agregaciones, segmentaciones y comparaciones históricas de forma eficiente, incluso cuando se trata de millones de registros.</a:t>
            </a:r>
            <a:endParaRPr lang="en-US" sz="1650" dirty="0"/>
          </a:p>
        </p:txBody>
      </p:sp>
      <p:sp>
        <p:nvSpPr>
          <p:cNvPr id="6" name="Shape 3"/>
          <p:cNvSpPr/>
          <p:nvPr/>
        </p:nvSpPr>
        <p:spPr>
          <a:xfrm>
            <a:off x="755333" y="6574988"/>
            <a:ext cx="345281" cy="345281"/>
          </a:xfrm>
          <a:prstGeom prst="roundRect">
            <a:avLst>
              <a:gd name="adj" fmla="val 26480130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53" y="6582608"/>
            <a:ext cx="330041" cy="33004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08484" y="6369963"/>
            <a:ext cx="7072313" cy="755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1C1D22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por Kibernum Capacitación S.A. Kibernum Capacitación S.A.</a:t>
            </a:r>
            <a:endParaRPr lang="en-US"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0094" y="760809"/>
            <a:ext cx="12234505" cy="13394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19414B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Diseño y Desarrollo de Modelos Multidimensionales</a:t>
            </a:r>
            <a:endParaRPr lang="en-US" sz="4200" dirty="0"/>
          </a:p>
        </p:txBody>
      </p:sp>
      <p:sp>
        <p:nvSpPr>
          <p:cNvPr id="3" name="Shape 1"/>
          <p:cNvSpPr/>
          <p:nvPr/>
        </p:nvSpPr>
        <p:spPr>
          <a:xfrm>
            <a:off x="750094" y="3493294"/>
            <a:ext cx="2817495" cy="214312"/>
          </a:xfrm>
          <a:prstGeom prst="roundRect">
            <a:avLst>
              <a:gd name="adj" fmla="val 42003"/>
            </a:avLst>
          </a:prstGeom>
          <a:solidFill>
            <a:srgbClr val="00424C"/>
          </a:solidFill>
          <a:ln w="22860">
            <a:solidFill>
              <a:srgbClr val="195B6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50094" y="4029075"/>
            <a:ext cx="2817495" cy="669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Identificar requisitos de negocio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750094" y="4827270"/>
            <a:ext cx="2817495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Determinar las preguntas clave que el modelo debe responder y los KPIs relevantes para la organización.</a:t>
            </a:r>
            <a:endParaRPr lang="en-US" sz="1650" dirty="0"/>
          </a:p>
        </p:txBody>
      </p:sp>
      <p:sp>
        <p:nvSpPr>
          <p:cNvPr id="6" name="Shape 4"/>
          <p:cNvSpPr/>
          <p:nvPr/>
        </p:nvSpPr>
        <p:spPr>
          <a:xfrm>
            <a:off x="3889058" y="3171825"/>
            <a:ext cx="2817495" cy="214312"/>
          </a:xfrm>
          <a:prstGeom prst="roundRect">
            <a:avLst>
              <a:gd name="adj" fmla="val 42003"/>
            </a:avLst>
          </a:prstGeom>
          <a:solidFill>
            <a:srgbClr val="CADCD8"/>
          </a:solidFill>
          <a:ln w="22860">
            <a:solidFill>
              <a:srgbClr val="B0C2B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3889058" y="3707606"/>
            <a:ext cx="2817495" cy="669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Definir dimensiones y hechos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3889058" y="4505801"/>
            <a:ext cx="2817495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Establecer las métricas principales y los contextos de análisis necesarios para interpretarlas correctamente.</a:t>
            </a:r>
            <a:endParaRPr lang="en-US" sz="1650" dirty="0"/>
          </a:p>
        </p:txBody>
      </p:sp>
      <p:sp>
        <p:nvSpPr>
          <p:cNvPr id="9" name="Shape 7"/>
          <p:cNvSpPr/>
          <p:nvPr/>
        </p:nvSpPr>
        <p:spPr>
          <a:xfrm>
            <a:off x="7028021" y="2850356"/>
            <a:ext cx="2817495" cy="214312"/>
          </a:xfrm>
          <a:prstGeom prst="roundRect">
            <a:avLst>
              <a:gd name="adj" fmla="val 42003"/>
            </a:avLst>
          </a:prstGeom>
          <a:solidFill>
            <a:srgbClr val="B9AAD4"/>
          </a:solidFill>
          <a:ln w="22860">
            <a:solidFill>
              <a:srgbClr val="9F90BA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028021" y="3386138"/>
            <a:ext cx="2817495" cy="669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Implementar jerarquías</a:t>
            </a:r>
            <a:endParaRPr lang="en-US" sz="2100" dirty="0"/>
          </a:p>
        </p:txBody>
      </p:sp>
      <p:sp>
        <p:nvSpPr>
          <p:cNvPr id="11" name="Text 9"/>
          <p:cNvSpPr/>
          <p:nvPr/>
        </p:nvSpPr>
        <p:spPr>
          <a:xfrm>
            <a:off x="7028021" y="4184332"/>
            <a:ext cx="2817495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Crear estructuras de navegación lógicas que permitan análisis desde lo general hasta lo específico.</a:t>
            </a:r>
            <a:endParaRPr lang="en-US" sz="1650" dirty="0"/>
          </a:p>
        </p:txBody>
      </p:sp>
      <p:sp>
        <p:nvSpPr>
          <p:cNvPr id="12" name="Shape 10"/>
          <p:cNvSpPr/>
          <p:nvPr/>
        </p:nvSpPr>
        <p:spPr>
          <a:xfrm>
            <a:off x="10166985" y="2528888"/>
            <a:ext cx="2817614" cy="214312"/>
          </a:xfrm>
          <a:prstGeom prst="roundRect">
            <a:avLst>
              <a:gd name="adj" fmla="val 42003"/>
            </a:avLst>
          </a:prstGeom>
          <a:solidFill>
            <a:srgbClr val="B2D5AD"/>
          </a:solidFill>
          <a:ln w="22860">
            <a:solidFill>
              <a:srgbClr val="98BB9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166985" y="3064669"/>
            <a:ext cx="2817614" cy="669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Validar con usuarios finales</a:t>
            </a:r>
            <a:endParaRPr lang="en-US" sz="2100" dirty="0"/>
          </a:p>
        </p:txBody>
      </p:sp>
      <p:sp>
        <p:nvSpPr>
          <p:cNvPr id="14" name="Text 12"/>
          <p:cNvSpPr/>
          <p:nvPr/>
        </p:nvSpPr>
        <p:spPr>
          <a:xfrm>
            <a:off x="10166985" y="3862864"/>
            <a:ext cx="2817614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Asegurar que el modelo responde a las necesidades reales de quienes tomarán decisiones basadas en él.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750094" y="6439972"/>
            <a:ext cx="12234505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 modelo bien diseñado no solo mejora el rendimiento de las consultas, sino que también facilita el análisis exploratorio, evita ambigüedades y promueve una toma de decisiones basada en evidencia. El conocimiento del modelamiento multidimensional representa un paso esencial para cualquier ingeniero de datos que trabaje con soluciones de inteligencia de negocios.</a:t>
            </a:r>
            <a:endParaRPr lang="en-US" sz="1650" dirty="0"/>
          </a:p>
        </p:txBody>
      </p:sp>
      <p:pic>
        <p:nvPicPr>
          <p:cNvPr id="1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50650" y="823913"/>
            <a:ext cx="6833949" cy="11863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650"/>
              </a:lnSpc>
              <a:buNone/>
            </a:pPr>
            <a:r>
              <a:rPr lang="en-US" sz="3700" b="1" dirty="0">
                <a:solidFill>
                  <a:srgbClr val="19414B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Componentes Principales del Modelo Multidimensional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6150650" y="2294930"/>
            <a:ext cx="3322082" cy="2353747"/>
          </a:xfrm>
          <a:prstGeom prst="roundRect">
            <a:avLst>
              <a:gd name="adj" fmla="val 3387"/>
            </a:avLst>
          </a:prstGeom>
          <a:solidFill>
            <a:srgbClr val="00424C"/>
          </a:solidFill>
          <a:ln w="22860">
            <a:solidFill>
              <a:srgbClr val="195B6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63295" y="2507575"/>
            <a:ext cx="2372678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FFFFFF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Tabla de Hechos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6363295" y="2917984"/>
            <a:ext cx="2896791" cy="1214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Contiene medidas cuantitativas o KPIs del negocio como total de ventas o unidades vendidas. Actúa como el eje central del modelo.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9662517" y="2294930"/>
            <a:ext cx="3322082" cy="2353747"/>
          </a:xfrm>
          <a:prstGeom prst="roundRect">
            <a:avLst>
              <a:gd name="adj" fmla="val 3387"/>
            </a:avLst>
          </a:prstGeom>
          <a:solidFill>
            <a:srgbClr val="CADCD8"/>
          </a:solidFill>
          <a:ln w="22860">
            <a:solidFill>
              <a:srgbClr val="B0C2BE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875163" y="2507575"/>
            <a:ext cx="2372678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Dimensiones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9875163" y="2917984"/>
            <a:ext cx="2896791" cy="15180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Proveen el contexto del análisis y están estructuradas jerárquicamente. Ejemplos incluyen tiempo (año → trimestre → mes → día), producto y geografía.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6150650" y="4838462"/>
            <a:ext cx="6833949" cy="1442918"/>
          </a:xfrm>
          <a:prstGeom prst="roundRect">
            <a:avLst>
              <a:gd name="adj" fmla="val 5525"/>
            </a:avLst>
          </a:prstGeom>
          <a:solidFill>
            <a:srgbClr val="B9AAD4"/>
          </a:solidFill>
          <a:ln w="22860">
            <a:solidFill>
              <a:srgbClr val="9F90B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363295" y="5051108"/>
            <a:ext cx="2372678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Jerarquías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6363295" y="5461516"/>
            <a:ext cx="6408658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Organizan la información en niveles dentro de cada dimensión, permitiendo análisis desde lo general hasta lo específico.</a:t>
            </a:r>
            <a:endParaRPr lang="en-US" sz="1450" dirty="0"/>
          </a:p>
        </p:txBody>
      </p:sp>
      <p:sp>
        <p:nvSpPr>
          <p:cNvPr id="13" name="Text 10"/>
          <p:cNvSpPr/>
          <p:nvPr/>
        </p:nvSpPr>
        <p:spPr>
          <a:xfrm>
            <a:off x="6150650" y="6494859"/>
            <a:ext cx="6833949" cy="910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Este diseño facilita el análisis tipo "slice and dice" (corte y cruce de datos), esencial en inteligencia de negocios. Las dimensiones permiten segmentar la información mientras que las medidas cuantifican los resultados del negocio.</a:t>
            </a:r>
            <a:endParaRPr lang="en-US" sz="1450" dirty="0"/>
          </a:p>
        </p:txBody>
      </p:sp>
      <p:pic>
        <p:nvPicPr>
          <p:cNvPr id="1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96923"/>
            <a:ext cx="80267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9414B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Diferencias entre OLTP y OLAP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72678"/>
            <a:ext cx="48737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9414B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OLTP (Online Transaction Processing)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953822"/>
            <a:ext cx="5818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Objetivo: Registrar y procesar transacciones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520797"/>
            <a:ext cx="5818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Modelo: Altamente normalizado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087773"/>
            <a:ext cx="5818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Consultas: Cortas, frecuentes y simples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654748"/>
            <a:ext cx="5818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Usuarios: Operativos (cajeros, aplicaciones)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221724"/>
            <a:ext cx="5818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Actualización: En tiempo real (segundos)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173516" y="2372678"/>
            <a:ext cx="472749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9414B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OLAP (Online Analytical Processing)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173516" y="2953822"/>
            <a:ext cx="5818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Objetivo: Analizar grandes volúmenes históricos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173516" y="3520797"/>
            <a:ext cx="5818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Modelo: Desnormalizado (estrella o copo de nieve)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173516" y="4087773"/>
            <a:ext cx="5818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Consultas: Largas, complejas, con agregaciones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173516" y="4654748"/>
            <a:ext cx="5818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Usuarios: Analistas, gerentes, ejecutivos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173516" y="5221724"/>
            <a:ext cx="5818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Actualización: Periódica (diaria, semanal)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6043851"/>
            <a:ext cx="121908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OLTP y OLAP no son tecnologías excluyentes: se complementan. En una arquitectura moderna de datos, OLTP es la fuente operativa que alimenta el sistema OLAP a través de procesos de integración y transformación (ETL), permitiendo separar la operación del análisis.</a:t>
            </a:r>
            <a:endParaRPr lang="en-US" sz="1750" dirty="0"/>
          </a:p>
        </p:txBody>
      </p:sp>
      <p:pic>
        <p:nvPicPr>
          <p:cNvPr id="1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0095" y="1109901"/>
            <a:ext cx="11924824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19414B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Enfoques en el Modelamiento Multidimensional</a:t>
            </a:r>
            <a:endParaRPr lang="en-US" sz="42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0095" y="2222897"/>
            <a:ext cx="4074795" cy="8686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77265" y="3417332"/>
            <a:ext cx="3640455" cy="6786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Enfoque de Kimball (Bottom-up)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977265" y="4226243"/>
            <a:ext cx="3640455" cy="17371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Comienza por desarrollar Data Marts temáticos que luego se integran. Se basa en esquemas estrella con alta orientación al usuario de negocio y tiempo de implementación más corto.</a:t>
            </a:r>
            <a:endParaRPr lang="en-US" sz="17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890" y="2222897"/>
            <a:ext cx="4074795" cy="86868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052060" y="3417332"/>
            <a:ext cx="3640455" cy="6786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Enfoque de Inmon (Top-down)</a:t>
            </a:r>
            <a:endParaRPr lang="en-US" sz="2100" dirty="0"/>
          </a:p>
        </p:txBody>
      </p:sp>
      <p:sp>
        <p:nvSpPr>
          <p:cNvPr id="8" name="Text 4"/>
          <p:cNvSpPr/>
          <p:nvPr/>
        </p:nvSpPr>
        <p:spPr>
          <a:xfrm>
            <a:off x="5052060" y="4226243"/>
            <a:ext cx="3640455" cy="17371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Comienza con un Data Warehouse central normalizado del que se derivan Data Marts. Mayor enfoque en calidad de datos y gobierno corporativo con proceso de implementación más largo.</a:t>
            </a:r>
            <a:endParaRPr lang="en-US" sz="17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685" y="2222897"/>
            <a:ext cx="4074795" cy="86868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126855" y="3417332"/>
            <a:ext cx="2714625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Implementación</a:t>
            </a:r>
            <a:endParaRPr lang="en-US" sz="2100" dirty="0"/>
          </a:p>
        </p:txBody>
      </p:sp>
      <p:sp>
        <p:nvSpPr>
          <p:cNvPr id="11" name="Text 6"/>
          <p:cNvSpPr/>
          <p:nvPr/>
        </p:nvSpPr>
        <p:spPr>
          <a:xfrm>
            <a:off x="9126855" y="3886914"/>
            <a:ext cx="3640455" cy="1389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elección del enfoque depende del contexto organizacional, recursos disponibles y necesidades específicas de análisis de datos.</a:t>
            </a:r>
            <a:endParaRPr lang="en-US" sz="1700" dirty="0"/>
          </a:p>
        </p:txBody>
      </p:sp>
      <p:sp>
        <p:nvSpPr>
          <p:cNvPr id="12" name="Text 7"/>
          <p:cNvSpPr/>
          <p:nvPr/>
        </p:nvSpPr>
        <p:spPr>
          <a:xfrm>
            <a:off x="760095" y="6424851"/>
            <a:ext cx="12224504" cy="694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Mientras Kimball prioriza la velocidad de implementación y la orientación al usuario final, Inmon se enfoca en la estructura corporativa y el gobierno de datos. Ambos enfoques son válidos según el contexto y las necesidades de la organización.</a:t>
            </a:r>
            <a:endParaRPr lang="en-US" sz="170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40036"/>
            <a:ext cx="1214068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9414B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Componentes del Modelado Multidimensional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920597" y="24024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Hechos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892862"/>
            <a:ext cx="396204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Datos cuantitativos que queremos analizar, como total de ventas, unidades vendidas o costos operativos. Se almacenan en la tabla de hechos central.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5832" y="2562582"/>
            <a:ext cx="4266724" cy="4266724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649" y="3719632"/>
            <a:ext cx="318968" cy="3986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022556" y="24024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Dimensiones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022556" y="2892862"/>
            <a:ext cx="396204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Proveen el contexto de análisis de los hechos. Incluyen tiempo, producto, cliente y canal de venta. Cada dimensión puede incluir jerarquías y atributos.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32" y="2562582"/>
            <a:ext cx="4266724" cy="4266724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533" y="3719632"/>
            <a:ext cx="318968" cy="3986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022556" y="46846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Medidas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022556" y="5175052"/>
            <a:ext cx="396204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Valores numéricos calculados sobre los hechos, como sumas, promedios, recuentos y máximos/mínimos. Se utilizan para generar reportes y dashboards.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832" y="2562582"/>
            <a:ext cx="4266724" cy="4266724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6533" y="5273516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920597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Jerarquías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356503"/>
            <a:ext cx="396204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Permiten navegar entre distintos niveles de detalle dentro de una dimensión, fundamentales para operaciones como drill-down o roll-up.</a:t>
            </a:r>
            <a:endParaRPr lang="en-US" sz="175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5832" y="2562582"/>
            <a:ext cx="4266724" cy="4266724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2649" y="5273516"/>
            <a:ext cx="318968" cy="398621"/>
          </a:xfrm>
          <a:prstGeom prst="rect">
            <a:avLst/>
          </a:prstGeom>
        </p:spPr>
      </p:pic>
      <p:pic>
        <p:nvPicPr>
          <p:cNvPr id="19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49035"/>
            <a:ext cx="11731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9414B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Tipos de Esquemas: Estrella y Copo de Nieve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24789"/>
            <a:ext cx="41882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9414B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Esquema Estrella (Star Schema)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705933"/>
            <a:ext cx="581870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más común y sencillo. Consiste en una tabla de hechos central conectada directamente con múltiples tablas de dimensiones desnormalizadas.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98714"/>
            <a:ext cx="5818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Ventajas: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65690"/>
            <a:ext cx="5818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Consultas más rápidas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007888"/>
            <a:ext cx="5818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Estructura visualmente intuitiva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450086"/>
            <a:ext cx="5818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Fácil de entender para analistas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173516" y="2124789"/>
            <a:ext cx="581870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9414B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Esquema Copo de Nieve (Snowflake Schema)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173516" y="3060263"/>
            <a:ext cx="581870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Extensión del esquema estrella donde las dimensiones están parcialmente normalizadas, dividiéndose en sub-tablas relacionadas.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173516" y="4353044"/>
            <a:ext cx="5818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Ventajas: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173516" y="4920020"/>
            <a:ext cx="5818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Menor duplicación de datos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173516" y="5362218"/>
            <a:ext cx="5818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Mantenimiento más eficiente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173516" y="5929193"/>
            <a:ext cx="5818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Desventajas: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173516" y="6496169"/>
            <a:ext cx="5818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Consultas más lentas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173516" y="6938367"/>
            <a:ext cx="5818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Mayor complejidad en los JOIN</a:t>
            </a:r>
            <a:endParaRPr lang="en-US" sz="1750" dirty="0"/>
          </a:p>
        </p:txBody>
      </p:sp>
      <p:pic>
        <p:nvPicPr>
          <p:cNvPr id="1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3630" y="875705"/>
            <a:ext cx="4980980" cy="6226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19414B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Tablas de Hechos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183630" y="1797248"/>
            <a:ext cx="6800969" cy="955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 el modelamiento multidimensional, la tabla de hechos es el componente central del esquema. Representa los eventos medibles del negocio y se enlaza con todas las dimensiones relevantes mediante claves foráneas.</a:t>
            </a:r>
            <a:endParaRPr lang="en-US" sz="1550" dirty="0"/>
          </a:p>
        </p:txBody>
      </p:sp>
      <p:sp>
        <p:nvSpPr>
          <p:cNvPr id="5" name="Shape 2"/>
          <p:cNvSpPr/>
          <p:nvPr/>
        </p:nvSpPr>
        <p:spPr>
          <a:xfrm>
            <a:off x="6183630" y="3201233"/>
            <a:ext cx="448270" cy="448270"/>
          </a:xfrm>
          <a:prstGeom prst="roundRect">
            <a:avLst>
              <a:gd name="adj" fmla="val 18667"/>
            </a:avLst>
          </a:prstGeom>
          <a:solidFill>
            <a:srgbClr val="00424C"/>
          </a:solidFill>
          <a:ln w="22860">
            <a:solidFill>
              <a:srgbClr val="195B6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831092" y="3201233"/>
            <a:ext cx="2653427" cy="6226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Contenido de una Tabla de Hechos</a:t>
            </a:r>
            <a:endParaRPr lang="en-US" sz="1950" dirty="0"/>
          </a:p>
        </p:txBody>
      </p:sp>
      <p:sp>
        <p:nvSpPr>
          <p:cNvPr id="7" name="Text 4"/>
          <p:cNvSpPr/>
          <p:nvPr/>
        </p:nvSpPr>
        <p:spPr>
          <a:xfrm>
            <a:off x="6831092" y="3943469"/>
            <a:ext cx="2653427" cy="1911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Métricas o medidas numéricas del negocio (total de ventas, unidades vendidas) y claves foráneas que conectan con las dimensiones asociadas (producto, cliente, tiempo).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9683710" y="3201233"/>
            <a:ext cx="448270" cy="448270"/>
          </a:xfrm>
          <a:prstGeom prst="roundRect">
            <a:avLst>
              <a:gd name="adj" fmla="val 18667"/>
            </a:avLst>
          </a:prstGeom>
          <a:solidFill>
            <a:srgbClr val="CADCD8"/>
          </a:solidFill>
          <a:ln w="22860">
            <a:solidFill>
              <a:srgbClr val="B0C2BE"/>
            </a:solidFill>
            <a:prstDash val="solid"/>
          </a:ln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363" y="3238560"/>
            <a:ext cx="298847" cy="373499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0331172" y="3201233"/>
            <a:ext cx="2490430" cy="311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Tipos de Hechos</a:t>
            </a:r>
            <a:endParaRPr lang="en-US" sz="1950" dirty="0"/>
          </a:p>
        </p:txBody>
      </p:sp>
      <p:sp>
        <p:nvSpPr>
          <p:cNvPr id="11" name="Text 7"/>
          <p:cNvSpPr/>
          <p:nvPr/>
        </p:nvSpPr>
        <p:spPr>
          <a:xfrm>
            <a:off x="10331172" y="3632121"/>
            <a:ext cx="2653427" cy="2230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Hechos aditivos (pueden sumarse en todas las dimensiones), semiaditivos (sumables en algunas dimensiones) y no aditivos (requieren agregaciones específicas).</a:t>
            </a:r>
            <a:endParaRPr lang="en-US" sz="1550" dirty="0"/>
          </a:p>
        </p:txBody>
      </p:sp>
      <p:sp>
        <p:nvSpPr>
          <p:cNvPr id="12" name="Shape 8"/>
          <p:cNvSpPr/>
          <p:nvPr/>
        </p:nvSpPr>
        <p:spPr>
          <a:xfrm>
            <a:off x="6183630" y="6285667"/>
            <a:ext cx="448270" cy="448270"/>
          </a:xfrm>
          <a:prstGeom prst="roundRect">
            <a:avLst>
              <a:gd name="adj" fmla="val 18667"/>
            </a:avLst>
          </a:prstGeom>
          <a:solidFill>
            <a:srgbClr val="B9AAD4"/>
          </a:solidFill>
          <a:ln w="22860">
            <a:solidFill>
              <a:srgbClr val="9F90BA"/>
            </a:solidFill>
            <a:prstDash val="solid"/>
          </a:ln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282" y="6322993"/>
            <a:ext cx="298847" cy="37349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6831092" y="6285667"/>
            <a:ext cx="2490430" cy="311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Buenas Prácticas</a:t>
            </a:r>
            <a:endParaRPr lang="en-US" sz="1950" dirty="0"/>
          </a:p>
        </p:txBody>
      </p:sp>
      <p:sp>
        <p:nvSpPr>
          <p:cNvPr id="15" name="Text 10"/>
          <p:cNvSpPr/>
          <p:nvPr/>
        </p:nvSpPr>
        <p:spPr>
          <a:xfrm>
            <a:off x="6831092" y="6716554"/>
            <a:ext cx="6153507" cy="637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Utilizar claves numéricas enteras, asegurar la calidad de los datos, determinar claramente la granularidad e incluir columnas de trazabilidad.</a:t>
            </a:r>
            <a:endParaRPr lang="en-US" sz="1550" dirty="0"/>
          </a:p>
        </p:txBody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8893" y="677347"/>
            <a:ext cx="5090993" cy="5973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19414B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Tablas de Dimensiones</a:t>
            </a:r>
            <a:endParaRPr lang="en-US" sz="37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5730" y="1656874"/>
            <a:ext cx="1524000" cy="1101209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309" y="2175986"/>
            <a:ext cx="268724" cy="335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00826" y="1847969"/>
            <a:ext cx="2389227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Contexto de análisis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4700826" y="2261235"/>
            <a:ext cx="4183499" cy="305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Proporcionan el contexto para interpretar los hechos</a:t>
            </a:r>
            <a:endParaRPr lang="en-US" sz="1500" dirty="0"/>
          </a:p>
        </p:txBody>
      </p:sp>
      <p:sp>
        <p:nvSpPr>
          <p:cNvPr id="7" name="Shape 3"/>
          <p:cNvSpPr/>
          <p:nvPr/>
        </p:nvSpPr>
        <p:spPr>
          <a:xfrm>
            <a:off x="4557474" y="2772370"/>
            <a:ext cx="8379381" cy="11430"/>
          </a:xfrm>
          <a:prstGeom prst="roundRect">
            <a:avLst>
              <a:gd name="adj" fmla="val 702362"/>
            </a:avLst>
          </a:prstGeom>
          <a:solidFill>
            <a:srgbClr val="00424C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730" y="2805827"/>
            <a:ext cx="3048119" cy="1101209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428" y="3188494"/>
            <a:ext cx="268724" cy="33587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462945" y="2996922"/>
            <a:ext cx="2389227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Estructura básica</a:t>
            </a:r>
            <a:endParaRPr lang="en-US" sz="1850" dirty="0"/>
          </a:p>
        </p:txBody>
      </p:sp>
      <p:sp>
        <p:nvSpPr>
          <p:cNvPr id="11" name="Text 5"/>
          <p:cNvSpPr/>
          <p:nvPr/>
        </p:nvSpPr>
        <p:spPr>
          <a:xfrm>
            <a:off x="5462945" y="3410188"/>
            <a:ext cx="3058001" cy="305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Clave primaria y atributos descriptivos</a:t>
            </a:r>
            <a:endParaRPr lang="en-US" sz="1500" dirty="0"/>
          </a:p>
        </p:txBody>
      </p:sp>
      <p:sp>
        <p:nvSpPr>
          <p:cNvPr id="12" name="Shape 6"/>
          <p:cNvSpPr/>
          <p:nvPr/>
        </p:nvSpPr>
        <p:spPr>
          <a:xfrm>
            <a:off x="5319593" y="3921323"/>
            <a:ext cx="7617262" cy="11430"/>
          </a:xfrm>
          <a:prstGeom prst="roundRect">
            <a:avLst>
              <a:gd name="adj" fmla="val 702362"/>
            </a:avLst>
          </a:prstGeom>
          <a:solidFill>
            <a:srgbClr val="CADCD8"/>
          </a:solidFill>
          <a:ln/>
        </p:spPr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611" y="3954780"/>
            <a:ext cx="4572119" cy="110120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3613190" y="4337447"/>
            <a:ext cx="268724" cy="3358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8"/>
          <p:cNvSpPr/>
          <p:nvPr/>
        </p:nvSpPr>
        <p:spPr>
          <a:xfrm>
            <a:off x="6224826" y="4145875"/>
            <a:ext cx="2389227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Jerarquías naturales</a:t>
            </a:r>
            <a:endParaRPr lang="en-US" sz="1850" dirty="0"/>
          </a:p>
        </p:txBody>
      </p:sp>
      <p:sp>
        <p:nvSpPr>
          <p:cNvPr id="16" name="Text 9"/>
          <p:cNvSpPr/>
          <p:nvPr/>
        </p:nvSpPr>
        <p:spPr>
          <a:xfrm>
            <a:off x="6224826" y="4559141"/>
            <a:ext cx="3438644" cy="305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Organizan la información en niveles lógicos</a:t>
            </a:r>
            <a:endParaRPr lang="en-US" sz="1500" dirty="0"/>
          </a:p>
        </p:txBody>
      </p:sp>
      <p:sp>
        <p:nvSpPr>
          <p:cNvPr id="17" name="Shape 10"/>
          <p:cNvSpPr/>
          <p:nvPr/>
        </p:nvSpPr>
        <p:spPr>
          <a:xfrm>
            <a:off x="6081474" y="5070277"/>
            <a:ext cx="6855381" cy="11430"/>
          </a:xfrm>
          <a:prstGeom prst="roundRect">
            <a:avLst>
              <a:gd name="adj" fmla="val 702362"/>
            </a:avLst>
          </a:prstGeom>
          <a:solidFill>
            <a:srgbClr val="B9AAD4"/>
          </a:solidFill>
          <a:ln/>
        </p:spPr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611" y="5103733"/>
            <a:ext cx="6096238" cy="1101209"/>
          </a:xfrm>
          <a:prstGeom prst="rect">
            <a:avLst/>
          </a:prstGeom>
        </p:spPr>
      </p:pic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3309" y="5486400"/>
            <a:ext cx="268724" cy="335875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6986945" y="5294828"/>
            <a:ext cx="2613660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Vinculación con hechos</a:t>
            </a:r>
            <a:endParaRPr lang="en-US" sz="1850" dirty="0"/>
          </a:p>
        </p:txBody>
      </p:sp>
      <p:sp>
        <p:nvSpPr>
          <p:cNvPr id="21" name="Text 12"/>
          <p:cNvSpPr/>
          <p:nvPr/>
        </p:nvSpPr>
        <p:spPr>
          <a:xfrm>
            <a:off x="6986945" y="5708094"/>
            <a:ext cx="2994898" cy="305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 enlazan mediante claves primarias</a:t>
            </a:r>
            <a:endParaRPr lang="en-US" sz="1500" dirty="0"/>
          </a:p>
        </p:txBody>
      </p:sp>
      <p:sp>
        <p:nvSpPr>
          <p:cNvPr id="22" name="Text 13"/>
          <p:cNvSpPr/>
          <p:nvPr/>
        </p:nvSpPr>
        <p:spPr>
          <a:xfrm>
            <a:off x="668893" y="6419969"/>
            <a:ext cx="12315706" cy="611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Las dimensiones son la puerta de entrada al análisis multidimensional. Permiten a los usuarios del negocio entender el contexto y explorar los datos desde diferentes ángulos. Un modelo puede tener múltiples dimensiones, pero deben ser bien diseñadas para que las consultas sean claras, rápidas y útiles.</a:t>
            </a:r>
            <a:endParaRPr lang="en-US" sz="1500" dirty="0"/>
          </a:p>
        </p:txBody>
      </p:sp>
      <p:sp>
        <p:nvSpPr>
          <p:cNvPr id="23" name="Text 14"/>
          <p:cNvSpPr/>
          <p:nvPr/>
        </p:nvSpPr>
        <p:spPr>
          <a:xfrm>
            <a:off x="668893" y="7246501"/>
            <a:ext cx="12315706" cy="305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 resumen: los hechos dicen qué pasó, las dimensiones explican cómo, cuándo, dónde y con quién.</a:t>
            </a:r>
            <a:endParaRPr lang="en-US" sz="1500" dirty="0"/>
          </a:p>
        </p:txBody>
      </p:sp>
      <p:pic>
        <p:nvPicPr>
          <p:cNvPr id="24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5330" y="578644"/>
            <a:ext cx="6571298" cy="656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19414B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Jerarquías y Agregaciones</a:t>
            </a:r>
            <a:endParaRPr lang="en-US" sz="4100" dirty="0"/>
          </a:p>
        </p:txBody>
      </p:sp>
      <p:sp>
        <p:nvSpPr>
          <p:cNvPr id="3" name="Shape 1"/>
          <p:cNvSpPr/>
          <p:nvPr/>
        </p:nvSpPr>
        <p:spPr>
          <a:xfrm>
            <a:off x="735330" y="1655445"/>
            <a:ext cx="2041446" cy="1210508"/>
          </a:xfrm>
          <a:prstGeom prst="roundRect">
            <a:avLst>
              <a:gd name="adj" fmla="val 7290"/>
            </a:avLst>
          </a:prstGeom>
          <a:solidFill>
            <a:srgbClr val="00424C"/>
          </a:solidFill>
          <a:ln w="22860">
            <a:solidFill>
              <a:srgbClr val="195B65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8296" y="2076093"/>
            <a:ext cx="295394" cy="36921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986802" y="1865471"/>
            <a:ext cx="2626162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Jerarquías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2986802" y="2319695"/>
            <a:ext cx="4156472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Estructuras de niveles dentro de una dimensión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2881789" y="2856428"/>
            <a:ext cx="9997797" cy="11430"/>
          </a:xfrm>
          <a:prstGeom prst="roundRect">
            <a:avLst>
              <a:gd name="adj" fmla="val 772014"/>
            </a:avLst>
          </a:prstGeom>
          <a:solidFill>
            <a:srgbClr val="00424C"/>
          </a:solidFill>
          <a:ln/>
        </p:spPr>
      </p:sp>
      <p:sp>
        <p:nvSpPr>
          <p:cNvPr id="8" name="Shape 5"/>
          <p:cNvSpPr/>
          <p:nvPr/>
        </p:nvSpPr>
        <p:spPr>
          <a:xfrm>
            <a:off x="735330" y="2970967"/>
            <a:ext cx="4083010" cy="1210508"/>
          </a:xfrm>
          <a:prstGeom prst="roundRect">
            <a:avLst>
              <a:gd name="adj" fmla="val 7290"/>
            </a:avLst>
          </a:prstGeom>
          <a:solidFill>
            <a:srgbClr val="CADCD8"/>
          </a:solidFill>
          <a:ln w="22860">
            <a:solidFill>
              <a:srgbClr val="B0C2BE"/>
            </a:solidFill>
            <a:prstDash val="solid"/>
          </a:ln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138" y="3391614"/>
            <a:ext cx="295394" cy="36921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028367" y="3180993"/>
            <a:ext cx="2626162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Agregaciones</a:t>
            </a:r>
            <a:endParaRPr lang="en-US" sz="2050" dirty="0"/>
          </a:p>
        </p:txBody>
      </p:sp>
      <p:sp>
        <p:nvSpPr>
          <p:cNvPr id="11" name="Text 7"/>
          <p:cNvSpPr/>
          <p:nvPr/>
        </p:nvSpPr>
        <p:spPr>
          <a:xfrm>
            <a:off x="5028367" y="3635216"/>
            <a:ext cx="3170992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Resúmenes estadísticos de los datos</a:t>
            </a:r>
            <a:endParaRPr lang="en-US" sz="1650" dirty="0"/>
          </a:p>
        </p:txBody>
      </p:sp>
      <p:sp>
        <p:nvSpPr>
          <p:cNvPr id="12" name="Shape 8"/>
          <p:cNvSpPr/>
          <p:nvPr/>
        </p:nvSpPr>
        <p:spPr>
          <a:xfrm>
            <a:off x="4923353" y="4171950"/>
            <a:ext cx="7956233" cy="11430"/>
          </a:xfrm>
          <a:prstGeom prst="roundRect">
            <a:avLst>
              <a:gd name="adj" fmla="val 772014"/>
            </a:avLst>
          </a:prstGeom>
          <a:solidFill>
            <a:srgbClr val="CADCD8"/>
          </a:solidFill>
          <a:ln/>
        </p:spPr>
      </p:sp>
      <p:sp>
        <p:nvSpPr>
          <p:cNvPr id="13" name="Shape 9"/>
          <p:cNvSpPr/>
          <p:nvPr/>
        </p:nvSpPr>
        <p:spPr>
          <a:xfrm>
            <a:off x="735330" y="4286488"/>
            <a:ext cx="6124575" cy="1210508"/>
          </a:xfrm>
          <a:prstGeom prst="roundRect">
            <a:avLst>
              <a:gd name="adj" fmla="val 7290"/>
            </a:avLst>
          </a:prstGeom>
          <a:solidFill>
            <a:srgbClr val="B9AAD4"/>
          </a:solidFill>
          <a:ln w="22860">
            <a:solidFill>
              <a:srgbClr val="9F90BA"/>
            </a:solidFill>
            <a:prstDash val="solid"/>
          </a:ln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861" y="4707136"/>
            <a:ext cx="295394" cy="369213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069931" y="4496514"/>
            <a:ext cx="2626162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Navegación flexible</a:t>
            </a:r>
            <a:endParaRPr lang="en-US" sz="2050" dirty="0"/>
          </a:p>
        </p:txBody>
      </p:sp>
      <p:sp>
        <p:nvSpPr>
          <p:cNvPr id="16" name="Text 11"/>
          <p:cNvSpPr/>
          <p:nvPr/>
        </p:nvSpPr>
        <p:spPr>
          <a:xfrm>
            <a:off x="7069931" y="4950738"/>
            <a:ext cx="2808565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Cambio entre niveles de análisis</a:t>
            </a:r>
            <a:endParaRPr lang="en-US" sz="1650" dirty="0"/>
          </a:p>
        </p:txBody>
      </p:sp>
      <p:sp>
        <p:nvSpPr>
          <p:cNvPr id="17" name="Text 12"/>
          <p:cNvSpPr/>
          <p:nvPr/>
        </p:nvSpPr>
        <p:spPr>
          <a:xfrm>
            <a:off x="735330" y="5733336"/>
            <a:ext cx="12249269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Las jerarquías permiten organizar los datos de manera lógica para facilitar su análisis a distintos niveles de detalle. Por ejemplo, en la dimensión Tiempo: Año → Mes → Día, o en Geografía: País → Región → Ciudad.</a:t>
            </a:r>
            <a:endParaRPr lang="en-US" sz="1650" dirty="0"/>
          </a:p>
        </p:txBody>
      </p:sp>
      <p:sp>
        <p:nvSpPr>
          <p:cNvPr id="18" name="Text 13"/>
          <p:cNvSpPr/>
          <p:nvPr/>
        </p:nvSpPr>
        <p:spPr>
          <a:xfrm>
            <a:off x="735330" y="6642140"/>
            <a:ext cx="12249269" cy="1008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Las agregaciones son resúmenes estadísticos calculados con base en los niveles definidos por las jerarquías, como suma, promedio, conteo o máximo/mínimo. Juntas, las jerarquías y agregaciones son las llaves para escalar el análisis: permiten observar un fenómeno desde lo general hasta lo específico.</a:t>
            </a:r>
            <a:endParaRPr lang="en-US" sz="1650" dirty="0"/>
          </a:p>
        </p:txBody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2025-04-24T13:45:28Z</dcterms:created>
  <dcterms:modified xsi:type="dcterms:W3CDTF">2025-04-24T13:45:28Z</dcterms:modified>
</cp:coreProperties>
</file>