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</p:sldIdLst>
  <p:sldSz cx="14630400" cy="8229600"/>
  <p:notesSz cx="8229600" cy="146304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6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3811E-9B4F-3430-DD19-EDA98A30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234D09-8FDD-D026-876F-BF431C3F0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A3F26-62D7-1DDF-79A0-CE1BAE0B8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8462B-5497-C2B2-4E57-1472B2408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3079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02218-777C-370C-C773-172BA895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26B89-CEB0-687C-53E7-BE7065E20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98A7C-A7CC-6466-7D74-3FB3222DF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ABEB-BC5B-C3F4-0837-A49CA55F45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6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8E6F5-0BDA-1642-4FD8-2BF14468C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92088-8B07-8FD7-0183-6904A416D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F3DD0-D18E-9763-05B3-7EA146A04E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06183-7B99-C0C8-0DDA-6782447D7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1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8E039-8451-D725-F554-2C5EAD73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0AB3AA-2C00-5009-DFC8-333FE05D89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A288F2-FA78-ED2D-2507-76A98BB97A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1AB11-E20D-349C-A9BD-655AE300D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3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424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bac.mx/blog/regreson-lineal" TargetMode="External"/><Relationship Id="rId2" Type="http://schemas.openxmlformats.org/officeDocument/2006/relationships/hyperlink" Target="https://www.youtube.com/watch?v=ZkjP5RJLQF4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scikit-learn.org/stable/modules/generated/sklearn.linear_model.LinearRegression.html" TargetMode="External"/><Relationship Id="rId5" Type="http://schemas.openxmlformats.org/officeDocument/2006/relationships/hyperlink" Target="https://www.youtube.com/watch?v=PaFPbb66DxQ" TargetMode="External"/><Relationship Id="rId4" Type="http://schemas.openxmlformats.org/officeDocument/2006/relationships/hyperlink" Target="https://www.youtube.com/watch?v=Hn7wEYoFzRw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77954"/>
            <a:ext cx="6704409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Regresiones y Métricas de Desempeño de Modelos Regresivos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244453"/>
            <a:ext cx="67044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Bienvenidos a esta presentación sobre modelos de regresión en Machine Learning. Exploraremos qué son los modelos regresivos, sus tipos, implementación práctica y cómo evaluar su rendimiento mediante métricas específicas.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51214"/>
            <a:ext cx="67044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Los modelos de regresión son fundamentales para predecir variables numéricas continuas a partir de variables independientes, siendo ampliamente utilizados en contextos reales como estimación de precios, predicción de demanda y cálculo de ingresos.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87335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880979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873359"/>
            <a:ext cx="6114812" cy="5782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por Kibernum Capacitación S.A. </a:t>
            </a:r>
            <a:endParaRPr lang="en-US" sz="2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5702" y="2013704"/>
            <a:ext cx="4308634" cy="533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Patrones en los Datos</a:t>
            </a:r>
            <a:endParaRPr lang="en-US" sz="33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95" y="3000494"/>
            <a:ext cx="2365058" cy="236505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817" y="3000494"/>
            <a:ext cx="2365058" cy="2365058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439" y="3000494"/>
            <a:ext cx="2365177" cy="2365177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0180" y="3000494"/>
            <a:ext cx="2365058" cy="2365058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11802" y="3000494"/>
            <a:ext cx="2365177" cy="2365177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>
            <a:off x="597575" y="5669518"/>
            <a:ext cx="12387024" cy="5462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Antes de aplicar un modelo, es fundamental observar la distribución de los datos. Cuando la tendencia es recta, aplicamos regresión lineal; cuando sigue una curva, necesitamos modelos no lineales. También puede ocurrir que no exista relación entre las variables, lo cual es un resultado igualmente válido y valioso para el análisis.</a:t>
            </a:r>
            <a:endParaRPr lang="en-US" dirty="0"/>
          </a:p>
        </p:txBody>
      </p:sp>
      <p:pic>
        <p:nvPicPr>
          <p:cNvPr id="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6410" y="685681"/>
            <a:ext cx="12438190" cy="12911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Implementación con Scikit-learn</a:t>
            </a:r>
            <a:endParaRPr lang="en-US" sz="40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765FA10C-30EB-088A-E7ED-05C36AA0F401}"/>
              </a:ext>
            </a:extLst>
          </p:cNvPr>
          <p:cNvSpPr txBox="1"/>
          <p:nvPr/>
        </p:nvSpPr>
        <p:spPr>
          <a:xfrm>
            <a:off x="546410" y="1700164"/>
            <a:ext cx="7315200" cy="266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esta sección veremos cómo: </a:t>
            </a: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Cargar datos reales, 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Entrenar un modelo de regresión lineal, 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Hacer predicciones, 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Visualizar resultados, </a:t>
            </a:r>
          </a:p>
          <a:p>
            <a:pPr marL="285750" indent="-285750" algn="just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 reflexionar sobre su interpretación. 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1F89D6F-64A2-C072-F0A9-92BCC11415EA}"/>
              </a:ext>
            </a:extLst>
          </p:cNvPr>
          <p:cNvSpPr txBox="1"/>
          <p:nvPr/>
        </p:nvSpPr>
        <p:spPr>
          <a:xfrm>
            <a:off x="546410" y="5018242"/>
            <a:ext cx="4661210" cy="2510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CL" sz="18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ENTRENAMIENTO DEL MODELO </a:t>
            </a:r>
            <a:endParaRPr lang="es-CL" b="1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Usaremos un conjunto de datos muy común: precios de casas según sus metros cuadrados. </a:t>
            </a: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Veamos cómo entrenar un modelo de regresión lineal con estos datos: </a:t>
            </a: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050" name="Picture 2" descr="Imagen 1, Imagen">
            <a:extLst>
              <a:ext uri="{FF2B5EF4-FFF2-40B4-BE49-F238E27FC236}">
                <a16:creationId xmlns:a16="http://schemas.microsoft.com/office/drawing/2014/main" id="{5A78B356-2FBE-4AF1-026C-D6B09C627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16" y="1676697"/>
            <a:ext cx="8730428" cy="585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F11E7-1572-1A77-D7CF-1E4A18866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79A4F68-6AA2-39BD-8045-3C36A3F187F0}"/>
              </a:ext>
            </a:extLst>
          </p:cNvPr>
          <p:cNvSpPr/>
          <p:nvPr/>
        </p:nvSpPr>
        <p:spPr>
          <a:xfrm>
            <a:off x="546410" y="685681"/>
            <a:ext cx="12438190" cy="12911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Implementación con Scikit-learn</a:t>
            </a:r>
            <a:endParaRPr lang="en-US" sz="40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AC20B875-5870-18ED-E139-6CEDDE47B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34E6670-774B-92E7-92A8-A5B022551F04}"/>
              </a:ext>
            </a:extLst>
          </p:cNvPr>
          <p:cNvSpPr txBox="1"/>
          <p:nvPr/>
        </p:nvSpPr>
        <p:spPr>
          <a:xfrm>
            <a:off x="546410" y="2087418"/>
            <a:ext cx="5597912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CL" sz="18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PREDICCIÓN CON EL MODELO </a:t>
            </a:r>
            <a:endParaRPr lang="es-CL" b="1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Una vez que el modelo ha sido entrenado, ya está listo para hacer lo más importante: predecir precios de viviendas a partir de su tamaño, incluso si nunca ha visto esos datos antes. </a:t>
            </a: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  <a:buNone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esta etapa, usaremos el conjunto de prueba (</a:t>
            </a:r>
            <a:r>
              <a:rPr lang="es-CL" sz="1800" b="0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X_test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 que dejamos apartado intencionalmente. ¿Por qué? </a:t>
            </a: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algn="just" rtl="0" fontAlgn="base">
              <a:lnSpc>
                <a:spcPct val="150000"/>
              </a:lnSpc>
              <a:spcBef>
                <a:spcPts val="500"/>
              </a:spcBef>
              <a:spcAft>
                <a:spcPts val="1000"/>
              </a:spcAft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Porque queremos ver qué tan bien generaliza el modelo a datos nuevos, no usados durante el entrenamiento. Esta es una parte fundamental del aprendizaje automático. </a:t>
            </a: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074" name="Picture 2" descr="Imagen 1, Imagen">
            <a:extLst>
              <a:ext uri="{FF2B5EF4-FFF2-40B4-BE49-F238E27FC236}">
                <a16:creationId xmlns:a16="http://schemas.microsoft.com/office/drawing/2014/main" id="{35FEFB54-4C4B-AF05-21A3-B608A34D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064" y="1775474"/>
            <a:ext cx="7637926" cy="576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638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79FE5-D18C-F1A2-FBDA-987607C3D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CD2F5F7-65AE-7880-F4E9-18EC7B2D3BEC}"/>
              </a:ext>
            </a:extLst>
          </p:cNvPr>
          <p:cNvSpPr/>
          <p:nvPr/>
        </p:nvSpPr>
        <p:spPr>
          <a:xfrm>
            <a:off x="546410" y="685681"/>
            <a:ext cx="12438190" cy="12911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Implementación con Scikit-learn</a:t>
            </a:r>
            <a:endParaRPr lang="en-US" sz="40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FBBED42E-C698-9E34-8C0B-988C511A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8982F9D-9A3F-5FBF-C2E4-F770BC8EFECF}"/>
              </a:ext>
            </a:extLst>
          </p:cNvPr>
          <p:cNvSpPr txBox="1"/>
          <p:nvPr/>
        </p:nvSpPr>
        <p:spPr>
          <a:xfrm>
            <a:off x="423746" y="1788841"/>
            <a:ext cx="5977054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Ahora que hemos entrenado y probado el modelo, es hora de ver gráficamente cómo se ajusta a los datos reales. </a:t>
            </a:r>
          </a:p>
          <a:p>
            <a:pPr algn="just"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Visualizar los resultados te permite: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Entender si el modelo está siguiendo bien la tendencia de los datos.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Detectar posibles desviaciones o errores sistemáticos.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Comunicar resultados de forma clara a otros equipos. </a:t>
            </a:r>
          </a:p>
          <a:p>
            <a:pPr algn="just"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En este gráfico veremos: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Puntos azules: los datos reales de prueba (precio real de las casas). </a:t>
            </a:r>
          </a:p>
          <a:p>
            <a:pPr algn="just"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Línea roja: la predicción que realiza el modelo lineal. </a:t>
            </a:r>
          </a:p>
          <a:p>
            <a:pPr algn="just"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algn="just" rtl="0" fontAlgn="base"/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 la línea roja atraviesa la nube de puntos, significa que el modelo ha aprendido correctamente la relación entre tamaño y precio. </a:t>
            </a:r>
          </a:p>
        </p:txBody>
      </p:sp>
      <p:pic>
        <p:nvPicPr>
          <p:cNvPr id="4098" name="Picture 2" descr="Imagen 1, Imagen">
            <a:extLst>
              <a:ext uri="{FF2B5EF4-FFF2-40B4-BE49-F238E27FC236}">
                <a16:creationId xmlns:a16="http://schemas.microsoft.com/office/drawing/2014/main" id="{0C3CF1E6-2F37-26A8-42B6-0ABB881B4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159" y="1588119"/>
            <a:ext cx="6974849" cy="279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áfico, Gráfico de líneas&#10;&#10;El contenido generado por IA puede ser incorrecto., Imagen">
            <a:extLst>
              <a:ext uri="{FF2B5EF4-FFF2-40B4-BE49-F238E27FC236}">
                <a16:creationId xmlns:a16="http://schemas.microsoft.com/office/drawing/2014/main" id="{FADC9AF9-3450-90DB-9E8A-0538F89B5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747" y="4580247"/>
            <a:ext cx="5680333" cy="3420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33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0D110-9BC9-1190-9A41-2A920F0B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0F3D529-3C83-6EC2-93AB-D34C18E7F892}"/>
              </a:ext>
            </a:extLst>
          </p:cNvPr>
          <p:cNvSpPr/>
          <p:nvPr/>
        </p:nvSpPr>
        <p:spPr>
          <a:xfrm>
            <a:off x="546410" y="685681"/>
            <a:ext cx="12438190" cy="12911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Implementación con Scikit-learn</a:t>
            </a:r>
            <a:endParaRPr lang="en-US" sz="40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00BAAB9E-C0F7-9569-3BB0-07F1FB859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0CA3D01-2513-1159-9207-C695ADD327A5}"/>
              </a:ext>
            </a:extLst>
          </p:cNvPr>
          <p:cNvSpPr txBox="1"/>
          <p:nvPr/>
        </p:nvSpPr>
        <p:spPr>
          <a:xfrm>
            <a:off x="546410" y="1432800"/>
            <a:ext cx="13537580" cy="53640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rtl="0" fontAlgn="base">
              <a:buNone/>
            </a:pPr>
            <a:r>
              <a:rPr lang="es-CL" sz="17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Métricas de evaluación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Ya entrenamos y visualizamos el modelo. Ahora es momento de cuantificar su rendimiento con métricas específicas para regresión.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Estas métricas te ayudarán a responder: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¿Qué tan buenos son los resultados del modelo?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¿Cuánto se equivocó, en promedio?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¿Es mejor que una predicción aleatoria?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 continuación, evaluaremos el modelo con 4 métricas clave: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rtl="0" fontAlgn="base">
              <a:buNone/>
            </a:pPr>
            <a:r>
              <a:rPr lang="es-CL" sz="17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MAE Mean Absolute Error (Error absoluto medio)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Promedia la magnitud de los errores, sin importar si fueron positivos o negativos.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Penaliza todos los errores por igual.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Útil cuando queremos interpretabilidad directa en las mismas unidades que la predicción.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rtl="0" fontAlgn="base">
              <a:buNone/>
            </a:pPr>
            <a:r>
              <a:rPr lang="es-CL" sz="17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MSE Mean </a:t>
            </a:r>
            <a:r>
              <a:rPr lang="es-CL" sz="17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Squared</a:t>
            </a:r>
            <a:r>
              <a:rPr lang="es-CL" sz="17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Error (Error cuadrático medio)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Promedia los errores al cuadrado. Penaliza más los errores grandes.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Útil cuando los errores grandes deben evitarse especialmente.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No está en las mismas unidades que la variable objetivo.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  <a:r>
              <a:rPr lang="es-CL" sz="17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RMSE –</a:t>
            </a:r>
            <a:r>
              <a:rPr lang="es-CL" sz="17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Root</a:t>
            </a:r>
            <a:r>
              <a:rPr lang="es-CL" sz="17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Mean </a:t>
            </a:r>
            <a:r>
              <a:rPr lang="es-CL" sz="1700" b="1" i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Squared</a:t>
            </a:r>
            <a:r>
              <a:rPr lang="es-CL" sz="1700" b="1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Error (Raíz del MSE)</a:t>
            </a: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Es simplemente la raíz cuadrada del MSE.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 interpreta en las mismas unidades que el precio → más comprensible.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R² Coeficiente de determinación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Mide cuánta varianza de los datos explica el modelo.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R² = 1 → Ajuste perfecto </a:t>
            </a:r>
          </a:p>
          <a:p>
            <a:pPr rtl="0" fontAlgn="base">
              <a:buNone/>
            </a:pPr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R² = 0 → No explica nada </a:t>
            </a:r>
          </a:p>
          <a:p>
            <a:pPr rtl="0" fontAlgn="base"/>
            <a:r>
              <a:rPr lang="es-CL" sz="17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R² &lt; 0 → Peor que una línea horizontal constante </a:t>
            </a:r>
          </a:p>
        </p:txBody>
      </p:sp>
    </p:spTree>
    <p:extLst>
      <p:ext uri="{BB962C8B-B14F-4D97-AF65-F5344CB8AC3E}">
        <p14:creationId xmlns:p14="http://schemas.microsoft.com/office/powerpoint/2010/main" val="836236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4F84-D6D4-5F05-99BD-920FBBDC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83DA4AD-6561-57E8-84BE-878DE9BB35AC}"/>
              </a:ext>
            </a:extLst>
          </p:cNvPr>
          <p:cNvSpPr/>
          <p:nvPr/>
        </p:nvSpPr>
        <p:spPr>
          <a:xfrm>
            <a:off x="546410" y="685681"/>
            <a:ext cx="12438190" cy="12911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Implementación con Scikit-learn</a:t>
            </a:r>
            <a:endParaRPr lang="en-US" sz="40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9168A4A1-5E66-2885-B00C-41C0455CB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  <p:pic>
        <p:nvPicPr>
          <p:cNvPr id="5122" name="Picture 2" descr="Imagen 1, Imagen">
            <a:extLst>
              <a:ext uri="{FF2B5EF4-FFF2-40B4-BE49-F238E27FC236}">
                <a16:creationId xmlns:a16="http://schemas.microsoft.com/office/drawing/2014/main" id="{418CB283-B23A-6E39-7D4B-9C115DF7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192" y="1689759"/>
            <a:ext cx="8361245" cy="545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258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609E3E3-B63C-9906-6D3F-428C569BB03C}"/>
              </a:ext>
            </a:extLst>
          </p:cNvPr>
          <p:cNvSpPr/>
          <p:nvPr/>
        </p:nvSpPr>
        <p:spPr>
          <a:xfrm>
            <a:off x="793790" y="6630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Recursos Adicionales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A8C3897-5F6F-544C-EB6F-51D7FC58F1BC}"/>
              </a:ext>
            </a:extLst>
          </p:cNvPr>
          <p:cNvSpPr txBox="1"/>
          <p:nvPr/>
        </p:nvSpPr>
        <p:spPr>
          <a:xfrm>
            <a:off x="880946" y="2398946"/>
            <a:ext cx="12009864" cy="2957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Video: </a:t>
            </a:r>
            <a:r>
              <a:rPr lang="es-CL" sz="1800" b="1" i="0" u="sng" strike="noStrike" dirty="0" err="1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Statistics</a:t>
            </a:r>
            <a:r>
              <a:rPr lang="es-CL" sz="1800" b="1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 101: Linear </a:t>
            </a:r>
            <a:r>
              <a:rPr lang="es-CL" sz="1800" b="1" i="0" u="sng" strike="noStrike" dirty="0" err="1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Regression</a:t>
            </a:r>
            <a:r>
              <a:rPr lang="es-CL" sz="1800" b="1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, </a:t>
            </a:r>
            <a:r>
              <a:rPr lang="es-CL" sz="1800" b="1" i="0" u="sng" strike="noStrike" dirty="0" err="1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The</a:t>
            </a:r>
            <a:r>
              <a:rPr lang="es-CL" sz="1800" b="1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 </a:t>
            </a:r>
            <a:r>
              <a:rPr lang="es-CL" sz="1800" b="1" i="0" u="sng" strike="noStrike" dirty="0" err="1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Very</a:t>
            </a:r>
            <a:r>
              <a:rPr lang="es-CL" sz="1800" b="1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 </a:t>
            </a:r>
            <a:r>
              <a:rPr lang="es-CL" sz="1800" b="1" i="0" u="sng" strike="noStrike" dirty="0" err="1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Basics</a:t>
            </a:r>
            <a:r>
              <a:rPr lang="es-CL" sz="1800" b="1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2"/>
              </a:rPr>
              <a:t> 📈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marL="285750" indent="-28575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Este video proporciona una introducción clara y concisa a los conceptos fundamentales de la regresión lineal. </a:t>
            </a:r>
            <a:endParaRPr lang="es-CL" b="0" i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Te compartimos un artículo que vale la pena leer: </a:t>
            </a:r>
            <a:b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Articulo: </a:t>
            </a:r>
            <a:r>
              <a:rPr lang="es-CL" sz="1800" b="0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Regresión Lineal: teoría y ejemplos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marL="285750" indent="-28575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Video: </a:t>
            </a:r>
            <a:r>
              <a:rPr lang="es-CL" sz="1800" b="1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¿Que es un modelo de regresión lineal? explicado con manzanitas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marL="285750" indent="-28575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Video: </a:t>
            </a:r>
            <a:r>
              <a:rPr lang="es-CL" sz="1800" b="0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Cómo usar </a:t>
            </a:r>
            <a:r>
              <a:rPr lang="es-CL" sz="1800" b="0" i="0" u="sng" strike="noStrike" dirty="0" err="1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LinearRegression</a:t>
            </a:r>
            <a:r>
              <a:rPr lang="es-CL" sz="1800" b="0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 en </a:t>
            </a:r>
            <a:r>
              <a:rPr lang="es-CL" sz="1800" b="0" i="0" u="sng" strike="noStrike" dirty="0" err="1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5"/>
              </a:rPr>
              <a:t>Scikit-learn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  <a:p>
            <a:pPr marL="285750" indent="-285750" algn="l" rtl="0" fontAlgn="base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Documentación oficial: </a:t>
            </a:r>
            <a:r>
              <a:rPr lang="es-CL" sz="1800" b="1" i="0" u="sng" strike="noStrike" dirty="0">
                <a:solidFill>
                  <a:srgbClr val="6B9F25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hlinkClick r:id="rId6"/>
              </a:rPr>
              <a:t>aquí</a:t>
            </a:r>
            <a:r>
              <a:rPr lang="es-CL" sz="1800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8581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FA5A3-FAE5-7035-8B3F-64CD6693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20C0D9C-FE96-0163-898C-8E3678653DD1}"/>
              </a:ext>
            </a:extLst>
          </p:cNvPr>
          <p:cNvSpPr/>
          <p:nvPr/>
        </p:nvSpPr>
        <p:spPr>
          <a:xfrm>
            <a:off x="793790" y="2181344"/>
            <a:ext cx="114455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Validación Cruzada y Equilibrio de Modelos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BC6A4967-6BC6-3285-96D3-A8B1D2BDA1CE}"/>
              </a:ext>
            </a:extLst>
          </p:cNvPr>
          <p:cNvSpPr/>
          <p:nvPr/>
        </p:nvSpPr>
        <p:spPr>
          <a:xfrm>
            <a:off x="793790" y="3457099"/>
            <a:ext cx="3694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Técnicas de Validación Cruzada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37FD60B7-A800-9C6D-46FC-DDCDDB6E22DA}"/>
              </a:ext>
            </a:extLst>
          </p:cNvPr>
          <p:cNvSpPr/>
          <p:nvPr/>
        </p:nvSpPr>
        <p:spPr>
          <a:xfrm>
            <a:off x="793790" y="4392573"/>
            <a:ext cx="3694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1. ¿Qué técnica de validación cruzada te pareció más útil o realista para aplicar en proyectos con datos reales? ¿Por qué?</a:t>
            </a:r>
            <a:endParaRPr lang="en-US" sz="17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D53B3E7-900D-858C-85FE-7806CF698B84}"/>
              </a:ext>
            </a:extLst>
          </p:cNvPr>
          <p:cNvSpPr/>
          <p:nvPr/>
        </p:nvSpPr>
        <p:spPr>
          <a:xfrm>
            <a:off x="5048964" y="3457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Equilibrio del Modelo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6461AC7-EE0E-FBF6-CB3A-E723991D4B28}"/>
              </a:ext>
            </a:extLst>
          </p:cNvPr>
          <p:cNvSpPr/>
          <p:nvPr/>
        </p:nvSpPr>
        <p:spPr>
          <a:xfrm>
            <a:off x="5048964" y="4038243"/>
            <a:ext cx="3694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2. ¿Qué aprendiste sobre el equilibrio entre un modelo que "sabe poco" y uno que "sabe demasiado"? ¿Cuál crees que es el mayor riesgo?</a:t>
            </a:r>
            <a:endParaRPr lang="en-US" sz="17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1986735E-4089-E303-A5BF-8C6830BAEA33}"/>
              </a:ext>
            </a:extLst>
          </p:cNvPr>
          <p:cNvSpPr/>
          <p:nvPr/>
        </p:nvSpPr>
        <p:spPr>
          <a:xfrm>
            <a:off x="9304139" y="3457099"/>
            <a:ext cx="3694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Mantenimiento a Largo Plazo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9BB004BF-1E0E-FFB1-8FE8-8D1FFD5A9C85}"/>
              </a:ext>
            </a:extLst>
          </p:cNvPr>
          <p:cNvSpPr/>
          <p:nvPr/>
        </p:nvSpPr>
        <p:spPr>
          <a:xfrm>
            <a:off x="9382198" y="4114800"/>
            <a:ext cx="3694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3. ¿Cómo te aseguras en el futuro de que tu modelo no solo funcione, sino que funcione bien a lo largo del tiempo?</a:t>
            </a:r>
            <a:endParaRPr lang="en-US" sz="17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1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3934BA5-1D40-3D30-6FDC-655C11E9BFF3}"/>
              </a:ext>
            </a:extLst>
          </p:cNvPr>
          <p:cNvSpPr/>
          <p:nvPr/>
        </p:nvSpPr>
        <p:spPr>
          <a:xfrm>
            <a:off x="793790" y="1818442"/>
            <a:ext cx="98409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CL" sz="4450" b="1" noProof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Preguntas de Activación de Contenido</a:t>
            </a:r>
            <a:endParaRPr lang="es-CL" sz="4450" noProof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F2FD173-FB4B-9FBB-B420-D2A5939272C8}"/>
              </a:ext>
            </a:extLst>
          </p:cNvPr>
          <p:cNvSpPr/>
          <p:nvPr/>
        </p:nvSpPr>
        <p:spPr>
          <a:xfrm>
            <a:off x="793790" y="3094196"/>
            <a:ext cx="3694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Influencia del Preprocesamiento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AC75AFD7-93AD-B7A7-4C46-2472EA062A15}"/>
              </a:ext>
            </a:extLst>
          </p:cNvPr>
          <p:cNvSpPr/>
          <p:nvPr/>
        </p:nvSpPr>
        <p:spPr>
          <a:xfrm>
            <a:off x="793790" y="4029670"/>
            <a:ext cx="369415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 la sesión anterior revisamos el preprocesamiento de datos, como la codificación de variables y el escalado. ¿Cómo crees que estos pasos podrían influir en la forma en que un modelo se ajusta o se sobreajusta?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52C55C2-D405-22C2-EB07-08EEACB7E2F1}"/>
              </a:ext>
            </a:extLst>
          </p:cNvPr>
          <p:cNvSpPr/>
          <p:nvPr/>
        </p:nvSpPr>
        <p:spPr>
          <a:xfrm>
            <a:off x="5048964" y="3094196"/>
            <a:ext cx="3694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Recomendaciones "Perfectas"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22201182-A8FE-0BB5-D45C-301EEF33339E}"/>
              </a:ext>
            </a:extLst>
          </p:cNvPr>
          <p:cNvSpPr/>
          <p:nvPr/>
        </p:nvSpPr>
        <p:spPr>
          <a:xfrm>
            <a:off x="5048964" y="4029670"/>
            <a:ext cx="369415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¿Has tenido la sensación de que una aplicación o recomendación es "demasiado perfecta", como si supiera exactamente lo que quieres? ¿Podría eso relacionarse con el sobreajuste?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91C7E78-8E24-5E68-B4D7-38C9A9B3DBF0}"/>
              </a:ext>
            </a:extLst>
          </p:cNvPr>
          <p:cNvSpPr/>
          <p:nvPr/>
        </p:nvSpPr>
        <p:spPr>
          <a:xfrm>
            <a:off x="9304139" y="3094196"/>
            <a:ext cx="369415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Limitaciones de la Evaluación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081CB2E-32D3-0D9A-5744-883C449DB3E3}"/>
              </a:ext>
            </a:extLst>
          </p:cNvPr>
          <p:cNvSpPr/>
          <p:nvPr/>
        </p:nvSpPr>
        <p:spPr>
          <a:xfrm>
            <a:off x="9304139" y="4029670"/>
            <a:ext cx="369415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¿Por qué crees que no es suficiente entrenar un modelo y evaluar su precisión solo con los datos usados en el entrenamiento?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9801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681157"/>
            <a:ext cx="67044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¿Qué es un modelo de regresión?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2438876"/>
            <a:ext cx="3238857" cy="3167182"/>
          </a:xfrm>
          <a:prstGeom prst="roundRect">
            <a:avLst>
              <a:gd name="adj" fmla="val 3008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29864" y="2688550"/>
            <a:ext cx="27395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Definición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29864" y="3178969"/>
            <a:ext cx="27395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Técnica de Machine Learning utilizada para predecir variables numéricas continuas a partir de una o más variables independientes.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9745861" y="2438876"/>
            <a:ext cx="3238857" cy="3167182"/>
          </a:xfrm>
          <a:prstGeom prst="roundRect">
            <a:avLst>
              <a:gd name="adj" fmla="val 3008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995535" y="2688550"/>
            <a:ext cx="27395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Aplicaciones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995535" y="3178969"/>
            <a:ext cx="27395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Predicción de precios de viviendas, estimación de consumo energético, cálculo de ventas futuras, entre otros casos de uso prácticos.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832872"/>
            <a:ext cx="6704409" cy="1715572"/>
          </a:xfrm>
          <a:prstGeom prst="roundRect">
            <a:avLst>
              <a:gd name="adj" fmla="val 5553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29864" y="60825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Cuándo usarlo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529864" y="6572964"/>
            <a:ext cx="620506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Cuando la respuesta esperada es un número: precio, cantidad, temperatura, consumo, ingresos, etc.</a:t>
            </a:r>
            <a:endParaRPr lang="en-US" sz="175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  <p:pic>
        <p:nvPicPr>
          <p:cNvPr id="1026" name="Picture 2" descr="Imagen 1, Imagen">
            <a:extLst>
              <a:ext uri="{FF2B5EF4-FFF2-40B4-BE49-F238E27FC236}">
                <a16:creationId xmlns:a16="http://schemas.microsoft.com/office/drawing/2014/main" id="{CEFB5C61-F24F-9955-2BFD-BF362667F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7" t="1295" r="1008" b="-1295"/>
          <a:stretch/>
        </p:blipFill>
        <p:spPr bwMode="auto">
          <a:xfrm>
            <a:off x="301083" y="2145268"/>
            <a:ext cx="5301335" cy="346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8183"/>
            <a:ext cx="96262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Componentes de la Regresión Lineal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9739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Fórmula Básica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555081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 = ax + b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122057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y: variable dependiente (lo que queremos predecir)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64255"/>
            <a:ext cx="58187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x: variable independiente (la que usamos para hacer la predicción)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369356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a: pendiente (cómo cambia y en función de x)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811554"/>
            <a:ext cx="58187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b: intersección (valor de y cuando x es cero)</a:t>
            </a: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516" y="2002274"/>
            <a:ext cx="5818703" cy="3981212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173516" y="6238637"/>
            <a:ext cx="581870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 regresión lineal establece una relación directa entre variables mediante una línea recta, permitiendo hacer predicciones basadas en datos históricos.</a:t>
            </a:r>
            <a:endParaRPr lang="en-US" sz="17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67953"/>
            <a:ext cx="7459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Ejemplo Práctico: El Plomero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816894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043708"/>
            <a:ext cx="37640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Planteamiento del Problema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268022" y="253412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Queremos estimar cuánto cobra un plomero por su trabajo en función de las horas trabajadas.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486745"/>
            <a:ext cx="1134070" cy="216884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713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Modelo Matemático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268022" y="420397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 = 20.000x + 5.000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2268022" y="470296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Donde y = precio total (CLP), x = horas trabajadas, 20.000 = valor por hora, 5.000 = tarifa base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655588"/>
            <a:ext cx="1134070" cy="180594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268022" y="58824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Predicciones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2268022" y="6372820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 trabaja 2 horas: y = 20.000(2) + 5.000 = 45.000 CLP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2268022" y="687181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 trabaja 5 horas: y = 20.000(5) + 5.000 = 105.000 CLP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3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3183" y="552450"/>
            <a:ext cx="6357461" cy="627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Regresión Lineal en Detalle</a:t>
            </a:r>
            <a:endParaRPr lang="en-US" sz="39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929164" y="1481614"/>
            <a:ext cx="22860" cy="6196251"/>
          </a:xfrm>
          <a:prstGeom prst="roundRect">
            <a:avLst>
              <a:gd name="adj" fmla="val 36914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132284" y="1922145"/>
            <a:ext cx="602694" cy="22860"/>
          </a:xfrm>
          <a:prstGeom prst="roundRect">
            <a:avLst>
              <a:gd name="adj" fmla="val 369140"/>
            </a:avLst>
          </a:prstGeom>
          <a:solidFill>
            <a:srgbClr val="195B65"/>
          </a:solidFill>
          <a:ln/>
        </p:spPr>
      </p:sp>
      <p:sp>
        <p:nvSpPr>
          <p:cNvPr id="6" name="Shape 3"/>
          <p:cNvSpPr/>
          <p:nvPr/>
        </p:nvSpPr>
        <p:spPr>
          <a:xfrm>
            <a:off x="703183" y="1707594"/>
            <a:ext cx="451961" cy="451961"/>
          </a:xfrm>
          <a:prstGeom prst="roundRect">
            <a:avLst>
              <a:gd name="adj" fmla="val 18671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78490" y="1745218"/>
            <a:ext cx="301347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1933694" y="1682472"/>
            <a:ext cx="2511385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Definición</a:t>
            </a:r>
            <a:endParaRPr lang="en-US" sz="19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933694" y="2116812"/>
            <a:ext cx="6507123" cy="642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Tipo más simple y clásico de regresión que establece una relación lineal entre variables mediante una línea recta.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1132284" y="3601760"/>
            <a:ext cx="602694" cy="22860"/>
          </a:xfrm>
          <a:prstGeom prst="roundRect">
            <a:avLst>
              <a:gd name="adj" fmla="val 369140"/>
            </a:avLst>
          </a:prstGeom>
          <a:solidFill>
            <a:srgbClr val="B0C2BE"/>
          </a:solidFill>
          <a:ln/>
        </p:spPr>
      </p:sp>
      <p:sp>
        <p:nvSpPr>
          <p:cNvPr id="11" name="Shape 8"/>
          <p:cNvSpPr/>
          <p:nvPr/>
        </p:nvSpPr>
        <p:spPr>
          <a:xfrm>
            <a:off x="703183" y="3387209"/>
            <a:ext cx="451961" cy="451961"/>
          </a:xfrm>
          <a:prstGeom prst="roundRect">
            <a:avLst>
              <a:gd name="adj" fmla="val 18671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78490" y="3424833"/>
            <a:ext cx="301347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000000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1933694" y="3362087"/>
            <a:ext cx="2511385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Fórmula General</a:t>
            </a:r>
            <a:endParaRPr lang="en-US" sz="19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933694" y="3796427"/>
            <a:ext cx="6507123" cy="321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 = β₀ + β₁X₁ + β₂X₂ + ... + βₙXₙ + ε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1132284" y="4960025"/>
            <a:ext cx="602694" cy="22860"/>
          </a:xfrm>
          <a:prstGeom prst="roundRect">
            <a:avLst>
              <a:gd name="adj" fmla="val 369140"/>
            </a:avLst>
          </a:prstGeom>
          <a:solidFill>
            <a:srgbClr val="9F90BA"/>
          </a:solidFill>
          <a:ln/>
        </p:spPr>
      </p:sp>
      <p:sp>
        <p:nvSpPr>
          <p:cNvPr id="16" name="Shape 13"/>
          <p:cNvSpPr/>
          <p:nvPr/>
        </p:nvSpPr>
        <p:spPr>
          <a:xfrm>
            <a:off x="703183" y="4745474"/>
            <a:ext cx="451961" cy="451961"/>
          </a:xfrm>
          <a:prstGeom prst="roundRect">
            <a:avLst>
              <a:gd name="adj" fmla="val 18671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78490" y="4783098"/>
            <a:ext cx="301347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000000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1933694" y="4720352"/>
            <a:ext cx="2511385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Variables</a:t>
            </a:r>
            <a:endParaRPr lang="en-US" sz="19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1933694" y="5154692"/>
            <a:ext cx="6507123" cy="642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Y: variable dependiente, X: variables independientes, β: coeficientes, ε: error aleatorio</a:t>
            </a:r>
            <a:endParaRPr lang="en-US" sz="1550" dirty="0"/>
          </a:p>
        </p:txBody>
      </p:sp>
      <p:sp>
        <p:nvSpPr>
          <p:cNvPr id="20" name="Shape 17"/>
          <p:cNvSpPr/>
          <p:nvPr/>
        </p:nvSpPr>
        <p:spPr>
          <a:xfrm>
            <a:off x="1132284" y="6639639"/>
            <a:ext cx="602694" cy="22860"/>
          </a:xfrm>
          <a:prstGeom prst="roundRect">
            <a:avLst>
              <a:gd name="adj" fmla="val 369140"/>
            </a:avLst>
          </a:prstGeom>
          <a:solidFill>
            <a:srgbClr val="98BB93"/>
          </a:solidFill>
          <a:ln/>
        </p:spPr>
      </p:sp>
      <p:sp>
        <p:nvSpPr>
          <p:cNvPr id="21" name="Shape 18"/>
          <p:cNvSpPr/>
          <p:nvPr/>
        </p:nvSpPr>
        <p:spPr>
          <a:xfrm>
            <a:off x="703183" y="6425089"/>
            <a:ext cx="451961" cy="451961"/>
          </a:xfrm>
          <a:prstGeom prst="roundRect">
            <a:avLst>
              <a:gd name="adj" fmla="val 18671"/>
            </a:avLst>
          </a:prstGeom>
          <a:solidFill>
            <a:srgbClr val="B2D5AD"/>
          </a:solidFill>
          <a:ln w="22860">
            <a:solidFill>
              <a:srgbClr val="98BB93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778490" y="6462713"/>
            <a:ext cx="301347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000000"/>
                </a:solidFill>
                <a:latin typeface="Gilroy-ExtraBoldItalic Extra Bold" pitchFamily="34" charset="0"/>
                <a:ea typeface="Gilroy-ExtraBoldItalic Extra Bold" pitchFamily="34" charset="-122"/>
                <a:cs typeface="Gilroy-ExtraBoldItalic Extra Bold" pitchFamily="34" charset="-120"/>
              </a:rPr>
              <a:t>4</a:t>
            </a:r>
            <a:endParaRPr lang="en-US" sz="2350" dirty="0"/>
          </a:p>
        </p:txBody>
      </p:sp>
      <p:sp>
        <p:nvSpPr>
          <p:cNvPr id="23" name="Text 20"/>
          <p:cNvSpPr/>
          <p:nvPr/>
        </p:nvSpPr>
        <p:spPr>
          <a:xfrm>
            <a:off x="1933694" y="6399967"/>
            <a:ext cx="2511385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Aplicación</a:t>
            </a:r>
            <a:endParaRPr lang="en-US" sz="19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 21"/>
          <p:cNvSpPr/>
          <p:nvPr/>
        </p:nvSpPr>
        <p:spPr>
          <a:xfrm>
            <a:off x="1933694" y="6834307"/>
            <a:ext cx="6507123" cy="642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Ideal para relaciones que pueden representarse mediante una línea recta con tendencia constante.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737" y="592931"/>
            <a:ext cx="5391150" cy="673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Regresión No Lineal</a:t>
            </a:r>
            <a:endParaRPr lang="en-US" sz="4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757" y="4152662"/>
            <a:ext cx="7337822" cy="733782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399" y="6541056"/>
            <a:ext cx="363855" cy="45481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0757" y="4152662"/>
            <a:ext cx="7337822" cy="7337822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4633" y="5051822"/>
            <a:ext cx="363855" cy="454819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0757" y="4152662"/>
            <a:ext cx="7337822" cy="7337822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0729" y="5051822"/>
            <a:ext cx="363855" cy="454819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00757" y="4152662"/>
            <a:ext cx="7337822" cy="7337822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29963" y="6541056"/>
            <a:ext cx="363855" cy="454819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814388" y="2889409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Definición</a:t>
            </a:r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2"/>
          <p:cNvSpPr/>
          <p:nvPr/>
        </p:nvSpPr>
        <p:spPr>
          <a:xfrm>
            <a:off x="754737" y="3355658"/>
            <a:ext cx="2814876" cy="172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Modelos que capturan relaciones complejas entre variables que no pueden representarse con una línea recta.</a:t>
            </a:r>
            <a:endParaRPr lang="en-US" sz="1650" dirty="0"/>
          </a:p>
        </p:txBody>
      </p:sp>
      <p:sp>
        <p:nvSpPr>
          <p:cNvPr id="13" name="Text 3"/>
          <p:cNvSpPr/>
          <p:nvPr/>
        </p:nvSpPr>
        <p:spPr>
          <a:xfrm>
            <a:off x="3952637" y="1698069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Tipos</a:t>
            </a:r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 4"/>
          <p:cNvSpPr/>
          <p:nvPr/>
        </p:nvSpPr>
        <p:spPr>
          <a:xfrm>
            <a:off x="3892987" y="2164318"/>
            <a:ext cx="2814995" cy="172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Cuadráticas (con potencias), exponenciales (crecimientos acelerados), logarítmicas (crecimientos que se frenan), entre otras.</a:t>
            </a:r>
            <a:endParaRPr lang="en-US" sz="1650" dirty="0"/>
          </a:p>
        </p:txBody>
      </p:sp>
      <p:sp>
        <p:nvSpPr>
          <p:cNvPr id="15" name="Text 5"/>
          <p:cNvSpPr/>
          <p:nvPr/>
        </p:nvSpPr>
        <p:spPr>
          <a:xfrm>
            <a:off x="7091005" y="1698069"/>
            <a:ext cx="2695575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Aplicaciones</a:t>
            </a:r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 6"/>
          <p:cNvSpPr/>
          <p:nvPr/>
        </p:nvSpPr>
        <p:spPr>
          <a:xfrm>
            <a:off x="7031355" y="2164318"/>
            <a:ext cx="2814876" cy="172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Precio en función de la demanda, crecimiento poblacional, velocidad respecto al tiempo, fenómenos naturales.</a:t>
            </a:r>
            <a:endParaRPr lang="en-US" sz="1650" dirty="0"/>
          </a:p>
        </p:txBody>
      </p:sp>
      <p:sp>
        <p:nvSpPr>
          <p:cNvPr id="17" name="Text 7"/>
          <p:cNvSpPr/>
          <p:nvPr/>
        </p:nvSpPr>
        <p:spPr>
          <a:xfrm>
            <a:off x="10317123" y="4269105"/>
            <a:ext cx="2519839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Fórmula Cuadrática</a:t>
            </a:r>
            <a:endParaRPr lang="en-US" sz="21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 8"/>
          <p:cNvSpPr/>
          <p:nvPr/>
        </p:nvSpPr>
        <p:spPr>
          <a:xfrm>
            <a:off x="10317123" y="4735354"/>
            <a:ext cx="2519839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 = β₀ + β₁X + β₂X² + ε</a:t>
            </a:r>
            <a:endParaRPr lang="en-US" sz="1650" dirty="0"/>
          </a:p>
        </p:txBody>
      </p:sp>
      <p:pic>
        <p:nvPicPr>
          <p:cNvPr id="19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5472"/>
            <a:ext cx="79784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Ejemplo: Modelo de Velocidad</a:t>
            </a:r>
            <a:endParaRPr lang="en-US" sz="44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077879"/>
            <a:ext cx="2031682" cy="1669852"/>
          </a:xfrm>
          <a:prstGeom prst="roundRect">
            <a:avLst>
              <a:gd name="adj" fmla="val 5705"/>
            </a:avLst>
          </a:prstGeom>
          <a:solidFill>
            <a:srgbClr val="00424C"/>
          </a:solidFill>
          <a:ln w="22860">
            <a:solidFill>
              <a:srgbClr val="195B65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87" y="2713434"/>
            <a:ext cx="318968" cy="3986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052286" y="2304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Problema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052286" y="2795111"/>
            <a:ext cx="9705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Estimar la velocidad de un auto en función del tiempo, sabiendo que acelera al inicio y luego desacelera.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938820" y="3732490"/>
            <a:ext cx="9932432" cy="15240"/>
          </a:xfrm>
          <a:prstGeom prst="roundRect">
            <a:avLst>
              <a:gd name="adj" fmla="val 625116"/>
            </a:avLst>
          </a:prstGeom>
          <a:solidFill>
            <a:srgbClr val="00424C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861078"/>
            <a:ext cx="4063484" cy="1306949"/>
          </a:xfrm>
          <a:prstGeom prst="roundRect">
            <a:avLst>
              <a:gd name="adj" fmla="val 7289"/>
            </a:avLst>
          </a:prstGeom>
          <a:solidFill>
            <a:srgbClr val="CADCD8"/>
          </a:solidFill>
          <a:ln w="22860">
            <a:solidFill>
              <a:srgbClr val="B0C2BE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048" y="4315182"/>
            <a:ext cx="318968" cy="398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084088" y="4087892"/>
            <a:ext cx="23831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Modelo Propuesto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084088" y="4578310"/>
            <a:ext cx="23831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 = -0,5t² + 6t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4970621" y="5152787"/>
            <a:ext cx="7900630" cy="15240"/>
          </a:xfrm>
          <a:prstGeom prst="roundRect">
            <a:avLst>
              <a:gd name="adj" fmla="val 625116"/>
            </a:avLst>
          </a:prstGeom>
          <a:solidFill>
            <a:srgbClr val="CADCD8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5281374"/>
            <a:ext cx="6095405" cy="2032754"/>
          </a:xfrm>
          <a:prstGeom prst="roundRect">
            <a:avLst>
              <a:gd name="adj" fmla="val 4687"/>
            </a:avLst>
          </a:prstGeom>
          <a:solidFill>
            <a:srgbClr val="B9AAD4"/>
          </a:solidFill>
          <a:ln w="22860">
            <a:solidFill>
              <a:srgbClr val="9F90BA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008" y="6098381"/>
            <a:ext cx="318968" cy="39862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116008" y="55081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Comportamiento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116008" y="5998607"/>
            <a:ext cx="564177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 auto acelera al principio, alcanza velocidad máxima y luego desacelera debido a factores como resistencia o pendiente.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3640" y="610672"/>
            <a:ext cx="6720959" cy="1387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19414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Cálculos con el Modelo de Velocidad</a:t>
            </a:r>
            <a:endParaRPr lang="en-US" sz="43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63640" y="2442567"/>
            <a:ext cx="3193852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b="1" dirty="0">
                <a:solidFill>
                  <a:srgbClr val="00424C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5.5</a:t>
            </a:r>
            <a:endParaRPr lang="en-US" sz="57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472476" y="3452932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Velocidad a 1 hora</a:t>
            </a:r>
            <a:endParaRPr lang="en-US" sz="21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63640" y="3933230"/>
            <a:ext cx="3193852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 = -0,5(1)² + 6(1) = -0,5 + 6 = 5,5 km/h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9790628" y="2442567"/>
            <a:ext cx="3193971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b="1" dirty="0">
                <a:solidFill>
                  <a:srgbClr val="CADCD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17.5</a:t>
            </a:r>
            <a:endParaRPr lang="en-US" sz="57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99464" y="3452932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Velocidad a 5 horas</a:t>
            </a:r>
            <a:endParaRPr lang="en-US" sz="21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790628" y="3933230"/>
            <a:ext cx="3193971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 = -0,5(5)² + 6(5) = -12,5 + 30 = 17,5 km/h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8027075" y="5421035"/>
            <a:ext cx="3193971" cy="732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b="1" dirty="0">
                <a:solidFill>
                  <a:srgbClr val="B9AAD4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10</a:t>
            </a:r>
            <a:endParaRPr lang="en-US" sz="57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235910" y="6431399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1C1D22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Gilroy-ExtraBoldItalic Extra Bold" pitchFamily="34" charset="-120"/>
              </a:rPr>
              <a:t>Velocidad a 10 horas</a:t>
            </a:r>
            <a:endParaRPr lang="en-US" sz="21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027075" y="6911697"/>
            <a:ext cx="3193971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1C1D2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 = -0,5(10)² + 6(10) = -50 + 60 = 10 km/h</a:t>
            </a:r>
            <a:endParaRPr lang="en-US" sz="170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3080" y="228600"/>
            <a:ext cx="1188720" cy="3874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1476</Words>
  <Application>Microsoft Office PowerPoint</Application>
  <PresentationFormat>Personalizado</PresentationFormat>
  <Paragraphs>158</Paragraphs>
  <Slides>17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Gilroy-ExtraBoldItalic Extra Bold</vt:lpstr>
      <vt:lpstr>Source Sans Pro</vt:lpstr>
      <vt:lpstr>Source Sans Pro Bold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Catalina González</cp:lastModifiedBy>
  <cp:revision>3</cp:revision>
  <dcterms:created xsi:type="dcterms:W3CDTF">2025-04-24T19:39:09Z</dcterms:created>
  <dcterms:modified xsi:type="dcterms:W3CDTF">2025-05-29T15:37:03Z</dcterms:modified>
</cp:coreProperties>
</file>