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59" r:id="rId6"/>
    <p:sldId id="260" r:id="rId7"/>
    <p:sldId id="262" r:id="rId8"/>
    <p:sldId id="269" r:id="rId9"/>
    <p:sldId id="263" r:id="rId10"/>
    <p:sldId id="270" r:id="rId11"/>
    <p:sldId id="265" r:id="rId12"/>
    <p:sldId id="271" r:id="rId13"/>
    <p:sldId id="272" r:id="rId14"/>
    <p:sldId id="273" r:id="rId15"/>
  </p:sldIdLst>
  <p:sldSz cx="14630400" cy="8229600"/>
  <p:notesSz cx="8229600" cy="146304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689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039E2-6845-44C5-2DF9-7728C0779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0E3F17-6B61-F428-F745-60C6129312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5DE8BD-FAF3-9B2F-54AB-2E36BB3C6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43A58-45AE-4E34-DE2C-26C9F6CCB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18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nifi.apache.org/download.html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es-es/resources/cloud-computing-dictionary/what-is-data-integration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84408"/>
            <a:ext cx="61783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Ingesta de Datos Batch</a:t>
            </a:r>
            <a:endParaRPr lang="en-US" sz="44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39333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Proceso para transferir grandes volúmenes de datos en intervalos específicos.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476678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4774406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4774406"/>
            <a:ext cx="6966823" cy="5706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por Kibernum Capacitación S.A. 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E07D069-26D1-4951-C0D6-1227C3494E19}"/>
              </a:ext>
            </a:extLst>
          </p:cNvPr>
          <p:cNvSpPr/>
          <p:nvPr/>
        </p:nvSpPr>
        <p:spPr>
          <a:xfrm>
            <a:off x="724830" y="695206"/>
            <a:ext cx="1225977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Comparación de Herramientas</a:t>
            </a:r>
            <a:endParaRPr lang="en-US" sz="44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82109B8-2EDA-C23D-AB33-A2C0FC464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523852"/>
              </p:ext>
            </p:extLst>
          </p:nvPr>
        </p:nvGraphicFramePr>
        <p:xfrm>
          <a:off x="1285200" y="1683037"/>
          <a:ext cx="12060000" cy="5757418"/>
        </p:xfrm>
        <a:graphic>
          <a:graphicData uri="http://schemas.openxmlformats.org/drawingml/2006/table">
            <a:tbl>
              <a:tblPr/>
              <a:tblGrid>
                <a:gridCol w="2412000">
                  <a:extLst>
                    <a:ext uri="{9D8B030D-6E8A-4147-A177-3AD203B41FA5}">
                      <a16:colId xmlns:a16="http://schemas.microsoft.com/office/drawing/2014/main" val="4200516835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3815250251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1859397090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3550856974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420461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1" i="0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Herramienta</a:t>
                      </a:r>
                      <a:r>
                        <a:rPr lang="es-CL" sz="1600" b="0" i="0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s-CL" sz="4000" b="0" i="0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1" i="0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Tipo de Herramienta</a:t>
                      </a:r>
                      <a:r>
                        <a:rPr lang="es-CL" sz="1600" b="0" i="0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s-CL" sz="4000" b="0" i="0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0E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0E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0E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1" i="0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Facilidad de Uso</a:t>
                      </a:r>
                      <a:r>
                        <a:rPr lang="es-CL" sz="1600" b="0" i="0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s-CL" sz="4000" b="0" i="0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200E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10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10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10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1" i="0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Soporte de Transformación</a:t>
                      </a:r>
                      <a:r>
                        <a:rPr lang="es-CL" sz="1600" b="0" i="0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s-CL" sz="4000" b="0" i="0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010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12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12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12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1" i="0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Costo</a:t>
                      </a:r>
                      <a:r>
                        <a:rPr lang="es-CL" sz="1600" b="0" i="0" dirty="0">
                          <a:solidFill>
                            <a:schemeClr val="bg1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s-CL" sz="4000" b="0" i="0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012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1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1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1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31566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Apache Nifi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017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17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17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Automatización de flujos de datos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017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1E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00E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1E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Interfaz gráfica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401E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1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10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1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Flexible (Transformaciones simples)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01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20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12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20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Gratuito (open-source)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20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26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15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26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9337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Apache Spark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024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024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17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024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Procesamiento distribuido de datos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024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026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1E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026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Requiere conocimiento técnico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E026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2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1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2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Avanzada, incluye ML y análisis de datos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02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7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20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7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Gratuito (open-source)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07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7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26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7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13105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Talend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B075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75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024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75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Plataforma ETL con GUI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B075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7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026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7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Muy fácil (GUI)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07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7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2D0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7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Amplio, soporta transformación compleja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07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8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73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8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Licencia comercial, versiones gratuitas limitadas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08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8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7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8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1529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AWS Glue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708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8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75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8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Servicio de ETL gestionado en la nube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708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8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7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8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Interfaz gráfica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708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8D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7E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8D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Soporta transformaciones a través de scripts en Python o Scala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508D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91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8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91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Basado en uso, precios por cantidad de datos procesados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091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95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84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95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73015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Informatica PowerCenter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09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9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8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9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Plataforma ETL empresarial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09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9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8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9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Interfaz gráfica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09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A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8D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A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Avanzada, incluye validación y transformación compleja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B0A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B1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91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B1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Licencia comercial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50B1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0B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95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B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4977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Microsoft SSIS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70B2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B2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9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B2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ETL en la plataforma de Microsoft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70B2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B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97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B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Interfaz gráfica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F0B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B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A0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0B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Soporta transformación avanzada </a:t>
                      </a:r>
                      <a:endParaRPr lang="es-CL" sz="4000" b="0" i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D0B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045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B1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45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300"/>
                        </a:lnSpc>
                        <a:buNone/>
                      </a:pPr>
                      <a:r>
                        <a:rPr lang="es-CL" sz="1600" b="0" i="0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Licencia comercial incluida con SQL Server </a:t>
                      </a:r>
                      <a:endParaRPr lang="es-CL" sz="4000" b="0" i="0" dirty="0">
                        <a:effectLst/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5045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B8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49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825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5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5098" y="618649"/>
            <a:ext cx="7392353" cy="700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Escalabilidad y Rendimiento</a:t>
            </a:r>
            <a:endParaRPr lang="en-US" sz="4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1037392" y="1768197"/>
            <a:ext cx="30480" cy="5842635"/>
          </a:xfrm>
          <a:prstGeom prst="roundRect">
            <a:avLst>
              <a:gd name="adj" fmla="val 309123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1259265" y="2257544"/>
            <a:ext cx="672941" cy="30480"/>
          </a:xfrm>
          <a:prstGeom prst="roundRect">
            <a:avLst>
              <a:gd name="adj" fmla="val 309123"/>
            </a:avLst>
          </a:prstGeom>
          <a:solidFill>
            <a:srgbClr val="195B65"/>
          </a:solidFill>
          <a:ln/>
        </p:spPr>
      </p:sp>
      <p:sp>
        <p:nvSpPr>
          <p:cNvPr id="5" name="Shape 3"/>
          <p:cNvSpPr/>
          <p:nvPr/>
        </p:nvSpPr>
        <p:spPr>
          <a:xfrm>
            <a:off x="785039" y="2020491"/>
            <a:ext cx="504706" cy="504706"/>
          </a:xfrm>
          <a:prstGeom prst="roundRect">
            <a:avLst>
              <a:gd name="adj" fmla="val 18668"/>
            </a:avLst>
          </a:prstGeom>
          <a:solidFill>
            <a:srgbClr val="00424C"/>
          </a:solidFill>
          <a:ln w="22860">
            <a:solidFill>
              <a:srgbClr val="195B65"/>
            </a:solidFill>
            <a:prstDash val="solid"/>
          </a:ln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097" y="2062520"/>
            <a:ext cx="336471" cy="420529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159079" y="1992511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Apache Spark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159079" y="2477453"/>
            <a:ext cx="10825520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Procesamiento distribuido en memoria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259265" y="3774281"/>
            <a:ext cx="672941" cy="30480"/>
          </a:xfrm>
          <a:prstGeom prst="roundRect">
            <a:avLst>
              <a:gd name="adj" fmla="val 309123"/>
            </a:avLst>
          </a:prstGeom>
          <a:solidFill>
            <a:srgbClr val="B0C2BE"/>
          </a:solidFill>
          <a:ln/>
        </p:spPr>
      </p:sp>
      <p:sp>
        <p:nvSpPr>
          <p:cNvPr id="10" name="Shape 7"/>
          <p:cNvSpPr/>
          <p:nvPr/>
        </p:nvSpPr>
        <p:spPr>
          <a:xfrm>
            <a:off x="785039" y="3537228"/>
            <a:ext cx="504706" cy="504706"/>
          </a:xfrm>
          <a:prstGeom prst="roundRect">
            <a:avLst>
              <a:gd name="adj" fmla="val 18668"/>
            </a:avLst>
          </a:prstGeom>
          <a:solidFill>
            <a:srgbClr val="CADCD8"/>
          </a:solidFill>
          <a:ln w="22860">
            <a:solidFill>
              <a:srgbClr val="B0C2BE"/>
            </a:solidFill>
            <a:prstDash val="solid"/>
          </a:ln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097" y="3579257"/>
            <a:ext cx="336471" cy="420529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2159079" y="3509248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Apache Kafka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2159079" y="3994190"/>
            <a:ext cx="10825520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Desacoplamiento de productores y consumidores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1259265" y="5291018"/>
            <a:ext cx="672941" cy="30480"/>
          </a:xfrm>
          <a:prstGeom prst="roundRect">
            <a:avLst>
              <a:gd name="adj" fmla="val 309123"/>
            </a:avLst>
          </a:prstGeom>
          <a:solidFill>
            <a:srgbClr val="9F90BA"/>
          </a:solidFill>
          <a:ln/>
        </p:spPr>
      </p:sp>
      <p:sp>
        <p:nvSpPr>
          <p:cNvPr id="15" name="Shape 11"/>
          <p:cNvSpPr/>
          <p:nvPr/>
        </p:nvSpPr>
        <p:spPr>
          <a:xfrm>
            <a:off x="785039" y="5053965"/>
            <a:ext cx="504706" cy="504706"/>
          </a:xfrm>
          <a:prstGeom prst="roundRect">
            <a:avLst>
              <a:gd name="adj" fmla="val 18668"/>
            </a:avLst>
          </a:prstGeom>
          <a:solidFill>
            <a:srgbClr val="B9AAD4"/>
          </a:solidFill>
          <a:ln w="22860">
            <a:solidFill>
              <a:srgbClr val="9F90BA"/>
            </a:solidFill>
            <a:prstDash val="solid"/>
          </a:ln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97" y="5095994"/>
            <a:ext cx="336471" cy="420529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2159079" y="5025985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Apache Hadoop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" name="Text 13"/>
          <p:cNvSpPr/>
          <p:nvPr/>
        </p:nvSpPr>
        <p:spPr>
          <a:xfrm>
            <a:off x="2159079" y="5510927"/>
            <a:ext cx="10825520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Escalabilidad masiva a bajo costo</a:t>
            </a:r>
            <a:endParaRPr lang="en-US" sz="1750" dirty="0"/>
          </a:p>
        </p:txBody>
      </p:sp>
      <p:sp>
        <p:nvSpPr>
          <p:cNvPr id="19" name="Shape 14"/>
          <p:cNvSpPr/>
          <p:nvPr/>
        </p:nvSpPr>
        <p:spPr>
          <a:xfrm>
            <a:off x="1259265" y="6807756"/>
            <a:ext cx="672941" cy="30480"/>
          </a:xfrm>
          <a:prstGeom prst="roundRect">
            <a:avLst>
              <a:gd name="adj" fmla="val 309123"/>
            </a:avLst>
          </a:prstGeom>
          <a:solidFill>
            <a:srgbClr val="98BB93"/>
          </a:solidFill>
          <a:ln/>
        </p:spPr>
      </p:sp>
      <p:sp>
        <p:nvSpPr>
          <p:cNvPr id="20" name="Shape 15"/>
          <p:cNvSpPr/>
          <p:nvPr/>
        </p:nvSpPr>
        <p:spPr>
          <a:xfrm>
            <a:off x="785039" y="6570702"/>
            <a:ext cx="504706" cy="504706"/>
          </a:xfrm>
          <a:prstGeom prst="roundRect">
            <a:avLst>
              <a:gd name="adj" fmla="val 18668"/>
            </a:avLst>
          </a:prstGeom>
          <a:solidFill>
            <a:srgbClr val="B2D5AD"/>
          </a:solidFill>
          <a:ln w="22860">
            <a:solidFill>
              <a:srgbClr val="98BB93"/>
            </a:solidFill>
            <a:prstDash val="solid"/>
          </a:ln>
        </p:spPr>
      </p:sp>
      <p:sp>
        <p:nvSpPr>
          <p:cNvPr id="21" name="Text 16"/>
          <p:cNvSpPr/>
          <p:nvPr/>
        </p:nvSpPr>
        <p:spPr>
          <a:xfrm>
            <a:off x="869097" y="6612731"/>
            <a:ext cx="336471" cy="420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000000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4</a:t>
            </a:r>
            <a:endParaRPr lang="en-US" sz="2600" dirty="0"/>
          </a:p>
        </p:txBody>
      </p:sp>
      <p:sp>
        <p:nvSpPr>
          <p:cNvPr id="22" name="Text 17"/>
          <p:cNvSpPr/>
          <p:nvPr/>
        </p:nvSpPr>
        <p:spPr>
          <a:xfrm>
            <a:off x="2159079" y="6542723"/>
            <a:ext cx="2804160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Data Lakes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 18"/>
          <p:cNvSpPr/>
          <p:nvPr/>
        </p:nvSpPr>
        <p:spPr>
          <a:xfrm>
            <a:off x="2159079" y="7027664"/>
            <a:ext cx="10825520" cy="358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Almacenamiento escalable no estructurado</a:t>
            </a:r>
            <a:endParaRPr lang="en-US" sz="1750" dirty="0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57FA7BB-5F01-5326-D5BD-FAEB84235FAC}"/>
              </a:ext>
            </a:extLst>
          </p:cNvPr>
          <p:cNvSpPr/>
          <p:nvPr/>
        </p:nvSpPr>
        <p:spPr>
          <a:xfrm>
            <a:off x="468351" y="400210"/>
            <a:ext cx="135598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s-CL" sz="4450" b="1" noProof="0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Actividad: Preparación de un Entorno con Apache </a:t>
            </a:r>
            <a:r>
              <a:rPr lang="es-CL" sz="4450" b="1" noProof="0" dirty="0" err="1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Nifi</a:t>
            </a:r>
            <a:endParaRPr lang="es-CL" sz="44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21BD8E-2CD4-72F8-2A46-FADAC42829A4}"/>
              </a:ext>
            </a:extLst>
          </p:cNvPr>
          <p:cNvSpPr txBox="1"/>
          <p:nvPr/>
        </p:nvSpPr>
        <p:spPr>
          <a:xfrm>
            <a:off x="468350" y="1658827"/>
            <a:ext cx="13671395" cy="710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lnSpc>
                <a:spcPts val="2500"/>
              </a:lnSpc>
              <a:buNone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Objetivo: El objetivo de esta actividad es que el alumno aprenda a instalar y configurar </a:t>
            </a:r>
            <a:r>
              <a:rPr lang="es-CL" sz="17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Apache </a:t>
            </a:r>
            <a:r>
              <a:rPr lang="es-CL" sz="170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Nifi</a:t>
            </a: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Al final de la actividad, el alumno debe ser capaz de configurar un entorno de </a:t>
            </a:r>
            <a:r>
              <a:rPr lang="es-CL" sz="1700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Nifi</a:t>
            </a: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 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4F56D4B-EB83-C7C7-730E-C55FEFD7CAC2}"/>
              </a:ext>
            </a:extLst>
          </p:cNvPr>
          <p:cNvSpPr txBox="1"/>
          <p:nvPr/>
        </p:nvSpPr>
        <p:spPr>
          <a:xfrm>
            <a:off x="468351" y="2552598"/>
            <a:ext cx="5832088" cy="4878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Dirígete a la página oficial de Apache </a:t>
            </a:r>
            <a:r>
              <a:rPr lang="es-CL" sz="1700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Nifi</a:t>
            </a: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s-CL" sz="1700" b="0" i="0" u="sng" strike="noStrike" dirty="0">
                <a:solidFill>
                  <a:srgbClr val="0563C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https://nifi.apache.org/download.html</a:t>
            </a: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 </a:t>
            </a:r>
          </a:p>
          <a:p>
            <a:pPr algn="l" rtl="0" fontAlgn="base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Descarga la versión más reciente de Apache </a:t>
            </a:r>
            <a:r>
              <a:rPr lang="es-CL" sz="1700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Nifi</a:t>
            </a: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en formato ZIP o TAR. </a:t>
            </a:r>
          </a:p>
          <a:p>
            <a:pPr algn="l" rtl="0" fontAlgn="base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Una vez descargado el archivo, ejecuta el directorio descargado. </a:t>
            </a:r>
          </a:p>
          <a:p>
            <a:pPr algn="l" rtl="0" fontAlgn="base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Asegúrate de tener </a:t>
            </a:r>
            <a:r>
              <a:rPr lang="es-CL" sz="17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Java</a:t>
            </a: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instalado en tu sistema. Apache </a:t>
            </a:r>
            <a:r>
              <a:rPr lang="es-CL" sz="1700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Nifi</a:t>
            </a: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requiere Java 8 o superior. </a:t>
            </a:r>
          </a:p>
          <a:p>
            <a:pPr algn="l" rtl="0" fontAlgn="base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Para verificar si Java está instalado, ejecuta el siguiente comando “java --</a:t>
            </a:r>
            <a:r>
              <a:rPr lang="es-CL" sz="1700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version</a:t>
            </a: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” </a:t>
            </a:r>
          </a:p>
          <a:p>
            <a:pPr algn="l" rtl="0" fontAlgn="base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 el directorio donde extrajiste los archivos, navega hasta la carpeta </a:t>
            </a:r>
            <a:r>
              <a:rPr lang="es-CL" sz="1700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bin</a:t>
            </a: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y ejecuta el siguiente comando “nifi.bat </a:t>
            </a:r>
            <a:r>
              <a:rPr lang="es-CL" sz="1700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start</a:t>
            </a: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” </a:t>
            </a:r>
          </a:p>
          <a:p>
            <a:pPr algn="l" rtl="0" fontAlgn="base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Abre un navegador web y ve a “http://localhost:8080/</a:t>
            </a:r>
            <a:r>
              <a:rPr lang="es-CL" sz="1700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nifi</a:t>
            </a: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” para acceder a la interfaz de usuario de Apache </a:t>
            </a:r>
            <a:r>
              <a:rPr lang="es-CL" sz="1700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Nifi</a:t>
            </a: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 </a:t>
            </a:r>
          </a:p>
          <a:p>
            <a:pPr algn="l" rtl="0" fontAlgn="base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Verás la página de bienvenida de Apache </a:t>
            </a:r>
            <a:r>
              <a:rPr lang="es-CL" sz="1700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Nifi</a:t>
            </a: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 </a:t>
            </a:r>
          </a:p>
        </p:txBody>
      </p:sp>
      <p:pic>
        <p:nvPicPr>
          <p:cNvPr id="3074" name="Picture 2" descr="Imagen 3, Imagen">
            <a:extLst>
              <a:ext uri="{FF2B5EF4-FFF2-40B4-BE49-F238E27FC236}">
                <a16:creationId xmlns:a16="http://schemas.microsoft.com/office/drawing/2014/main" id="{9339FDDD-BAEF-AE4F-53BA-605125F8C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256" y="3293941"/>
            <a:ext cx="7160275" cy="32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972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AE5FD0D-8003-97C3-E371-FC8937BE4FA2}"/>
              </a:ext>
            </a:extLst>
          </p:cNvPr>
          <p:cNvSpPr/>
          <p:nvPr/>
        </p:nvSpPr>
        <p:spPr>
          <a:xfrm>
            <a:off x="535258" y="754599"/>
            <a:ext cx="135598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s-CL" sz="4450" b="1" noProof="0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Enlace a Material Complementario</a:t>
            </a:r>
            <a:endParaRPr lang="es-CL" sz="44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753BC9-7713-6CEA-3FA3-2063192B9F03}"/>
              </a:ext>
            </a:extLst>
          </p:cNvPr>
          <p:cNvSpPr txBox="1"/>
          <p:nvPr/>
        </p:nvSpPr>
        <p:spPr>
          <a:xfrm>
            <a:off x="2263696" y="2867243"/>
            <a:ext cx="10103005" cy="87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lnSpc>
                <a:spcPct val="150000"/>
              </a:lnSpc>
              <a:buNone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¿Qué es la integración de datos? </a:t>
            </a:r>
            <a:endParaRPr lang="es-CL" b="0" i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 rtl="0" fontAlgn="base">
              <a:lnSpc>
                <a:spcPct val="150000"/>
              </a:lnSpc>
            </a:pPr>
            <a:r>
              <a:rPr lang="es-CL" sz="1800" b="0" i="0" u="sng" strike="noStrike" dirty="0">
                <a:solidFill>
                  <a:srgbClr val="0563C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https://azure.microsoft.com/es-es/resources/cloud-computing-dictionary/what-is-data-integration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  <a:endParaRPr lang="es-CL" b="0" i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36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35103FB-8833-3974-D06C-9F1203BF2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F079ED72-A2CA-44F3-711A-C264FA3BF842}"/>
              </a:ext>
            </a:extLst>
          </p:cNvPr>
          <p:cNvSpPr/>
          <p:nvPr/>
        </p:nvSpPr>
        <p:spPr>
          <a:xfrm>
            <a:off x="535258" y="1463378"/>
            <a:ext cx="75047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s-CL" sz="4450" b="1" noProof="0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Preguntas de Reflexión Final</a:t>
            </a:r>
            <a:endParaRPr lang="es-CL" sz="44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D83090-0C75-4B76-5BF1-5B195E632B2F}"/>
              </a:ext>
            </a:extLst>
          </p:cNvPr>
          <p:cNvSpPr txBox="1"/>
          <p:nvPr/>
        </p:nvSpPr>
        <p:spPr>
          <a:xfrm>
            <a:off x="858644" y="2893835"/>
            <a:ext cx="7315200" cy="4203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¿Qué ventajas y desventajas de la ingesta de datos </a:t>
            </a:r>
            <a:r>
              <a:rPr lang="es-CL" sz="1800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batch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consideras más importantes para una empresa que necesita procesar grandes volúmenes de datos de ventas a nivel diario? </a:t>
            </a:r>
          </a:p>
          <a:p>
            <a:pPr marL="342900" indent="-342900"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¿En qué situaciones sería más adecuado utilizar el proceso de </a:t>
            </a:r>
            <a:r>
              <a:rPr lang="es-CL" sz="18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ETL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en lugar de </a:t>
            </a:r>
            <a:r>
              <a:rPr lang="es-CL" sz="18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ELT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y qué beneficios puede aportar este enfoque en términos de control de calidad de los datos? </a:t>
            </a:r>
          </a:p>
          <a:p>
            <a:pPr marL="342900" indent="-342900" algn="just" rtl="0" fontAlgn="base">
              <a:lnSpc>
                <a:spcPct val="150000"/>
              </a:lnSpc>
              <a:buFont typeface="+mj-lt"/>
              <a:buAutoNum type="arabicPeriod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¿Cómo influye la escalabilidad y el rendimiento en la selección de herramientas de integración de datos para un proyecto de gran envergadura, como el análisis de datos de una empresa multinacional con múltiples fuentes de datos? </a:t>
            </a:r>
          </a:p>
        </p:txBody>
      </p:sp>
    </p:spTree>
    <p:extLst>
      <p:ext uri="{BB962C8B-B14F-4D97-AF65-F5344CB8AC3E}">
        <p14:creationId xmlns:p14="http://schemas.microsoft.com/office/powerpoint/2010/main" val="386617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6D64CD50-505B-18E6-2256-0E57B9711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4F785A50-17AD-621A-212A-19FF9019BCF5}"/>
              </a:ext>
            </a:extLst>
          </p:cNvPr>
          <p:cNvSpPr/>
          <p:nvPr/>
        </p:nvSpPr>
        <p:spPr>
          <a:xfrm>
            <a:off x="6266679" y="1858496"/>
            <a:ext cx="61783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s-CL" sz="4450" b="1" noProof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Preguntas de Activación </a:t>
            </a:r>
          </a:p>
          <a:p>
            <a:pPr marL="0" indent="0" algn="ctr">
              <a:lnSpc>
                <a:spcPts val="5550"/>
              </a:lnSpc>
              <a:buNone/>
            </a:pPr>
            <a:r>
              <a:rPr lang="es-CL" sz="4450" b="1" noProof="0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de Contenido</a:t>
            </a:r>
            <a:endParaRPr lang="es-CL" sz="44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7E6492-B350-3EEE-8DCA-54FFC7ECEC66}"/>
              </a:ext>
            </a:extLst>
          </p:cNvPr>
          <p:cNvSpPr txBox="1"/>
          <p:nvPr/>
        </p:nvSpPr>
        <p:spPr>
          <a:xfrm>
            <a:off x="6122019" y="4216995"/>
            <a:ext cx="7315200" cy="206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 fontAlgn="base">
              <a:lnSpc>
                <a:spcPts val="2600"/>
              </a:lnSpc>
              <a:buFont typeface="+mj-lt"/>
              <a:buAutoNum type="arabicPeriod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¿Qué pasos involucra el proceso de integración de datos y por qué son importantes para las organizaciones? </a:t>
            </a:r>
          </a:p>
          <a:p>
            <a:pPr marL="342900" indent="-342900" algn="just" rtl="0" fontAlgn="base">
              <a:lnSpc>
                <a:spcPts val="2600"/>
              </a:lnSpc>
              <a:buFont typeface="+mj-lt"/>
              <a:buAutoNum type="arabicPeriod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¿Cuáles son los beneficios más importantes de la integración de datos para las empresas? </a:t>
            </a:r>
          </a:p>
          <a:p>
            <a:pPr marL="342900" indent="-342900" algn="just" rtl="0" fontAlgn="base">
              <a:lnSpc>
                <a:spcPts val="2600"/>
              </a:lnSpc>
              <a:buFont typeface="+mj-lt"/>
              <a:buAutoNum type="arabicPeriod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¿Qué tipo de integración de datos sería más adecuado para un sistema que necesita acceder a datos en tiempo real sin duplicarlos y por qué? </a:t>
            </a:r>
          </a:p>
        </p:txBody>
      </p:sp>
    </p:spTree>
    <p:extLst>
      <p:ext uri="{BB962C8B-B14F-4D97-AF65-F5344CB8AC3E}">
        <p14:creationId xmlns:p14="http://schemas.microsoft.com/office/powerpoint/2010/main" val="253001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72201"/>
            <a:ext cx="93659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¿Qué es la Ingesta de Datos Batch?</a:t>
            </a:r>
            <a:endParaRPr lang="en-US" sz="44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55762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00424C"/>
          </a:solidFill>
          <a:ln w="22860">
            <a:solidFill>
              <a:srgbClr val="195B65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5618798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5576292"/>
            <a:ext cx="28960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Transferencia en lotes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530906" y="606671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Datos procesados en bloques programados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5216962" y="55762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ADCD8"/>
          </a:solidFill>
          <a:ln w="22860">
            <a:solidFill>
              <a:srgbClr val="B0C2BE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032" y="5618798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54078" y="5576292"/>
            <a:ext cx="28473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Intervalos específicos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5954078" y="606671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 se actualizan hasta completar ciclo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9640133" y="55762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B9AAD4"/>
          </a:solidFill>
          <a:ln w="22860">
            <a:solidFill>
              <a:srgbClr val="9F90BA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5204" y="5618798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377249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Grandes volúmenes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10377249" y="606671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Diseñado para procesar datos masivos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9579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Principios Básicos</a:t>
            </a:r>
            <a:endParaRPr lang="en-US" sz="44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4518779"/>
            <a:ext cx="12190809" cy="30480"/>
          </a:xfrm>
          <a:prstGeom prst="roundRect">
            <a:avLst>
              <a:gd name="adj" fmla="val 312558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2734747" y="3838337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195B65"/>
          </a:solidFill>
          <a:ln/>
        </p:spPr>
      </p:sp>
      <p:sp>
        <p:nvSpPr>
          <p:cNvPr id="5" name="Shape 3"/>
          <p:cNvSpPr/>
          <p:nvPr/>
        </p:nvSpPr>
        <p:spPr>
          <a:xfrm>
            <a:off x="2494836" y="426362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00424C"/>
          </a:solidFill>
          <a:ln w="22860">
            <a:solidFill>
              <a:srgbClr val="195B65"/>
            </a:solidFill>
            <a:prstDash val="solid"/>
          </a:ln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906" y="4306133"/>
            <a:ext cx="340162" cy="42529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127641" y="2758202"/>
            <a:ext cx="32445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Procesamiento por Lotes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020604" y="3248620"/>
            <a:ext cx="34587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Datos agrupados en bloques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804291" y="4518779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B0C2BE"/>
          </a:solidFill>
          <a:ln/>
        </p:spPr>
      </p:sp>
      <p:sp>
        <p:nvSpPr>
          <p:cNvPr id="10" name="Shape 7"/>
          <p:cNvSpPr/>
          <p:nvPr/>
        </p:nvSpPr>
        <p:spPr>
          <a:xfrm>
            <a:off x="4564380" y="426362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ADCD8"/>
          </a:solidFill>
          <a:ln w="22860">
            <a:solidFill>
              <a:srgbClr val="B0C2BE"/>
            </a:solidFill>
            <a:prstDash val="solid"/>
          </a:ln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450" y="4306133"/>
            <a:ext cx="340162" cy="425291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3090148" y="5426035"/>
            <a:ext cx="345876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Procesamiento Programado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3090148" y="6270784"/>
            <a:ext cx="34587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Ejecución en intervalos definidos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6873954" y="3838337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9F90BA"/>
          </a:solidFill>
          <a:ln/>
        </p:spPr>
      </p:sp>
      <p:sp>
        <p:nvSpPr>
          <p:cNvPr id="15" name="Shape 11"/>
          <p:cNvSpPr/>
          <p:nvPr/>
        </p:nvSpPr>
        <p:spPr>
          <a:xfrm>
            <a:off x="6634043" y="426362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B9AAD4"/>
          </a:solidFill>
          <a:ln w="22860">
            <a:solidFill>
              <a:srgbClr val="9F90BA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719114" y="430613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3"/>
          <p:cNvSpPr/>
          <p:nvPr/>
        </p:nvSpPr>
        <p:spPr>
          <a:xfrm>
            <a:off x="5471517" y="27582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Múltiples Fuentes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" name="Text 14"/>
          <p:cNvSpPr/>
          <p:nvPr/>
        </p:nvSpPr>
        <p:spPr>
          <a:xfrm>
            <a:off x="5159812" y="3248620"/>
            <a:ext cx="34587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Integración de diversos orígenes</a:t>
            </a:r>
            <a:endParaRPr lang="en-US" sz="1750" dirty="0"/>
          </a:p>
        </p:txBody>
      </p:sp>
      <p:sp>
        <p:nvSpPr>
          <p:cNvPr id="19" name="Shape 15"/>
          <p:cNvSpPr/>
          <p:nvPr/>
        </p:nvSpPr>
        <p:spPr>
          <a:xfrm>
            <a:off x="8943499" y="4518779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98BB93"/>
          </a:solidFill>
          <a:ln/>
        </p:spPr>
      </p:sp>
      <p:sp>
        <p:nvSpPr>
          <p:cNvPr id="20" name="Shape 16"/>
          <p:cNvSpPr/>
          <p:nvPr/>
        </p:nvSpPr>
        <p:spPr>
          <a:xfrm>
            <a:off x="8703588" y="426362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B2D5AD"/>
          </a:solidFill>
          <a:ln w="22860">
            <a:solidFill>
              <a:srgbClr val="98BB93"/>
            </a:solidFill>
            <a:prstDash val="solid"/>
          </a:ln>
        </p:spPr>
      </p:sp>
      <p:pic>
        <p:nvPicPr>
          <p:cNvPr id="2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58" y="4306133"/>
            <a:ext cx="340162" cy="425291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7229356" y="5426035"/>
            <a:ext cx="345876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Transformación y Limpieza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 18"/>
          <p:cNvSpPr/>
          <p:nvPr/>
        </p:nvSpPr>
        <p:spPr>
          <a:xfrm>
            <a:off x="7229356" y="6270784"/>
            <a:ext cx="34587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Preparación de datos para análisis</a:t>
            </a:r>
            <a:endParaRPr lang="en-US" sz="1750" dirty="0"/>
          </a:p>
        </p:txBody>
      </p:sp>
      <p:sp>
        <p:nvSpPr>
          <p:cNvPr id="24" name="Shape 19"/>
          <p:cNvSpPr/>
          <p:nvPr/>
        </p:nvSpPr>
        <p:spPr>
          <a:xfrm>
            <a:off x="11013162" y="3838337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797979"/>
          </a:solidFill>
          <a:ln/>
        </p:spPr>
      </p:sp>
      <p:sp>
        <p:nvSpPr>
          <p:cNvPr id="25" name="Shape 20"/>
          <p:cNvSpPr/>
          <p:nvPr/>
        </p:nvSpPr>
        <p:spPr>
          <a:xfrm>
            <a:off x="10773251" y="426362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606060"/>
          </a:solidFill>
          <a:ln w="22860">
            <a:solidFill>
              <a:srgbClr val="797979"/>
            </a:solidFill>
            <a:prstDash val="solid"/>
          </a:ln>
        </p:spPr>
      </p:sp>
      <p:pic>
        <p:nvPicPr>
          <p:cNvPr id="2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58321" y="4306133"/>
            <a:ext cx="340162" cy="425291"/>
          </a:xfrm>
          <a:prstGeom prst="rect">
            <a:avLst/>
          </a:prstGeom>
        </p:spPr>
      </p:pic>
      <p:sp>
        <p:nvSpPr>
          <p:cNvPr id="27" name="Text 21"/>
          <p:cNvSpPr/>
          <p:nvPr/>
        </p:nvSpPr>
        <p:spPr>
          <a:xfrm>
            <a:off x="9499283" y="2758202"/>
            <a:ext cx="30581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Escalabilidad y Control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8" name="Text 22"/>
          <p:cNvSpPr/>
          <p:nvPr/>
        </p:nvSpPr>
        <p:spPr>
          <a:xfrm>
            <a:off x="9299019" y="3248620"/>
            <a:ext cx="34587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Gestión de errores y recuperación</a:t>
            </a:r>
            <a:endParaRPr lang="en-US" sz="1750" dirty="0"/>
          </a:p>
        </p:txBody>
      </p:sp>
      <p:pic>
        <p:nvPicPr>
          <p:cNvPr id="2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7777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Casos de Uso</a:t>
            </a:r>
            <a:endParaRPr lang="en-US" sz="44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440186"/>
            <a:ext cx="5982057" cy="1352669"/>
          </a:xfrm>
          <a:prstGeom prst="roundRect">
            <a:avLst>
              <a:gd name="adj" fmla="val 7043"/>
            </a:avLst>
          </a:prstGeom>
          <a:solidFill>
            <a:srgbClr val="00424C"/>
          </a:solidFill>
          <a:ln w="22860">
            <a:solidFill>
              <a:srgbClr val="195B6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43464" y="26898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E-Commerce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43464" y="3180278"/>
            <a:ext cx="5482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Procesamiento de datos de ventas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002661" y="2440186"/>
            <a:ext cx="5982057" cy="1352669"/>
          </a:xfrm>
          <a:prstGeom prst="roundRect">
            <a:avLst>
              <a:gd name="adj" fmla="val 7043"/>
            </a:avLst>
          </a:prstGeom>
          <a:solidFill>
            <a:srgbClr val="CADCD8"/>
          </a:solidFill>
          <a:ln w="22860">
            <a:solidFill>
              <a:srgbClr val="B0C2B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252335" y="26898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TI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252335" y="3180278"/>
            <a:ext cx="5482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Análisis de logs de sistemas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019669"/>
            <a:ext cx="5982057" cy="1352669"/>
          </a:xfrm>
          <a:prstGeom prst="roundRect">
            <a:avLst>
              <a:gd name="adj" fmla="val 7043"/>
            </a:avLst>
          </a:prstGeom>
          <a:solidFill>
            <a:srgbClr val="B9AAD4"/>
          </a:solidFill>
          <a:ln w="22860">
            <a:solidFill>
              <a:srgbClr val="9F90BA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4346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CRM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043464" y="4759762"/>
            <a:ext cx="5482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Actualización de datos de clientes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002661" y="4019669"/>
            <a:ext cx="5982057" cy="1352669"/>
          </a:xfrm>
          <a:prstGeom prst="roundRect">
            <a:avLst>
              <a:gd name="adj" fmla="val 7043"/>
            </a:avLst>
          </a:prstGeom>
          <a:solidFill>
            <a:srgbClr val="B2D5AD"/>
          </a:solidFill>
          <a:ln w="22860">
            <a:solidFill>
              <a:srgbClr val="98BB9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52335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Finanzas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252335" y="4759762"/>
            <a:ext cx="5482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Informes financieros mensuales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599152"/>
            <a:ext cx="5982057" cy="1352669"/>
          </a:xfrm>
          <a:prstGeom prst="roundRect">
            <a:avLst>
              <a:gd name="adj" fmla="val 7043"/>
            </a:avLst>
          </a:prstGeom>
          <a:solidFill>
            <a:srgbClr val="606060"/>
          </a:solidFill>
          <a:ln w="22860">
            <a:solidFill>
              <a:srgbClr val="797979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43464" y="58488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IoT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1043464" y="6339245"/>
            <a:ext cx="5482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Integración de datos de sensores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002661" y="5599152"/>
            <a:ext cx="5982057" cy="1352669"/>
          </a:xfrm>
          <a:prstGeom prst="roundRect">
            <a:avLst>
              <a:gd name="adj" fmla="val 7043"/>
            </a:avLst>
          </a:prstGeom>
          <a:solidFill>
            <a:srgbClr val="00424C"/>
          </a:solidFill>
          <a:ln w="22860">
            <a:solidFill>
              <a:srgbClr val="195B65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252335" y="58488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Data Warehouse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7252335" y="6339245"/>
            <a:ext cx="5482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Actualización de almacenes de datos</a:t>
            </a:r>
            <a:endParaRPr lang="en-US" sz="1750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26882" y="604707"/>
            <a:ext cx="12486197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s-CL" sz="4450" b="1" noProof="0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Ventajas y Desventajas de la Ingesta </a:t>
            </a:r>
            <a:r>
              <a:rPr lang="es-CL" sz="4450" b="1" noProof="0" dirty="0" err="1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Batch</a:t>
            </a:r>
            <a:endParaRPr lang="es-CL" sz="44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A1DFB00-4251-378C-E05F-11D13546216D}"/>
              </a:ext>
            </a:extLst>
          </p:cNvPr>
          <p:cNvSpPr txBox="1"/>
          <p:nvPr/>
        </p:nvSpPr>
        <p:spPr>
          <a:xfrm>
            <a:off x="726883" y="1854886"/>
            <a:ext cx="128887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 </a:t>
            </a:r>
            <a:r>
              <a:rPr lang="es-CL" sz="18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ingesta de datos </a:t>
            </a:r>
            <a:r>
              <a:rPr lang="es-CL" sz="180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batch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es un proceso ampliamente utilizado para transferir y procesar grandes volúmenes de datos a intervalos regulares. Si bien ofrece numerosas ventajas en términos de eficiencia y escalabilidad, también tiene algunas desventajas que deben ser consideradas según el caso de uso. A continuación, se detallan las </a:t>
            </a:r>
            <a:r>
              <a:rPr lang="es-CL" sz="18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ventajas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y </a:t>
            </a:r>
            <a:r>
              <a:rPr lang="es-CL" sz="18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desventajas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de la ingesta </a:t>
            </a:r>
            <a:r>
              <a:rPr lang="es-CL" sz="1800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batch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 </a:t>
            </a:r>
            <a:endParaRPr lang="es-CL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Shape 1">
            <a:extLst>
              <a:ext uri="{FF2B5EF4-FFF2-40B4-BE49-F238E27FC236}">
                <a16:creationId xmlns:a16="http://schemas.microsoft.com/office/drawing/2014/main" id="{E0FD135A-5611-3EBA-F755-BBAEFEB695B6}"/>
              </a:ext>
            </a:extLst>
          </p:cNvPr>
          <p:cNvSpPr/>
          <p:nvPr/>
        </p:nvSpPr>
        <p:spPr>
          <a:xfrm>
            <a:off x="793790" y="3443797"/>
            <a:ext cx="5982057" cy="3348000"/>
          </a:xfrm>
          <a:prstGeom prst="roundRect">
            <a:avLst>
              <a:gd name="adj" fmla="val 7043"/>
            </a:avLst>
          </a:prstGeom>
          <a:solidFill>
            <a:srgbClr val="00424C"/>
          </a:solidFill>
          <a:ln w="22860">
            <a:solidFill>
              <a:srgbClr val="195B65"/>
            </a:solidFill>
            <a:prstDash val="solid"/>
          </a:ln>
        </p:spPr>
        <p:txBody>
          <a:bodyPr/>
          <a:lstStyle/>
          <a:p>
            <a:pPr algn="ctr" rtl="0" fontAlgn="base">
              <a:lnSpc>
                <a:spcPts val="2600"/>
              </a:lnSpc>
              <a:buNone/>
            </a:pPr>
            <a:r>
              <a:rPr lang="es-CL" sz="1800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Ventajas de la Ingesta </a:t>
            </a:r>
            <a:r>
              <a:rPr lang="es-CL" sz="1800" b="1" i="0" dirty="0" err="1">
                <a:solidFill>
                  <a:schemeClr val="bg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Batch</a:t>
            </a:r>
            <a:endParaRPr lang="es-CL" b="1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 rtl="0" fontAlgn="base">
              <a:lnSpc>
                <a:spcPts val="2600"/>
              </a:lnSpc>
              <a:buNone/>
            </a:pPr>
            <a:endParaRPr lang="es-CL" b="0" i="0" dirty="0">
              <a:solidFill>
                <a:schemeClr val="bg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 rtl="0" fontAlgn="base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s-CL" sz="18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Eficiencia en el Procesamiento de Grandes Volúmenes de Datos. </a:t>
            </a:r>
          </a:p>
          <a:p>
            <a:pPr algn="just" rtl="0" fontAlgn="base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s-CL" sz="18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Optimización de Recursos del Sistema. </a:t>
            </a:r>
          </a:p>
          <a:p>
            <a:pPr algn="just" rtl="0" fontAlgn="base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s-CL" sz="18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Facilidad de Implementación y Mantenimiento. </a:t>
            </a:r>
          </a:p>
          <a:p>
            <a:pPr algn="just" rtl="0" fontAlgn="base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s-CL" sz="1800" b="0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Reducción de Costos Operativos. </a:t>
            </a:r>
          </a:p>
          <a:p>
            <a:endParaRPr lang="es-CL" dirty="0"/>
          </a:p>
        </p:txBody>
      </p:sp>
      <p:sp>
        <p:nvSpPr>
          <p:cNvPr id="22" name="Shape 4">
            <a:extLst>
              <a:ext uri="{FF2B5EF4-FFF2-40B4-BE49-F238E27FC236}">
                <a16:creationId xmlns:a16="http://schemas.microsoft.com/office/drawing/2014/main" id="{C8DA4F97-ED90-870F-3F00-D33BE9C3634D}"/>
              </a:ext>
            </a:extLst>
          </p:cNvPr>
          <p:cNvSpPr/>
          <p:nvPr/>
        </p:nvSpPr>
        <p:spPr>
          <a:xfrm>
            <a:off x="7002661" y="3443797"/>
            <a:ext cx="5982057" cy="3348000"/>
          </a:xfrm>
          <a:prstGeom prst="roundRect">
            <a:avLst>
              <a:gd name="adj" fmla="val 7043"/>
            </a:avLst>
          </a:prstGeom>
          <a:solidFill>
            <a:srgbClr val="CADCD8"/>
          </a:solidFill>
          <a:ln w="22860">
            <a:solidFill>
              <a:srgbClr val="B0C2BE"/>
            </a:solidFill>
            <a:prstDash val="solid"/>
          </a:ln>
        </p:spPr>
        <p:txBody>
          <a:bodyPr/>
          <a:lstStyle/>
          <a:p>
            <a:pPr algn="ctr" rtl="0" fontAlgn="base">
              <a:lnSpc>
                <a:spcPts val="2600"/>
              </a:lnSpc>
              <a:spcAft>
                <a:spcPts val="800"/>
              </a:spcAft>
              <a:buNone/>
            </a:pPr>
            <a:r>
              <a:rPr lang="es-CL" sz="18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Desventajas de la Ingesta </a:t>
            </a:r>
            <a:r>
              <a:rPr lang="es-CL" sz="180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Batch</a:t>
            </a:r>
            <a:endParaRPr lang="es-CL" b="1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 rtl="0" fontAlgn="base">
              <a:lnSpc>
                <a:spcPts val="2600"/>
              </a:lnSpc>
              <a:spcAft>
                <a:spcPts val="800"/>
              </a:spcAft>
              <a:buNone/>
            </a:pPr>
            <a:endParaRPr lang="es-CL" b="0" i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 rtl="0" fontAlgn="base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Alta Latencia y Retraso en la Disponibilidad de los Datos. </a:t>
            </a:r>
          </a:p>
          <a:p>
            <a:pPr algn="just" rtl="0" fontAlgn="base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 Ideal para Procesamiento de Datos en Tiempo Real. </a:t>
            </a:r>
          </a:p>
          <a:p>
            <a:pPr algn="just" rtl="0" fontAlgn="base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Posibilidad de Errores Acumulados. </a:t>
            </a:r>
          </a:p>
          <a:p>
            <a:pPr algn="just" rtl="0" fontAlgn="base">
              <a:lnSpc>
                <a:spcPts val="2600"/>
              </a:lnSpc>
              <a:buFont typeface="Arial" panose="020B0604020202020204" pitchFamily="34" charset="0"/>
              <a:buChar char="•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Limitaciones en el Procesamiento de Datos Dinámicos. 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6522" y="4316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ETL y ELT</a:t>
            </a:r>
            <a:endParaRPr lang="en-US" sz="44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C0926CA-F681-C0E4-2F41-50643B9BEA01}"/>
              </a:ext>
            </a:extLst>
          </p:cNvPr>
          <p:cNvSpPr txBox="1"/>
          <p:nvPr/>
        </p:nvSpPr>
        <p:spPr>
          <a:xfrm>
            <a:off x="793789" y="1506882"/>
            <a:ext cx="13424015" cy="1401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s-CL" sz="175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Los procesos de </a:t>
            </a:r>
            <a:r>
              <a:rPr lang="es-CL" sz="175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ETL</a:t>
            </a:r>
            <a:r>
              <a:rPr lang="es-CL" sz="175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y </a:t>
            </a:r>
            <a:r>
              <a:rPr lang="es-CL" sz="175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ELT</a:t>
            </a:r>
            <a:r>
              <a:rPr lang="es-CL" sz="175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son fundamentales en la integración y procesamiento de datos en sistemas modernos de análisis y </a:t>
            </a:r>
            <a:r>
              <a:rPr lang="es-CL" sz="175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data </a:t>
            </a:r>
            <a:r>
              <a:rPr lang="es-CL" sz="175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warehousing</a:t>
            </a:r>
            <a:r>
              <a:rPr lang="es-CL" sz="175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Ambos se utilizan para mover datos desde diversas fuentes hacia un </a:t>
            </a:r>
            <a:r>
              <a:rPr lang="es-CL" sz="175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almacén de datos</a:t>
            </a:r>
            <a:r>
              <a:rPr lang="es-CL" sz="175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o </a:t>
            </a:r>
            <a:r>
              <a:rPr lang="es-CL" sz="175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data </a:t>
            </a:r>
            <a:r>
              <a:rPr lang="es-CL" sz="175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lake</a:t>
            </a:r>
            <a:r>
              <a:rPr lang="es-CL" sz="175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para su análisis y transformación, pero difieren en el enfoque y en el orden de las operaciones que realizan. A continuación, se detallan las características, diferencias y aplicaciones de </a:t>
            </a:r>
            <a:r>
              <a:rPr lang="es-CL" sz="175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ETL</a:t>
            </a:r>
            <a:r>
              <a:rPr lang="es-CL" sz="175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y </a:t>
            </a:r>
            <a:r>
              <a:rPr lang="es-CL" sz="175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ELT</a:t>
            </a:r>
            <a:r>
              <a:rPr lang="es-CL" sz="175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 </a:t>
            </a:r>
            <a:endParaRPr lang="es-CL" sz="17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BF39B83-D949-271E-222B-B9C7DC6F4B5B}"/>
              </a:ext>
            </a:extLst>
          </p:cNvPr>
          <p:cNvSpPr txBox="1"/>
          <p:nvPr/>
        </p:nvSpPr>
        <p:spPr>
          <a:xfrm>
            <a:off x="469448" y="3006937"/>
            <a:ext cx="6288191" cy="4791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lnSpc>
                <a:spcPts val="2300"/>
              </a:lnSpc>
              <a:buNone/>
            </a:pP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ETL: </a:t>
            </a:r>
            <a:r>
              <a:rPr lang="es-CL" sz="160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Extract</a:t>
            </a: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s-CL" sz="160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Transform</a:t>
            </a: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Load (Extraer, Transformar, Cargar) </a:t>
            </a:r>
            <a:endParaRPr lang="es-CL" sz="1600" b="1" i="0" dirty="0">
              <a:solidFill>
                <a:srgbClr val="1F3763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 rtl="0" fontAlgn="base">
              <a:lnSpc>
                <a:spcPts val="2300"/>
              </a:lnSpc>
              <a:buNone/>
            </a:pP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El proceso de </a:t>
            </a: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ETL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es uno de los enfoques tradicionales para la integración de datos. En este proceso, los datos son </a:t>
            </a: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extraídos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de una o más fuentes, </a:t>
            </a: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transformados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para cumplir con el formato o las reglas de negocio requeridas, y finalmente </a:t>
            </a: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cargados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en el sistema de destino, como un </a:t>
            </a: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data </a:t>
            </a:r>
            <a:r>
              <a:rPr lang="es-CL" sz="160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warehouse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o un </a:t>
            </a: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sistema de análisis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 </a:t>
            </a:r>
          </a:p>
          <a:p>
            <a:pPr algn="just" rtl="0" fontAlgn="base">
              <a:lnSpc>
                <a:spcPts val="2300"/>
              </a:lnSpc>
              <a:buNone/>
            </a:pP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Ventajas del ETL: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</a:p>
          <a:p>
            <a:pPr algn="just" rtl="0" fontAlgn="base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Control de calidad de datos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La transformación de los datos antes de cargarlos garantiza que los datos sean consistentes, limpios y preparados para el análisis. </a:t>
            </a:r>
          </a:p>
          <a:p>
            <a:pPr algn="just" rtl="0" fontAlgn="base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Optimización en el almacenamiento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Solo los datos transformados se cargan en el sistema de destino, lo que puede optimizar el uso del espacio de almacenamiento. </a:t>
            </a:r>
          </a:p>
          <a:p>
            <a:pPr algn="just" rtl="0" fontAlgn="base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Seguridad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Los datos son transformados antes de entrar en el sistema de destino, lo que puede añadir una capa adicional de seguridad, especialmente si se manejan datos sensibles. 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82C1B18-CBA0-B8B7-7521-E8147C9829DD}"/>
              </a:ext>
            </a:extLst>
          </p:cNvPr>
          <p:cNvSpPr txBox="1"/>
          <p:nvPr/>
        </p:nvSpPr>
        <p:spPr>
          <a:xfrm>
            <a:off x="7136780" y="2908099"/>
            <a:ext cx="6699831" cy="5384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lnSpc>
                <a:spcPts val="2300"/>
              </a:lnSpc>
              <a:buNone/>
            </a:pP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ELT: </a:t>
            </a:r>
            <a:r>
              <a:rPr lang="es-CL" sz="160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Extract</a:t>
            </a: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Load, </a:t>
            </a:r>
            <a:r>
              <a:rPr lang="es-CL" sz="160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Transform</a:t>
            </a: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(Extraer, Cargar, Transformar) </a:t>
            </a:r>
            <a:endParaRPr lang="es-CL" sz="1600" b="1" i="0" dirty="0">
              <a:solidFill>
                <a:srgbClr val="1F3763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 rtl="0" fontAlgn="base">
              <a:lnSpc>
                <a:spcPts val="2300"/>
              </a:lnSpc>
              <a:buNone/>
            </a:pP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 el enfoque </a:t>
            </a: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ELT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el proceso de </a:t>
            </a: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transformación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de los datos se realiza después de que los datos se han cargado en el sistema de destino (generalmente un </a:t>
            </a: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data </a:t>
            </a:r>
            <a:r>
              <a:rPr lang="es-CL" sz="160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lake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o un </a:t>
            </a: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data </a:t>
            </a:r>
            <a:r>
              <a:rPr lang="es-CL" sz="160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warehouse</a:t>
            </a: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moderno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). Esto permite que los datos crudos se almacenen primero, y luego sean procesados cuando sea necesario, lo que ofrece ventajas en cuanto a flexibilidad y escalabilidad. </a:t>
            </a:r>
          </a:p>
          <a:p>
            <a:pPr algn="just" rtl="0" fontAlgn="base">
              <a:lnSpc>
                <a:spcPts val="2300"/>
              </a:lnSpc>
              <a:buNone/>
            </a:pP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Ventajas del ELT: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</a:p>
          <a:p>
            <a:pPr algn="just" rtl="0" fontAlgn="base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Escalabilidad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ELT es adecuado para manejar grandes volúmenes de datos y puede escalar fácilmente con la infraestructura moderna de almacenamiento y procesamiento, como los </a:t>
            </a: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data </a:t>
            </a:r>
            <a:r>
              <a:rPr lang="es-CL" sz="160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lakes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y </a:t>
            </a: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data </a:t>
            </a:r>
            <a:r>
              <a:rPr lang="es-CL" sz="160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warehouses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basados en la nube. </a:t>
            </a:r>
          </a:p>
          <a:p>
            <a:pPr algn="just" rtl="0" fontAlgn="base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Flexibilidad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Dado que los datos crudos se almacenan primero, los analistas y científicos de datos tienen más libertad para aplicar diferentes transformaciones y análisis según sea necesario. </a:t>
            </a:r>
          </a:p>
          <a:p>
            <a:pPr algn="just" rtl="0" fontAlgn="base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s-CL" sz="16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Reducción de la latencia</a:t>
            </a:r>
            <a:r>
              <a:rPr lang="es-CL" sz="16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Los datos pueden estar disponibles de inmediato para su análisis, sin tener que esperar a que se completen todas las transformaciones antes de ser cargados.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C6F98-573F-3FE8-6F97-B1F07A9AB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DED507D-CEFF-D054-3CD0-A9F54362B072}"/>
              </a:ext>
            </a:extLst>
          </p:cNvPr>
          <p:cNvSpPr/>
          <p:nvPr/>
        </p:nvSpPr>
        <p:spPr>
          <a:xfrm>
            <a:off x="626522" y="4316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s-CL" sz="4450" b="1" noProof="0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Comparación entre ETL y ELT</a:t>
            </a:r>
            <a:endParaRPr lang="es-CL" sz="4450" noProof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id="{400DEA29-D115-2E87-CCE1-4646756A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CCE59B02-5CDB-E3F7-0312-AFF61AA58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067859"/>
              </p:ext>
            </p:extLst>
          </p:nvPr>
        </p:nvGraphicFramePr>
        <p:xfrm>
          <a:off x="1505228" y="1513694"/>
          <a:ext cx="11267999" cy="6071429"/>
        </p:xfrm>
        <a:graphic>
          <a:graphicData uri="http://schemas.openxmlformats.org/drawingml/2006/table">
            <a:tbl>
              <a:tblPr/>
              <a:tblGrid>
                <a:gridCol w="1982587">
                  <a:extLst>
                    <a:ext uri="{9D8B030D-6E8A-4147-A177-3AD203B41FA5}">
                      <a16:colId xmlns:a16="http://schemas.microsoft.com/office/drawing/2014/main" val="789329104"/>
                    </a:ext>
                  </a:extLst>
                </a:gridCol>
                <a:gridCol w="4642706">
                  <a:extLst>
                    <a:ext uri="{9D8B030D-6E8A-4147-A177-3AD203B41FA5}">
                      <a16:colId xmlns:a16="http://schemas.microsoft.com/office/drawing/2014/main" val="188711265"/>
                    </a:ext>
                  </a:extLst>
                </a:gridCol>
                <a:gridCol w="4642706">
                  <a:extLst>
                    <a:ext uri="{9D8B030D-6E8A-4147-A177-3AD203B41FA5}">
                      <a16:colId xmlns:a16="http://schemas.microsoft.com/office/drawing/2014/main" val="216692958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Característica</a:t>
                      </a:r>
                      <a:r>
                        <a:rPr lang="es-CL" sz="16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ETL</a:t>
                      </a:r>
                      <a:r>
                        <a:rPr lang="es-CL" sz="16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9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9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9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ELT</a:t>
                      </a:r>
                      <a:r>
                        <a:rPr lang="es-CL" sz="16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09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93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93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93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1398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Proceso de Transformación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409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9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9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 datos son transformados antes de ser cargados.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409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A0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96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A0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 datos se cargan primero, luego se transforman en el destino.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0A0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9C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93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9C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86001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Velocidad de Procesamiento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A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A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9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A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Generalmente más lento debido a la fase de transformación previa.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A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A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A0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A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Más rápido porque los datos son cargados rápidamente, luego transformados cuando sea necesario.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A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AD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9C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AD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35379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Infraestructura Necesaria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0B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B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A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B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Requiere servidores y recursos de procesamiento dedicados para transformar los datos antes de cargarlos.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0B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2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A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2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Aprovecha la capacidad de procesamiento del </a:t>
                      </a: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warehouse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 </a:t>
                      </a: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lake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60B2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B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AD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B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70106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Escalabilidad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0B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B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B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B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Puede ser limitado por la capacidad del sistema de transformación.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0B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60B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B2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B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Mejor escalabilidad en plataformas modernas, especialmente en la nube.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60B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C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B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C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1467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Adecuación para Big Data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40C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C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B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C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Menos adecuado para grandes volúmenes de datos debido a las transformaciones previas.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40C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D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B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D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Mejor para grandes volúmenes de datos debido a su enfoque flexible.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40D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40D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C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40D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00932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1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Control de Calidad</a:t>
                      </a: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0DF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DF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C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DF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Los datos son limpiados y transformados antes de ser cargados, lo que mejora la calidad. </a:t>
                      </a:r>
                      <a:endParaRPr lang="es-CL" sz="2800" b="0" i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80DF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D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D5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D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800"/>
                        </a:lnSpc>
                        <a:buNone/>
                      </a:pPr>
                      <a:r>
                        <a:rPr lang="es-CL" sz="1600" b="0" i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 control de calidad puede ser menos estricto inicialmente, ya que los datos crudos se cargan primero. </a:t>
                      </a:r>
                      <a:endParaRPr lang="es-CL" sz="2800" b="0" i="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20D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0DF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40D4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20DF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7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28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79508"/>
            <a:ext cx="59078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Tecnologías Populares</a:t>
            </a:r>
            <a:endParaRPr lang="en-US" sz="44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3790" y="3317977"/>
            <a:ext cx="3836789" cy="161912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5966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Apache NiFi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6087070"/>
            <a:ext cx="38367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Integración visual de flujos de datos</a:t>
            </a:r>
            <a:endParaRPr lang="en-US" sz="1750" dirty="0"/>
          </a:p>
        </p:txBody>
      </p:sp>
      <p:pic>
        <p:nvPicPr>
          <p:cNvPr id="6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70740" y="3129974"/>
            <a:ext cx="3836789" cy="199513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970740" y="55966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Apache Spark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4970740" y="6087070"/>
            <a:ext cx="38367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Procesamiento distribuido</a:t>
            </a:r>
            <a:endParaRPr lang="en-US" sz="1750" dirty="0"/>
          </a:p>
        </p:txBody>
      </p:sp>
      <p:pic>
        <p:nvPicPr>
          <p:cNvPr id="9" name="Image 2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147691" y="3650234"/>
            <a:ext cx="3836908" cy="95473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147691" y="55967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Talend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147691" y="6087189"/>
            <a:ext cx="383690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Plataforma ETL con interfaz gráfica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1469</Words>
  <Application>Microsoft Office PowerPoint</Application>
  <PresentationFormat>Personalizado</PresentationFormat>
  <Paragraphs>169</Paragraphs>
  <Slides>14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Gilroy-ExtraBoldItalic Extra Bold</vt:lpstr>
      <vt:lpstr>Source Sans Pro</vt:lpstr>
      <vt:lpstr>Source Sans Pro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Catalina González</cp:lastModifiedBy>
  <cp:revision>3</cp:revision>
  <dcterms:created xsi:type="dcterms:W3CDTF">2025-04-25T12:32:57Z</dcterms:created>
  <dcterms:modified xsi:type="dcterms:W3CDTF">2025-06-02T14:40:51Z</dcterms:modified>
</cp:coreProperties>
</file>