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57" r:id="rId4"/>
    <p:sldId id="258" r:id="rId5"/>
    <p:sldId id="259" r:id="rId6"/>
    <p:sldId id="260" r:id="rId7"/>
    <p:sldId id="261" r:id="rId8"/>
    <p:sldId id="265" r:id="rId9"/>
    <p:sldId id="266" r:id="rId10"/>
    <p:sldId id="267" r:id="rId11"/>
    <p:sldId id="263" r:id="rId12"/>
    <p:sldId id="268" r:id="rId13"/>
  </p:sldIdLst>
  <p:sldSz cx="14630400" cy="8229600"/>
  <p:notesSz cx="8229600" cy="146304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402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Marcador de notas 2"/>
          <p:cNvSpPr>
            <a:spLocks noGrp="1"/>
          </p:cNvSpPr>
          <p:nvPr>
            <p:ph type="body" idx="1"/>
          </p:nvPr>
        </p:nvSpPr>
        <p:spPr>
          <a:xfrm>
            <a:off x="822325" y="7040563"/>
            <a:ext cx="6584950" cy="5761037"/>
          </a:xfrm>
          <a:prstGeom prst="rect">
            <a:avLst/>
          </a:prstGeom>
        </p:spPr>
        <p:txBody>
          <a:bodyPr/>
          <a:lstStyle/>
          <a:p>
            <a:r>
              <a:rPr lang="es-CL" dirty="0"/>
              <a:t>El relator realizará cada paso antes mencionado para mostrar a los estudiantes.</a:t>
            </a:r>
          </a:p>
        </p:txBody>
      </p:sp>
    </p:spTree>
    <p:extLst>
      <p:ext uri="{BB962C8B-B14F-4D97-AF65-F5344CB8AC3E}">
        <p14:creationId xmlns:p14="http://schemas.microsoft.com/office/powerpoint/2010/main" val="401470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1424C"/>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www.linkedin.com/pulse/setup-apache-nifi-aws-ec2-obaidullah-ansari-75kvc" TargetMode="External"/><Relationship Id="rId5" Type="http://schemas.openxmlformats.org/officeDocument/2006/relationships/image" Target="../media/image16.png"/><Relationship Id="rId4" Type="http://schemas.openxmlformats.org/officeDocument/2006/relationships/hyperlink" Target="https://aws.amazon.com/marketplace/pp/prodview-knbi2w4h3sq72"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49824"/>
            <a:ext cx="6704409" cy="2126337"/>
          </a:xfrm>
          <a:prstGeom prst="rect">
            <a:avLst/>
          </a:prstGeom>
          <a:noFill/>
          <a:ln/>
        </p:spPr>
        <p:txBody>
          <a:bodyPr wrap="square" lIns="0" tIns="0" rIns="0" bIns="0" rtlCol="0" anchor="t"/>
          <a:lstStyle/>
          <a:p>
            <a:pPr marL="0" indent="0" algn="l">
              <a:lnSpc>
                <a:spcPts val="5550"/>
              </a:lnSpc>
              <a:buNone/>
            </a:pPr>
            <a:r>
              <a:rPr lang="en-US" sz="4450" b="1" dirty="0" err="1">
                <a:solidFill>
                  <a:srgbClr val="19414B"/>
                </a:solidFill>
                <a:latin typeface="Source Sans Pro" panose="020B0503030403020204" pitchFamily="34" charset="0"/>
                <a:ea typeface="Source Sans Pro" panose="020B0503030403020204" pitchFamily="34" charset="0"/>
                <a:cs typeface="Gilroy-ExtraBoldItalic Extra Bold" pitchFamily="34" charset="-120"/>
              </a:rPr>
              <a:t>Implementación</a:t>
            </a:r>
            <a:r>
              <a:rPr lang="en-US" sz="445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 de Ingesta Batch con Apache NiFi</a:t>
            </a:r>
            <a:endParaRPr lang="en-US" sz="4450" dirty="0">
              <a:latin typeface="Source Sans Pro" panose="020B0503030403020204" pitchFamily="34" charset="0"/>
              <a:ea typeface="Source Sans Pro" panose="020B0503030403020204" pitchFamily="34" charset="0"/>
            </a:endParaRPr>
          </a:p>
        </p:txBody>
      </p:sp>
      <p:sp>
        <p:nvSpPr>
          <p:cNvPr id="4" name="Text 1"/>
          <p:cNvSpPr/>
          <p:nvPr/>
        </p:nvSpPr>
        <p:spPr>
          <a:xfrm>
            <a:off x="6280190" y="3916323"/>
            <a:ext cx="6704409" cy="1814513"/>
          </a:xfrm>
          <a:prstGeom prst="rect">
            <a:avLst/>
          </a:prstGeom>
          <a:noFill/>
          <a:ln/>
        </p:spPr>
        <p:txBody>
          <a:bodyPr wrap="square" lIns="0" tIns="0" rIns="0" bIns="0" rtlCol="0" anchor="t"/>
          <a:lstStyle/>
          <a:p>
            <a:pPr marL="0" indent="0" algn="l">
              <a:lnSpc>
                <a:spcPts val="2850"/>
              </a:lnSpc>
              <a:buNone/>
            </a:pPr>
            <a:r>
              <a:rPr lang="en-US" sz="1750" dirty="0">
                <a:solidFill>
                  <a:srgbClr val="1C1D22"/>
                </a:solidFill>
                <a:latin typeface="Source Sans Pro" pitchFamily="34" charset="0"/>
                <a:ea typeface="Source Sans Pro" pitchFamily="34" charset="-122"/>
                <a:cs typeface="Source Sans Pro" pitchFamily="34" charset="-120"/>
              </a:rPr>
              <a:t>Apache NiFi es una herramienta de integración y automatización de flujos de datos que facilita la ingesta, transformación y distribución de datos entre diferentes sistemas de manera eficiente. Es una plataforma open-source (código abierto) diseñada para automizar el flujo de datos entre sistemas y simplificar tareas complejas como la ingesta batch.</a:t>
            </a:r>
            <a:endParaRPr lang="en-US" sz="1750" dirty="0"/>
          </a:p>
        </p:txBody>
      </p:sp>
      <p:sp>
        <p:nvSpPr>
          <p:cNvPr id="5" name="Shape 2"/>
          <p:cNvSpPr/>
          <p:nvPr/>
        </p:nvSpPr>
        <p:spPr>
          <a:xfrm>
            <a:off x="6280190" y="6201370"/>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6287810" y="6208990"/>
            <a:ext cx="347663" cy="347663"/>
          </a:xfrm>
          <a:prstGeom prst="rect">
            <a:avLst/>
          </a:prstGeom>
        </p:spPr>
      </p:pic>
      <p:sp>
        <p:nvSpPr>
          <p:cNvPr id="7" name="Text 3"/>
          <p:cNvSpPr/>
          <p:nvPr/>
        </p:nvSpPr>
        <p:spPr>
          <a:xfrm>
            <a:off x="6756440" y="6201370"/>
            <a:ext cx="6114812" cy="578287"/>
          </a:xfrm>
          <a:prstGeom prst="rect">
            <a:avLst/>
          </a:prstGeom>
          <a:noFill/>
          <a:ln/>
        </p:spPr>
        <p:txBody>
          <a:bodyPr wrap="square" lIns="0" tIns="0" rIns="0" bIns="0" rtlCol="0" anchor="t"/>
          <a:lstStyle/>
          <a:p>
            <a:pPr marL="0" indent="0" algn="l">
              <a:lnSpc>
                <a:spcPts val="3100"/>
              </a:lnSpc>
              <a:buNone/>
            </a:pPr>
            <a:r>
              <a:rPr lang="en-US" sz="2200" b="1" dirty="0">
                <a:solidFill>
                  <a:srgbClr val="1C1D22"/>
                </a:solidFill>
                <a:latin typeface="Source Sans Pro Bold" pitchFamily="34" charset="0"/>
                <a:ea typeface="Source Sans Pro Bold" pitchFamily="34" charset="-122"/>
                <a:cs typeface="Source Sans Pro Bold" pitchFamily="34" charset="-120"/>
              </a:rPr>
              <a:t>por Kibernum Capacitación S.A. </a:t>
            </a:r>
            <a:endParaRPr lang="en-US" sz="2200" dirty="0"/>
          </a:p>
        </p:txBody>
      </p:sp>
      <p:pic>
        <p:nvPicPr>
          <p:cNvPr id="8" name="Image 2" descr="preencoded.png"/>
          <p:cNvPicPr>
            <a:picLocks noChangeAspect="1"/>
          </p:cNvPicPr>
          <p:nvPr/>
        </p:nvPicPr>
        <p:blipFill>
          <a:blip r:embed="rId5"/>
          <a:stretch>
            <a:fillRect/>
          </a:stretch>
        </p:blipFill>
        <p:spPr>
          <a:xfrm>
            <a:off x="13213080" y="228600"/>
            <a:ext cx="1188720" cy="38742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E02B562-98EF-B435-59F8-01C262C9008E}"/>
              </a:ext>
            </a:extLst>
          </p:cNvPr>
          <p:cNvSpPr/>
          <p:nvPr/>
        </p:nvSpPr>
        <p:spPr>
          <a:xfrm>
            <a:off x="843082" y="546021"/>
            <a:ext cx="7056596" cy="619958"/>
          </a:xfrm>
          <a:prstGeom prst="rect">
            <a:avLst/>
          </a:prstGeom>
          <a:noFill/>
          <a:ln/>
        </p:spPr>
        <p:txBody>
          <a:bodyPr wrap="none" lIns="0" tIns="0" rIns="0" bIns="0" rtlCol="0" anchor="t"/>
          <a:lstStyle/>
          <a:p>
            <a:pPr marL="0" indent="0" algn="l">
              <a:lnSpc>
                <a:spcPts val="4850"/>
              </a:lnSpc>
              <a:buNone/>
            </a:pPr>
            <a:r>
              <a:rPr lang="en-US" sz="390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ACTIVIDAD PRÁCTICA GUIADA</a:t>
            </a:r>
            <a:endParaRPr lang="en-US" sz="3900" dirty="0">
              <a:latin typeface="Source Sans Pro" panose="020B0503030403020204" pitchFamily="34" charset="0"/>
              <a:ea typeface="Source Sans Pro" panose="020B0503030403020204" pitchFamily="34" charset="0"/>
            </a:endParaRPr>
          </a:p>
        </p:txBody>
      </p:sp>
      <p:sp>
        <p:nvSpPr>
          <p:cNvPr id="4" name="CuadroTexto 3">
            <a:extLst>
              <a:ext uri="{FF2B5EF4-FFF2-40B4-BE49-F238E27FC236}">
                <a16:creationId xmlns:a16="http://schemas.microsoft.com/office/drawing/2014/main" id="{367E0B5C-585A-36AB-2B67-428606E538F8}"/>
              </a:ext>
            </a:extLst>
          </p:cNvPr>
          <p:cNvSpPr txBox="1"/>
          <p:nvPr/>
        </p:nvSpPr>
        <p:spPr>
          <a:xfrm>
            <a:off x="843081" y="1648305"/>
            <a:ext cx="12772557" cy="3461076"/>
          </a:xfrm>
          <a:prstGeom prst="rect">
            <a:avLst/>
          </a:prstGeom>
          <a:noFill/>
        </p:spPr>
        <p:txBody>
          <a:bodyPr wrap="square">
            <a:spAutoFit/>
          </a:bodyPr>
          <a:lstStyle/>
          <a:p>
            <a:pPr algn="just" rtl="0" fontAlgn="base">
              <a:lnSpc>
                <a:spcPts val="2400"/>
              </a:lnSpc>
              <a:buNone/>
            </a:pPr>
            <a:r>
              <a:rPr lang="es-CL" sz="1800" b="1" i="0" dirty="0">
                <a:solidFill>
                  <a:srgbClr val="000000"/>
                </a:solidFill>
                <a:effectLst/>
                <a:latin typeface="Source Sans Pro" panose="020B0503030403020204" pitchFamily="34" charset="0"/>
                <a:ea typeface="Source Sans Pro" panose="020B0503030403020204" pitchFamily="34" charset="0"/>
              </a:rPr>
              <a:t>Título: </a:t>
            </a:r>
            <a:r>
              <a:rPr lang="es-CL" sz="1800" b="0" i="0" dirty="0">
                <a:solidFill>
                  <a:srgbClr val="000000"/>
                </a:solidFill>
                <a:effectLst/>
                <a:latin typeface="Source Sans Pro" panose="020B0503030403020204" pitchFamily="34" charset="0"/>
                <a:ea typeface="Source Sans Pro" panose="020B0503030403020204" pitchFamily="34" charset="0"/>
              </a:rPr>
              <a:t>Ejecutar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en Cloudera y Acceder a la Interfaz de Usuario (UI) </a:t>
            </a:r>
            <a:endParaRPr lang="es-CL" b="0" i="0" dirty="0">
              <a:solidFill>
                <a:srgbClr val="000000"/>
              </a:solidFill>
              <a:effectLst/>
              <a:latin typeface="Source Sans Pro" panose="020B0503030403020204" pitchFamily="34" charset="0"/>
              <a:ea typeface="Source Sans Pro" panose="020B0503030403020204" pitchFamily="34" charset="0"/>
            </a:endParaRPr>
          </a:p>
          <a:p>
            <a:pPr algn="just" rtl="0" fontAlgn="base">
              <a:lnSpc>
                <a:spcPts val="2400"/>
              </a:lnSpc>
              <a:buNone/>
            </a:pPr>
            <a:r>
              <a:rPr lang="es-CL" sz="1800" b="1" i="0" dirty="0" err="1">
                <a:solidFill>
                  <a:srgbClr val="000000"/>
                </a:solidFill>
                <a:effectLst/>
                <a:latin typeface="Source Sans Pro" panose="020B0503030403020204" pitchFamily="34" charset="0"/>
                <a:ea typeface="Source Sans Pro" panose="020B0503030403020204" pitchFamily="34" charset="0"/>
              </a:rPr>
              <a:t>Ojetivo</a:t>
            </a:r>
            <a:r>
              <a:rPr lang="es-CL" sz="1800" b="1" i="0" dirty="0">
                <a:solidFill>
                  <a:srgbClr val="000000"/>
                </a:solidFill>
                <a:effectLst/>
                <a:latin typeface="Source Sans Pro" panose="020B0503030403020204" pitchFamily="34" charset="0"/>
                <a:ea typeface="Source Sans Pro" panose="020B0503030403020204" pitchFamily="34" charset="0"/>
              </a:rPr>
              <a:t> : </a:t>
            </a:r>
            <a:r>
              <a:rPr lang="es-CL" sz="1800" b="0" i="0" dirty="0">
                <a:solidFill>
                  <a:srgbClr val="000000"/>
                </a:solidFill>
                <a:effectLst/>
                <a:latin typeface="Source Sans Pro" panose="020B0503030403020204" pitchFamily="34" charset="0"/>
                <a:ea typeface="Source Sans Pro" panose="020B0503030403020204" pitchFamily="34" charset="0"/>
              </a:rPr>
              <a:t>El objetivo de esta actividad es guiar a los estudiantes en el uso de </a:t>
            </a:r>
            <a:r>
              <a:rPr lang="es-CL" sz="1800" b="1" i="0" dirty="0">
                <a:solidFill>
                  <a:srgbClr val="000000"/>
                </a:solidFill>
                <a:effectLst/>
                <a:latin typeface="Source Sans Pro" panose="020B0503030403020204" pitchFamily="34" charset="0"/>
                <a:ea typeface="Source Sans Pro" panose="020B0503030403020204" pitchFamily="34" charset="0"/>
              </a:rPr>
              <a:t>Apache </a:t>
            </a:r>
            <a:r>
              <a:rPr lang="es-CL" sz="1800" b="1"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dentro de la plataforma </a:t>
            </a:r>
            <a:r>
              <a:rPr lang="es-CL" sz="1800" b="1" i="0" dirty="0">
                <a:solidFill>
                  <a:srgbClr val="000000"/>
                </a:solidFill>
                <a:effectLst/>
                <a:latin typeface="Source Sans Pro" panose="020B0503030403020204" pitchFamily="34" charset="0"/>
                <a:ea typeface="Source Sans Pro" panose="020B0503030403020204" pitchFamily="34" charset="0"/>
              </a:rPr>
              <a:t>Cloudera</a:t>
            </a:r>
            <a:r>
              <a:rPr lang="es-CL" sz="1800" b="0" i="0" dirty="0">
                <a:solidFill>
                  <a:srgbClr val="000000"/>
                </a:solidFill>
                <a:effectLst/>
                <a:latin typeface="Source Sans Pro" panose="020B0503030403020204" pitchFamily="34" charset="0"/>
                <a:ea typeface="Source Sans Pro" panose="020B0503030403020204" pitchFamily="34" charset="0"/>
              </a:rPr>
              <a:t>. En este ejercicio, se enseñará cómo ejecutar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en un entorno administrado y acceder a la </a:t>
            </a:r>
            <a:r>
              <a:rPr lang="es-CL" sz="1800" b="1" i="0" dirty="0">
                <a:solidFill>
                  <a:srgbClr val="000000"/>
                </a:solidFill>
                <a:effectLst/>
                <a:latin typeface="Source Sans Pro" panose="020B0503030403020204" pitchFamily="34" charset="0"/>
                <a:ea typeface="Source Sans Pro" panose="020B0503030403020204" pitchFamily="34" charset="0"/>
              </a:rPr>
              <a:t>interfaz de usuario (UI)</a:t>
            </a:r>
            <a:r>
              <a:rPr lang="es-CL" sz="1800" b="0" i="0" dirty="0">
                <a:solidFill>
                  <a:srgbClr val="000000"/>
                </a:solidFill>
                <a:effectLst/>
                <a:latin typeface="Source Sans Pro" panose="020B0503030403020204" pitchFamily="34" charset="0"/>
                <a:ea typeface="Source Sans Pro" panose="020B0503030403020204" pitchFamily="34" charset="0"/>
              </a:rPr>
              <a:t> de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para gestionar flujos de datos. </a:t>
            </a:r>
            <a:endParaRPr lang="es-CL" b="0" i="0" dirty="0">
              <a:solidFill>
                <a:srgbClr val="000000"/>
              </a:solidFill>
              <a:effectLst/>
              <a:latin typeface="Source Sans Pro" panose="020B0503030403020204" pitchFamily="34" charset="0"/>
              <a:ea typeface="Source Sans Pro" panose="020B0503030403020204" pitchFamily="34" charset="0"/>
            </a:endParaRP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Iniciar sesión en Cloudera Manager </a:t>
            </a: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Verificar que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está disponible </a:t>
            </a: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Acceder al Panel de Cloudera Manager </a:t>
            </a: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Buscar el servicio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a:t>
            </a: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Acceder a la Interfaz de Usuario de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a:t>
            </a: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Navegar por la Interfaz de Usuario de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a:t>
            </a:r>
          </a:p>
          <a:p>
            <a:pPr marL="342900" indent="-342900" algn="just" rtl="0" fontAlgn="base">
              <a:lnSpc>
                <a:spcPts val="2400"/>
              </a:lnSpc>
              <a:buFont typeface="+mj-lt"/>
              <a:buAutoNum type="arabicPeriod"/>
            </a:pPr>
            <a:r>
              <a:rPr lang="es-CL" sz="1800" b="0" i="0" dirty="0">
                <a:solidFill>
                  <a:srgbClr val="000000"/>
                </a:solidFill>
                <a:effectLst/>
                <a:latin typeface="Source Sans Pro" panose="020B0503030403020204" pitchFamily="34" charset="0"/>
                <a:ea typeface="Source Sans Pro" panose="020B0503030403020204" pitchFamily="34" charset="0"/>
              </a:rPr>
              <a:t>Detener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cuando hayas terminado </a:t>
            </a:r>
          </a:p>
        </p:txBody>
      </p:sp>
      <p:pic>
        <p:nvPicPr>
          <p:cNvPr id="3074" name="Picture 2" descr="Imagen 7, Imagen">
            <a:extLst>
              <a:ext uri="{FF2B5EF4-FFF2-40B4-BE49-F238E27FC236}">
                <a16:creationId xmlns:a16="http://schemas.microsoft.com/office/drawing/2014/main" id="{52FF4C3A-19A4-B908-CCAE-230CF797A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0172" y="2855101"/>
            <a:ext cx="7267866" cy="482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34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3545" y="584240"/>
            <a:ext cx="10585371" cy="663893"/>
          </a:xfrm>
          <a:prstGeom prst="rect">
            <a:avLst/>
          </a:prstGeom>
          <a:noFill/>
          <a:ln/>
        </p:spPr>
        <p:txBody>
          <a:bodyPr wrap="none" lIns="0" tIns="0" rIns="0" bIns="0" rtlCol="0" anchor="t"/>
          <a:lstStyle/>
          <a:p>
            <a:pPr marL="0" indent="0" algn="l">
              <a:lnSpc>
                <a:spcPts val="5200"/>
              </a:lnSpc>
              <a:buNone/>
            </a:pPr>
            <a:r>
              <a:rPr lang="en-US" sz="415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MATERIAL COMPLEMENTARIO Y ACTIVIDAD</a:t>
            </a:r>
            <a:endParaRPr lang="en-US" sz="4150" dirty="0">
              <a:latin typeface="Source Sans Pro" panose="020B0503030403020204" pitchFamily="34" charset="0"/>
              <a:ea typeface="Source Sans Pro" panose="020B0503030403020204" pitchFamily="34" charset="0"/>
            </a:endParaRPr>
          </a:p>
        </p:txBody>
      </p:sp>
      <p:pic>
        <p:nvPicPr>
          <p:cNvPr id="3" name="Image 0" descr="preencoded.png"/>
          <p:cNvPicPr>
            <a:picLocks noChangeAspect="1"/>
          </p:cNvPicPr>
          <p:nvPr/>
        </p:nvPicPr>
        <p:blipFill>
          <a:blip r:embed="rId3"/>
          <a:stretch>
            <a:fillRect/>
          </a:stretch>
        </p:blipFill>
        <p:spPr>
          <a:xfrm>
            <a:off x="743545" y="1672947"/>
            <a:ext cx="5961221" cy="3684270"/>
          </a:xfrm>
          <a:prstGeom prst="rect">
            <a:avLst/>
          </a:prstGeom>
        </p:spPr>
      </p:pic>
      <p:sp>
        <p:nvSpPr>
          <p:cNvPr id="4" name="Text 1"/>
          <p:cNvSpPr/>
          <p:nvPr/>
        </p:nvSpPr>
        <p:spPr>
          <a:xfrm>
            <a:off x="743545" y="5622727"/>
            <a:ext cx="5961221" cy="663893"/>
          </a:xfrm>
          <a:prstGeom prst="rect">
            <a:avLst/>
          </a:prstGeom>
          <a:noFill/>
          <a:ln/>
        </p:spPr>
        <p:txBody>
          <a:bodyPr wrap="square" lIns="0" tIns="0" rIns="0" bIns="0" rtlCol="0" anchor="t"/>
          <a:lstStyle/>
          <a:p>
            <a:pPr marL="0" indent="0" algn="l">
              <a:lnSpc>
                <a:spcPts val="2600"/>
              </a:lnSpc>
              <a:buNone/>
            </a:pPr>
            <a:r>
              <a:rPr lang="en-US" sz="2050"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Apache NiFi con kit de herramientas en Amazon Linux 2</a:t>
            </a:r>
            <a:endParaRPr lang="en-US" sz="2050" dirty="0">
              <a:latin typeface="Source Sans Pro" panose="020B0503030403020204" pitchFamily="34" charset="0"/>
              <a:ea typeface="Source Sans Pro" panose="020B0503030403020204" pitchFamily="34" charset="0"/>
            </a:endParaRPr>
          </a:p>
        </p:txBody>
      </p:sp>
      <p:sp>
        <p:nvSpPr>
          <p:cNvPr id="5" name="Text 2"/>
          <p:cNvSpPr/>
          <p:nvPr/>
        </p:nvSpPr>
        <p:spPr>
          <a:xfrm>
            <a:off x="743545" y="6414016"/>
            <a:ext cx="5961221" cy="679609"/>
          </a:xfrm>
          <a:prstGeom prst="rect">
            <a:avLst/>
          </a:prstGeom>
          <a:noFill/>
          <a:ln/>
        </p:spPr>
        <p:txBody>
          <a:bodyPr wrap="square" lIns="0" tIns="0" rIns="0" bIns="0" rtlCol="0" anchor="t"/>
          <a:lstStyle/>
          <a:p>
            <a:pPr marL="0" indent="0" algn="l">
              <a:lnSpc>
                <a:spcPts val="2650"/>
              </a:lnSpc>
              <a:buNone/>
            </a:pPr>
            <a:r>
              <a:rPr lang="en-US" sz="1650" dirty="0">
                <a:solidFill>
                  <a:srgbClr val="1C1D22"/>
                </a:solidFill>
                <a:latin typeface="Source Sans Pro" pitchFamily="34" charset="0"/>
                <a:ea typeface="Source Sans Pro" pitchFamily="34" charset="-122"/>
                <a:cs typeface="Source Sans Pro" pitchFamily="34" charset="-120"/>
              </a:rPr>
              <a:t>Recurso disponible en AWS Marketplace para implementar Apache NiFi en entornos de nube de Amazon.</a:t>
            </a:r>
            <a:endParaRPr lang="en-US" sz="1650" dirty="0"/>
          </a:p>
        </p:txBody>
      </p:sp>
      <p:sp>
        <p:nvSpPr>
          <p:cNvPr id="6" name="Text 3"/>
          <p:cNvSpPr/>
          <p:nvPr/>
        </p:nvSpPr>
        <p:spPr>
          <a:xfrm>
            <a:off x="743545" y="7221022"/>
            <a:ext cx="5961221" cy="679609"/>
          </a:xfrm>
          <a:prstGeom prst="rect">
            <a:avLst/>
          </a:prstGeom>
          <a:noFill/>
          <a:ln/>
        </p:spPr>
        <p:txBody>
          <a:bodyPr wrap="square" lIns="0" tIns="0" rIns="0" bIns="0" rtlCol="0" anchor="t"/>
          <a:lstStyle/>
          <a:p>
            <a:pPr marL="0" indent="0" algn="l">
              <a:lnSpc>
                <a:spcPts val="2650"/>
              </a:lnSpc>
              <a:buNone/>
            </a:pPr>
            <a:r>
              <a:rPr lang="en-US" sz="1650" u="sng" dirty="0">
                <a:solidFill>
                  <a:srgbClr val="1F3E47"/>
                </a:solidFill>
                <a:latin typeface="Source Sans Pro" pitchFamily="34" charset="0"/>
                <a:ea typeface="Source Sans Pro" pitchFamily="34" charset="-122"/>
                <a:cs typeface="Source Sans Pro" pitchFamily="34" charset="-120"/>
                <a:hlinkClick r:id="rId4"/>
              </a:rPr>
              <a:t>https://aws.amazon.com/marketplace/pp/prodview-knbi2w4h3sq72</a:t>
            </a:r>
            <a:r>
              <a:rPr lang="en-US" sz="1650" u="sng" dirty="0">
                <a:solidFill>
                  <a:srgbClr val="1F3E47"/>
                </a:solidFill>
                <a:latin typeface="Source Sans Pro" pitchFamily="34" charset="0"/>
                <a:ea typeface="Source Sans Pro" pitchFamily="34" charset="-122"/>
                <a:cs typeface="Source Sans Pro" pitchFamily="34" charset="-120"/>
              </a:rPr>
              <a:t>   </a:t>
            </a:r>
            <a:endParaRPr lang="en-US" sz="1650" dirty="0"/>
          </a:p>
        </p:txBody>
      </p:sp>
      <p:pic>
        <p:nvPicPr>
          <p:cNvPr id="7" name="Image 1" descr="preencoded.png"/>
          <p:cNvPicPr>
            <a:picLocks noChangeAspect="1"/>
          </p:cNvPicPr>
          <p:nvPr/>
        </p:nvPicPr>
        <p:blipFill>
          <a:blip r:embed="rId5"/>
          <a:stretch>
            <a:fillRect/>
          </a:stretch>
        </p:blipFill>
        <p:spPr>
          <a:xfrm>
            <a:off x="7023378" y="1672947"/>
            <a:ext cx="5961221" cy="3684270"/>
          </a:xfrm>
          <a:prstGeom prst="rect">
            <a:avLst/>
          </a:prstGeom>
        </p:spPr>
      </p:pic>
      <p:sp>
        <p:nvSpPr>
          <p:cNvPr id="8" name="Text 4"/>
          <p:cNvSpPr/>
          <p:nvPr/>
        </p:nvSpPr>
        <p:spPr>
          <a:xfrm>
            <a:off x="7023378" y="5622727"/>
            <a:ext cx="2655808" cy="331946"/>
          </a:xfrm>
          <a:prstGeom prst="rect">
            <a:avLst/>
          </a:prstGeom>
          <a:noFill/>
          <a:ln/>
        </p:spPr>
        <p:txBody>
          <a:bodyPr wrap="none" lIns="0" tIns="0" rIns="0" bIns="0" rtlCol="0" anchor="t"/>
          <a:lstStyle/>
          <a:p>
            <a:pPr marL="0" indent="0" algn="l">
              <a:lnSpc>
                <a:spcPts val="2600"/>
              </a:lnSpc>
              <a:buNone/>
            </a:pPr>
            <a:r>
              <a:rPr lang="en-US" sz="2050"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Actividad Breve</a:t>
            </a:r>
            <a:endParaRPr lang="en-US" sz="2050" dirty="0">
              <a:latin typeface="Source Sans Pro" panose="020B0503030403020204" pitchFamily="34" charset="0"/>
              <a:ea typeface="Source Sans Pro" panose="020B0503030403020204" pitchFamily="34" charset="0"/>
            </a:endParaRPr>
          </a:p>
        </p:txBody>
      </p:sp>
      <p:sp>
        <p:nvSpPr>
          <p:cNvPr id="9" name="Text 5"/>
          <p:cNvSpPr/>
          <p:nvPr/>
        </p:nvSpPr>
        <p:spPr>
          <a:xfrm>
            <a:off x="7023378" y="6082070"/>
            <a:ext cx="5961221" cy="679609"/>
          </a:xfrm>
          <a:prstGeom prst="rect">
            <a:avLst/>
          </a:prstGeom>
          <a:noFill/>
          <a:ln/>
        </p:spPr>
        <p:txBody>
          <a:bodyPr wrap="square" lIns="0" tIns="0" rIns="0" bIns="0" rtlCol="0" anchor="t"/>
          <a:lstStyle/>
          <a:p>
            <a:pPr marL="0" indent="0" algn="l">
              <a:lnSpc>
                <a:spcPts val="2650"/>
              </a:lnSpc>
              <a:buNone/>
            </a:pPr>
            <a:r>
              <a:rPr lang="en-US" sz="1650" dirty="0">
                <a:solidFill>
                  <a:srgbClr val="1C1D22"/>
                </a:solidFill>
                <a:latin typeface="Source Sans Pro" pitchFamily="34" charset="0"/>
                <a:ea typeface="Source Sans Pro" pitchFamily="34" charset="-122"/>
                <a:cs typeface="Source Sans Pro" pitchFamily="34" charset="-120"/>
              </a:rPr>
              <a:t>Investiga como habilitar y desplegar una instancia de AWS con Apache NIFI</a:t>
            </a:r>
            <a:endParaRPr lang="en-US" sz="1650" dirty="0"/>
          </a:p>
        </p:txBody>
      </p:sp>
      <p:sp>
        <p:nvSpPr>
          <p:cNvPr id="10" name="Text 6"/>
          <p:cNvSpPr/>
          <p:nvPr/>
        </p:nvSpPr>
        <p:spPr>
          <a:xfrm>
            <a:off x="7023378" y="6889075"/>
            <a:ext cx="5961221" cy="679609"/>
          </a:xfrm>
          <a:prstGeom prst="rect">
            <a:avLst/>
          </a:prstGeom>
          <a:noFill/>
          <a:ln/>
        </p:spPr>
        <p:txBody>
          <a:bodyPr wrap="square" lIns="0" tIns="0" rIns="0" bIns="0" rtlCol="0" anchor="t"/>
          <a:lstStyle/>
          <a:p>
            <a:pPr marL="0" indent="0" algn="l">
              <a:lnSpc>
                <a:spcPts val="2650"/>
              </a:lnSpc>
              <a:buNone/>
            </a:pPr>
            <a:r>
              <a:rPr lang="en-US" sz="1650" dirty="0">
                <a:solidFill>
                  <a:srgbClr val="1C1D22"/>
                </a:solidFill>
                <a:latin typeface="Source Sans Pro" pitchFamily="34" charset="0"/>
                <a:ea typeface="Source Sans Pro" pitchFamily="34" charset="-122"/>
                <a:cs typeface="Source Sans Pro" pitchFamily="34" charset="-120"/>
                <a:hlinkClick r:id="rId6"/>
              </a:rPr>
              <a:t>https://www.linkedin.com/pulse/setup-apache-nifi-aws-ec2-obaidullah-ansari-75kvc</a:t>
            </a:r>
            <a:r>
              <a:rPr lang="en-US" sz="1650" dirty="0">
                <a:solidFill>
                  <a:srgbClr val="1C1D22"/>
                </a:solidFill>
                <a:latin typeface="Source Sans Pro" pitchFamily="34" charset="0"/>
                <a:ea typeface="Source Sans Pro" pitchFamily="34" charset="-122"/>
                <a:cs typeface="Source Sans Pro" pitchFamily="34" charset="-120"/>
              </a:rPr>
              <a:t> </a:t>
            </a:r>
            <a:endParaRPr lang="en-US" sz="1650" dirty="0"/>
          </a:p>
        </p:txBody>
      </p:sp>
      <p:pic>
        <p:nvPicPr>
          <p:cNvPr id="11" name="Image 2" descr="preencoded.png"/>
          <p:cNvPicPr>
            <a:picLocks noChangeAspect="1"/>
          </p:cNvPicPr>
          <p:nvPr/>
        </p:nvPicPr>
        <p:blipFill>
          <a:blip r:embed="rId7"/>
          <a:stretch>
            <a:fillRect/>
          </a:stretch>
        </p:blipFill>
        <p:spPr>
          <a:xfrm>
            <a:off x="13213080" y="228600"/>
            <a:ext cx="1188720" cy="3874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5C3EE48-7F08-A5E4-A5B2-E6835C8FFD30}"/>
              </a:ext>
            </a:extLst>
          </p:cNvPr>
          <p:cNvSpPr/>
          <p:nvPr/>
        </p:nvSpPr>
        <p:spPr>
          <a:xfrm>
            <a:off x="743545" y="584240"/>
            <a:ext cx="10585371" cy="663893"/>
          </a:xfrm>
          <a:prstGeom prst="rect">
            <a:avLst/>
          </a:prstGeom>
          <a:noFill/>
          <a:ln/>
        </p:spPr>
        <p:txBody>
          <a:bodyPr wrap="none" lIns="0" tIns="0" rIns="0" bIns="0" rtlCol="0" anchor="t"/>
          <a:lstStyle/>
          <a:p>
            <a:pPr marL="0" indent="0" algn="l">
              <a:lnSpc>
                <a:spcPts val="5200"/>
              </a:lnSpc>
              <a:buNone/>
            </a:pPr>
            <a:r>
              <a:rPr lang="es-CL" sz="415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Preguntas de Reflexión Final</a:t>
            </a:r>
            <a:endParaRPr lang="es-CL" sz="4150" noProof="0" dirty="0">
              <a:latin typeface="Source Sans Pro" panose="020B0503030403020204" pitchFamily="34" charset="0"/>
              <a:ea typeface="Source Sans Pro" panose="020B0503030403020204" pitchFamily="34" charset="0"/>
            </a:endParaRPr>
          </a:p>
        </p:txBody>
      </p:sp>
      <p:sp>
        <p:nvSpPr>
          <p:cNvPr id="4" name="CuadroTexto 3">
            <a:extLst>
              <a:ext uri="{FF2B5EF4-FFF2-40B4-BE49-F238E27FC236}">
                <a16:creationId xmlns:a16="http://schemas.microsoft.com/office/drawing/2014/main" id="{26C00C03-44DF-3328-41E4-F9F59AAEE799}"/>
              </a:ext>
            </a:extLst>
          </p:cNvPr>
          <p:cNvSpPr txBox="1"/>
          <p:nvPr/>
        </p:nvSpPr>
        <p:spPr>
          <a:xfrm>
            <a:off x="2308303" y="2365334"/>
            <a:ext cx="9300116" cy="3788088"/>
          </a:xfrm>
          <a:prstGeom prst="rect">
            <a:avLst/>
          </a:prstGeom>
          <a:noFill/>
        </p:spPr>
        <p:txBody>
          <a:bodyPr wrap="square">
            <a:spAutoFit/>
          </a:bodyPr>
          <a:lstStyle/>
          <a:p>
            <a:pPr marL="342900" indent="-342900" algn="just" rtl="0" fontAlgn="base">
              <a:lnSpc>
                <a:spcPct val="150000"/>
              </a:lnSpc>
              <a:buFont typeface="+mj-lt"/>
              <a:buAutoNum type="arabicParenR"/>
            </a:pPr>
            <a:r>
              <a:rPr lang="es-CL" sz="1800" b="0" i="0" dirty="0">
                <a:solidFill>
                  <a:srgbClr val="000000"/>
                </a:solidFill>
                <a:effectLst/>
                <a:latin typeface="Source Sans Pro" panose="020B0503030403020204" pitchFamily="34" charset="0"/>
                <a:ea typeface="Source Sans Pro" panose="020B0503030403020204" pitchFamily="34" charset="0"/>
              </a:rPr>
              <a:t>¿Cuáles son las principales ventajas de usar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para la ingesta de datos </a:t>
            </a:r>
            <a:r>
              <a:rPr lang="es-CL" sz="1800" b="0" i="0" dirty="0" err="1">
                <a:solidFill>
                  <a:srgbClr val="000000"/>
                </a:solidFill>
                <a:effectLst/>
                <a:latin typeface="Source Sans Pro" panose="020B0503030403020204" pitchFamily="34" charset="0"/>
                <a:ea typeface="Source Sans Pro" panose="020B0503030403020204" pitchFamily="34" charset="0"/>
              </a:rPr>
              <a:t>batch</a:t>
            </a:r>
            <a:r>
              <a:rPr lang="es-CL" sz="1800" b="0" i="0" dirty="0">
                <a:solidFill>
                  <a:srgbClr val="000000"/>
                </a:solidFill>
                <a:effectLst/>
                <a:latin typeface="Source Sans Pro" panose="020B0503030403020204" pitchFamily="34" charset="0"/>
                <a:ea typeface="Source Sans Pro" panose="020B0503030403020204" pitchFamily="34" charset="0"/>
              </a:rPr>
              <a:t> en comparación con otros enfoques como los procesos manuales o basados en scripts personalizados?</a:t>
            </a:r>
          </a:p>
          <a:p>
            <a:pPr marL="342900" indent="-342900" algn="just" rtl="0" fontAlgn="base">
              <a:lnSpc>
                <a:spcPct val="150000"/>
              </a:lnSpc>
              <a:buFont typeface="+mj-lt"/>
              <a:buAutoNum type="arabicParenR"/>
            </a:pPr>
            <a:endParaRPr lang="es-CL" sz="1800" b="0" i="0" dirty="0">
              <a:solidFill>
                <a:srgbClr val="000000"/>
              </a:solidFill>
              <a:effectLst/>
              <a:latin typeface="Source Sans Pro" panose="020B0503030403020204" pitchFamily="34" charset="0"/>
              <a:ea typeface="Source Sans Pro" panose="020B0503030403020204" pitchFamily="34" charset="0"/>
            </a:endParaRPr>
          </a:p>
          <a:p>
            <a:pPr marL="342900" indent="-342900" algn="just" rtl="0" fontAlgn="base">
              <a:lnSpc>
                <a:spcPct val="150000"/>
              </a:lnSpc>
              <a:buFont typeface="+mj-lt"/>
              <a:buAutoNum type="arabicParenR"/>
            </a:pPr>
            <a:r>
              <a:rPr lang="es-CL" sz="1800" b="0" i="0" dirty="0">
                <a:solidFill>
                  <a:srgbClr val="000000"/>
                </a:solidFill>
                <a:effectLst/>
                <a:latin typeface="Source Sans Pro" panose="020B0503030403020204" pitchFamily="34" charset="0"/>
                <a:ea typeface="Source Sans Pro" panose="020B0503030403020204" pitchFamily="34" charset="0"/>
              </a:rPr>
              <a:t>En el ejemplo de la ingesta de datos de ventas, ¿qué beneficios aporta el uso de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en términos de procesamiento y gestión de datos diarios a gran escala? </a:t>
            </a:r>
          </a:p>
          <a:p>
            <a:pPr marL="342900" indent="-342900" algn="just" rtl="0" fontAlgn="base">
              <a:lnSpc>
                <a:spcPct val="150000"/>
              </a:lnSpc>
              <a:buFont typeface="+mj-lt"/>
              <a:buAutoNum type="arabicParenR"/>
            </a:pPr>
            <a:endParaRPr lang="es-CL" sz="1800" b="0" i="0" dirty="0">
              <a:solidFill>
                <a:srgbClr val="000000"/>
              </a:solidFill>
              <a:effectLst/>
              <a:latin typeface="Source Sans Pro" panose="020B0503030403020204" pitchFamily="34" charset="0"/>
              <a:ea typeface="Source Sans Pro" panose="020B0503030403020204" pitchFamily="34" charset="0"/>
            </a:endParaRPr>
          </a:p>
          <a:p>
            <a:pPr marL="342900" indent="-342900" algn="just" rtl="0" fontAlgn="base">
              <a:lnSpc>
                <a:spcPct val="150000"/>
              </a:lnSpc>
              <a:buFont typeface="+mj-lt"/>
              <a:buAutoNum type="arabicParenR"/>
            </a:pPr>
            <a:r>
              <a:rPr lang="es-CL" sz="1800" b="0" i="0" dirty="0">
                <a:solidFill>
                  <a:srgbClr val="000000"/>
                </a:solidFill>
                <a:effectLst/>
                <a:latin typeface="Source Sans Pro" panose="020B0503030403020204" pitchFamily="34" charset="0"/>
                <a:ea typeface="Source Sans Pro" panose="020B0503030403020204" pitchFamily="34" charset="0"/>
              </a:rPr>
              <a:t>¿Cómo influye la licencia Apache 2.0 en el uso de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en proyectos comerciales y no comerciales? </a:t>
            </a:r>
          </a:p>
        </p:txBody>
      </p:sp>
      <p:pic>
        <p:nvPicPr>
          <p:cNvPr id="6" name="Imagen 5">
            <a:extLst>
              <a:ext uri="{FF2B5EF4-FFF2-40B4-BE49-F238E27FC236}">
                <a16:creationId xmlns:a16="http://schemas.microsoft.com/office/drawing/2014/main" id="{8FFFBDAA-F8E8-BCF9-25D0-838C88C723D1}"/>
              </a:ext>
            </a:extLst>
          </p:cNvPr>
          <p:cNvPicPr>
            <a:picLocks noChangeAspect="1"/>
          </p:cNvPicPr>
          <p:nvPr/>
        </p:nvPicPr>
        <p:blipFill>
          <a:blip r:embed="rId2"/>
          <a:stretch>
            <a:fillRect/>
          </a:stretch>
        </p:blipFill>
        <p:spPr>
          <a:xfrm>
            <a:off x="13151005" y="6701884"/>
            <a:ext cx="888380" cy="888380"/>
          </a:xfrm>
          <a:prstGeom prst="rect">
            <a:avLst/>
          </a:prstGeom>
        </p:spPr>
      </p:pic>
    </p:spTree>
    <p:extLst>
      <p:ext uri="{BB962C8B-B14F-4D97-AF65-F5344CB8AC3E}">
        <p14:creationId xmlns:p14="http://schemas.microsoft.com/office/powerpoint/2010/main" val="109697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FD9B1BF-7FBD-6A10-13F8-47543673E2F5}"/>
              </a:ext>
            </a:extLst>
          </p:cNvPr>
          <p:cNvSpPr/>
          <p:nvPr/>
        </p:nvSpPr>
        <p:spPr>
          <a:xfrm>
            <a:off x="1260088" y="1449824"/>
            <a:ext cx="11724511" cy="2126337"/>
          </a:xfrm>
          <a:prstGeom prst="rect">
            <a:avLst/>
          </a:prstGeom>
          <a:noFill/>
          <a:ln/>
        </p:spPr>
        <p:txBody>
          <a:bodyPr wrap="square" lIns="0" tIns="0" rIns="0" bIns="0" rtlCol="0" anchor="t"/>
          <a:lstStyle/>
          <a:p>
            <a:pPr marL="0" indent="0" algn="ctr">
              <a:lnSpc>
                <a:spcPts val="5550"/>
              </a:lnSpc>
              <a:buNone/>
            </a:pPr>
            <a:r>
              <a:rPr lang="es-CL" sz="445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Peguntas de Activación de Contenidos</a:t>
            </a:r>
            <a:endParaRPr lang="es-CL" sz="4450" noProof="0" dirty="0">
              <a:latin typeface="Source Sans Pro" panose="020B0503030403020204" pitchFamily="34" charset="0"/>
              <a:ea typeface="Source Sans Pro" panose="020B0503030403020204" pitchFamily="34" charset="0"/>
            </a:endParaRPr>
          </a:p>
        </p:txBody>
      </p:sp>
      <p:sp>
        <p:nvSpPr>
          <p:cNvPr id="4" name="CuadroTexto 3">
            <a:extLst>
              <a:ext uri="{FF2B5EF4-FFF2-40B4-BE49-F238E27FC236}">
                <a16:creationId xmlns:a16="http://schemas.microsoft.com/office/drawing/2014/main" id="{5F44D9E6-3BB6-6E63-27CB-0A775DCADDC6}"/>
              </a:ext>
            </a:extLst>
          </p:cNvPr>
          <p:cNvSpPr txBox="1"/>
          <p:nvPr/>
        </p:nvSpPr>
        <p:spPr>
          <a:xfrm>
            <a:off x="1260089" y="3334435"/>
            <a:ext cx="3348000" cy="1656000"/>
          </a:xfrm>
          <a:prstGeom prst="rect">
            <a:avLst/>
          </a:prstGeom>
          <a:noFill/>
          <a:ln>
            <a:solidFill>
              <a:schemeClr val="bg2"/>
            </a:solidFill>
          </a:ln>
        </p:spPr>
        <p:txBody>
          <a:bodyPr wrap="square">
            <a:spAutoFit/>
          </a:bodyPr>
          <a:lstStyle/>
          <a:p>
            <a:r>
              <a:rPr lang="es-CL" sz="1800" b="0" i="0" dirty="0">
                <a:solidFill>
                  <a:srgbClr val="000000"/>
                </a:solidFill>
                <a:effectLst/>
                <a:latin typeface="Arial" panose="020B0604020202020204" pitchFamily="34" charset="0"/>
              </a:rPr>
              <a:t>¿Qué diferencia existe entre la ingesta de datos </a:t>
            </a:r>
            <a:r>
              <a:rPr lang="es-CL" sz="1800" b="0" i="0" dirty="0" err="1">
                <a:solidFill>
                  <a:srgbClr val="000000"/>
                </a:solidFill>
                <a:effectLst/>
                <a:latin typeface="Arial" panose="020B0604020202020204" pitchFamily="34" charset="0"/>
              </a:rPr>
              <a:t>batch</a:t>
            </a:r>
            <a:r>
              <a:rPr lang="es-CL" sz="1800" b="0" i="0" dirty="0">
                <a:solidFill>
                  <a:srgbClr val="000000"/>
                </a:solidFill>
                <a:effectLst/>
                <a:latin typeface="Arial" panose="020B0604020202020204" pitchFamily="34" charset="0"/>
              </a:rPr>
              <a:t> y la ingesta en tiempo real? </a:t>
            </a:r>
            <a:endParaRPr lang="es-CL" dirty="0"/>
          </a:p>
        </p:txBody>
      </p:sp>
      <p:sp>
        <p:nvSpPr>
          <p:cNvPr id="6" name="CuadroTexto 5">
            <a:extLst>
              <a:ext uri="{FF2B5EF4-FFF2-40B4-BE49-F238E27FC236}">
                <a16:creationId xmlns:a16="http://schemas.microsoft.com/office/drawing/2014/main" id="{187ADA46-754D-7ACE-1D36-746F59A061FE}"/>
              </a:ext>
            </a:extLst>
          </p:cNvPr>
          <p:cNvSpPr txBox="1"/>
          <p:nvPr/>
        </p:nvSpPr>
        <p:spPr>
          <a:xfrm>
            <a:off x="5265666" y="3334654"/>
            <a:ext cx="3348000" cy="1656000"/>
          </a:xfrm>
          <a:prstGeom prst="rect">
            <a:avLst/>
          </a:prstGeom>
          <a:noFill/>
          <a:ln>
            <a:solidFill>
              <a:schemeClr val="bg2"/>
            </a:solidFill>
          </a:ln>
        </p:spPr>
        <p:txBody>
          <a:bodyPr wrap="square">
            <a:spAutoFit/>
          </a:bodyPr>
          <a:lstStyle/>
          <a:p>
            <a:r>
              <a:rPr lang="es-CL" sz="1800" b="0" i="0" dirty="0">
                <a:solidFill>
                  <a:srgbClr val="000000"/>
                </a:solidFill>
                <a:effectLst/>
                <a:latin typeface="Arial" panose="020B0604020202020204" pitchFamily="34" charset="0"/>
              </a:rPr>
              <a:t>¿Cuáles son los principales beneficios de utilizar la ingesta de datos </a:t>
            </a:r>
            <a:r>
              <a:rPr lang="es-CL" sz="1800" b="0" i="0" dirty="0" err="1">
                <a:solidFill>
                  <a:srgbClr val="000000"/>
                </a:solidFill>
                <a:effectLst/>
                <a:latin typeface="Arial" panose="020B0604020202020204" pitchFamily="34" charset="0"/>
              </a:rPr>
              <a:t>batch</a:t>
            </a:r>
            <a:r>
              <a:rPr lang="es-CL" sz="1800" b="0" i="0" dirty="0">
                <a:solidFill>
                  <a:srgbClr val="000000"/>
                </a:solidFill>
                <a:effectLst/>
                <a:latin typeface="Arial" panose="020B0604020202020204" pitchFamily="34" charset="0"/>
              </a:rPr>
              <a:t> en aplicaciones que no requieren datos en tiempo real? </a:t>
            </a:r>
            <a:endParaRPr lang="es-CL" dirty="0"/>
          </a:p>
        </p:txBody>
      </p:sp>
      <p:sp>
        <p:nvSpPr>
          <p:cNvPr id="8" name="CuadroTexto 7">
            <a:extLst>
              <a:ext uri="{FF2B5EF4-FFF2-40B4-BE49-F238E27FC236}">
                <a16:creationId xmlns:a16="http://schemas.microsoft.com/office/drawing/2014/main" id="{A0A6A9F7-A331-FA6B-254A-B001DF5C5E05}"/>
              </a:ext>
            </a:extLst>
          </p:cNvPr>
          <p:cNvSpPr txBox="1"/>
          <p:nvPr/>
        </p:nvSpPr>
        <p:spPr>
          <a:xfrm>
            <a:off x="9271243" y="3309430"/>
            <a:ext cx="3348000" cy="1656000"/>
          </a:xfrm>
          <a:prstGeom prst="rect">
            <a:avLst/>
          </a:prstGeom>
          <a:noFill/>
          <a:ln>
            <a:solidFill>
              <a:schemeClr val="bg2"/>
            </a:solidFill>
          </a:ln>
        </p:spPr>
        <p:txBody>
          <a:bodyPr wrap="square">
            <a:spAutoFit/>
          </a:bodyPr>
          <a:lstStyle/>
          <a:p>
            <a:r>
              <a:rPr lang="es-CL" sz="1800" b="0" i="0" dirty="0">
                <a:solidFill>
                  <a:srgbClr val="000000"/>
                </a:solidFill>
                <a:effectLst/>
                <a:latin typeface="Arial" panose="020B0604020202020204" pitchFamily="34" charset="0"/>
              </a:rPr>
              <a:t>¿En qué escenarios sería más apropiada la ingesta de datos </a:t>
            </a:r>
            <a:r>
              <a:rPr lang="es-CL" sz="1800" b="0" i="0" dirty="0" err="1">
                <a:solidFill>
                  <a:srgbClr val="000000"/>
                </a:solidFill>
                <a:effectLst/>
                <a:latin typeface="Arial" panose="020B0604020202020204" pitchFamily="34" charset="0"/>
              </a:rPr>
              <a:t>batch</a:t>
            </a:r>
            <a:r>
              <a:rPr lang="es-CL" sz="1800" b="0" i="0" dirty="0">
                <a:solidFill>
                  <a:srgbClr val="000000"/>
                </a:solidFill>
                <a:effectLst/>
                <a:latin typeface="Arial" panose="020B0604020202020204" pitchFamily="34" charset="0"/>
              </a:rPr>
              <a:t>, y cuáles son algunas de las desventajas de este enfoque? </a:t>
            </a:r>
            <a:endParaRPr lang="es-CL" dirty="0"/>
          </a:p>
        </p:txBody>
      </p:sp>
    </p:spTree>
    <p:extLst>
      <p:ext uri="{BB962C8B-B14F-4D97-AF65-F5344CB8AC3E}">
        <p14:creationId xmlns:p14="http://schemas.microsoft.com/office/powerpoint/2010/main" val="188528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344573"/>
            <a:ext cx="5889188" cy="708779"/>
          </a:xfrm>
          <a:prstGeom prst="rect">
            <a:avLst/>
          </a:prstGeom>
          <a:noFill/>
          <a:ln/>
        </p:spPr>
        <p:txBody>
          <a:bodyPr wrap="none" lIns="0" tIns="0" rIns="0" bIns="0" rtlCol="0" anchor="t"/>
          <a:lstStyle/>
          <a:p>
            <a:pPr marL="0" indent="0" algn="l">
              <a:lnSpc>
                <a:spcPts val="5550"/>
              </a:lnSpc>
              <a:buNone/>
            </a:pPr>
            <a:r>
              <a:rPr lang="en-US" sz="445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¿QUÉ ES APACHE NIFI?</a:t>
            </a:r>
            <a:endParaRPr lang="en-US" sz="4450" dirty="0">
              <a:latin typeface="Source Sans Pro" panose="020B0503030403020204" pitchFamily="34" charset="0"/>
              <a:ea typeface="Source Sans Pro" panose="020B0503030403020204" pitchFamily="34" charset="0"/>
            </a:endParaRPr>
          </a:p>
        </p:txBody>
      </p:sp>
      <p:sp>
        <p:nvSpPr>
          <p:cNvPr id="3" name="Text 1"/>
          <p:cNvSpPr/>
          <p:nvPr/>
        </p:nvSpPr>
        <p:spPr>
          <a:xfrm>
            <a:off x="793790" y="2597587"/>
            <a:ext cx="5818703" cy="2540318"/>
          </a:xfrm>
          <a:prstGeom prst="rect">
            <a:avLst/>
          </a:prstGeom>
          <a:noFill/>
          <a:ln/>
        </p:spPr>
        <p:txBody>
          <a:bodyPr wrap="square" lIns="0" tIns="0" rIns="0" bIns="0" rtlCol="0" anchor="t"/>
          <a:lstStyle/>
          <a:p>
            <a:pPr marL="0" indent="0" algn="l">
              <a:lnSpc>
                <a:spcPts val="2850"/>
              </a:lnSpc>
              <a:buNone/>
            </a:pPr>
            <a:r>
              <a:rPr lang="en-US" sz="1750" dirty="0">
                <a:solidFill>
                  <a:srgbClr val="1C1D22"/>
                </a:solidFill>
                <a:latin typeface="Source Sans Pro" pitchFamily="34" charset="0"/>
                <a:ea typeface="Source Sans Pro" pitchFamily="34" charset="-122"/>
                <a:cs typeface="Source Sans Pro" pitchFamily="34" charset="-120"/>
              </a:rPr>
              <a:t>Apache NiFi es una plataforma robusta para la automatización de flujos de datos entre sistemas. Permite capturar, transformar, enrutar, y almacenar datos provenientes de diversas fuentes como bases de datos, archivos, API, y sistemas de mensajería. A través de una interfaz gráfica fácil de usar, NiFi facilita el diseño, monitoreo y gestión de flujos de datos sin necesidad de escribir código.</a:t>
            </a:r>
            <a:endParaRPr lang="en-US" sz="1750" dirty="0"/>
          </a:p>
        </p:txBody>
      </p:sp>
      <p:pic>
        <p:nvPicPr>
          <p:cNvPr id="5" name="Image 1" descr="preencoded.png"/>
          <p:cNvPicPr>
            <a:picLocks noChangeAspect="1"/>
          </p:cNvPicPr>
          <p:nvPr/>
        </p:nvPicPr>
        <p:blipFill>
          <a:blip r:embed="rId3"/>
          <a:stretch>
            <a:fillRect/>
          </a:stretch>
        </p:blipFill>
        <p:spPr>
          <a:xfrm>
            <a:off x="13213080" y="228600"/>
            <a:ext cx="1188720" cy="387429"/>
          </a:xfrm>
          <a:prstGeom prst="rect">
            <a:avLst/>
          </a:prstGeom>
        </p:spPr>
      </p:pic>
      <p:pic>
        <p:nvPicPr>
          <p:cNvPr id="1026" name="Picture 2" descr="Imagen 1, Imagen">
            <a:extLst>
              <a:ext uri="{FF2B5EF4-FFF2-40B4-BE49-F238E27FC236}">
                <a16:creationId xmlns:a16="http://schemas.microsoft.com/office/drawing/2014/main" id="{8743D663-B926-9F3B-CA4D-FCB62C1F15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7909" y="2709030"/>
            <a:ext cx="5286375" cy="242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1644" y="782836"/>
            <a:ext cx="12212955" cy="1378029"/>
          </a:xfrm>
          <a:prstGeom prst="rect">
            <a:avLst/>
          </a:prstGeom>
          <a:noFill/>
          <a:ln/>
        </p:spPr>
        <p:txBody>
          <a:bodyPr wrap="square" lIns="0" tIns="0" rIns="0" bIns="0" rtlCol="0" anchor="t"/>
          <a:lstStyle/>
          <a:p>
            <a:pPr marL="0" indent="0" algn="l">
              <a:lnSpc>
                <a:spcPts val="5400"/>
              </a:lnSpc>
              <a:buNone/>
            </a:pPr>
            <a:r>
              <a:rPr lang="en-US" sz="430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¿PARA QUÉ SIRVE APACHE NIFI EN LA INGESTA BATCH?</a:t>
            </a:r>
            <a:endParaRPr lang="en-US" sz="4300" dirty="0">
              <a:latin typeface="Source Sans Pro" panose="020B0503030403020204" pitchFamily="34" charset="0"/>
              <a:ea typeface="Source Sans Pro" panose="020B0503030403020204" pitchFamily="34" charset="0"/>
            </a:endParaRPr>
          </a:p>
        </p:txBody>
      </p:sp>
      <p:sp>
        <p:nvSpPr>
          <p:cNvPr id="3" name="Shape 1"/>
          <p:cNvSpPr/>
          <p:nvPr/>
        </p:nvSpPr>
        <p:spPr>
          <a:xfrm>
            <a:off x="771644" y="2849761"/>
            <a:ext cx="496014" cy="496014"/>
          </a:xfrm>
          <a:prstGeom prst="roundRect">
            <a:avLst>
              <a:gd name="adj" fmla="val 18671"/>
            </a:avLst>
          </a:prstGeom>
          <a:solidFill>
            <a:srgbClr val="00424C"/>
          </a:solidFill>
          <a:ln w="22860">
            <a:solidFill>
              <a:srgbClr val="195B65"/>
            </a:solidFill>
            <a:prstDash val="solid"/>
          </a:ln>
        </p:spPr>
      </p:sp>
      <p:pic>
        <p:nvPicPr>
          <p:cNvPr id="4" name="Image 0" descr="preencoded.png"/>
          <p:cNvPicPr>
            <a:picLocks noChangeAspect="1"/>
          </p:cNvPicPr>
          <p:nvPr/>
        </p:nvPicPr>
        <p:blipFill>
          <a:blip r:embed="rId3"/>
          <a:stretch>
            <a:fillRect/>
          </a:stretch>
        </p:blipFill>
        <p:spPr>
          <a:xfrm>
            <a:off x="854333" y="2891076"/>
            <a:ext cx="330637" cy="413385"/>
          </a:xfrm>
          <a:prstGeom prst="rect">
            <a:avLst/>
          </a:prstGeom>
        </p:spPr>
      </p:pic>
      <p:sp>
        <p:nvSpPr>
          <p:cNvPr id="5" name="Text 2"/>
          <p:cNvSpPr/>
          <p:nvPr/>
        </p:nvSpPr>
        <p:spPr>
          <a:xfrm>
            <a:off x="1488043" y="2849761"/>
            <a:ext cx="4459962" cy="344448"/>
          </a:xfrm>
          <a:prstGeom prst="rect">
            <a:avLst/>
          </a:prstGeom>
          <a:noFill/>
          <a:ln/>
        </p:spPr>
        <p:txBody>
          <a:bodyPr wrap="none" lIns="0" tIns="0" rIns="0" bIns="0" rtlCol="0" anchor="t"/>
          <a:lstStyle/>
          <a:p>
            <a:pPr marL="0" indent="0" algn="l">
              <a:lnSpc>
                <a:spcPts val="2700"/>
              </a:lnSpc>
              <a:buNone/>
            </a:pPr>
            <a:r>
              <a:rPr lang="en-US" sz="2150"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Automatización de Flujos de Datos</a:t>
            </a:r>
            <a:endParaRPr lang="en-US" sz="2150" dirty="0">
              <a:latin typeface="Source Sans Pro" panose="020B0503030403020204" pitchFamily="34" charset="0"/>
              <a:ea typeface="Source Sans Pro" panose="020B0503030403020204" pitchFamily="34" charset="0"/>
            </a:endParaRPr>
          </a:p>
        </p:txBody>
      </p:sp>
      <p:sp>
        <p:nvSpPr>
          <p:cNvPr id="6" name="Text 3"/>
          <p:cNvSpPr/>
          <p:nvPr/>
        </p:nvSpPr>
        <p:spPr>
          <a:xfrm>
            <a:off x="1488043" y="3326487"/>
            <a:ext cx="5279946" cy="1411129"/>
          </a:xfrm>
          <a:prstGeom prst="rect">
            <a:avLst/>
          </a:prstGeom>
          <a:noFill/>
          <a:ln/>
        </p:spPr>
        <p:txBody>
          <a:bodyPr wrap="square" lIns="0" tIns="0" rIns="0" bIns="0" rtlCol="0" anchor="t"/>
          <a:lstStyle/>
          <a:p>
            <a:pPr marL="0" indent="0" algn="l">
              <a:lnSpc>
                <a:spcPts val="2750"/>
              </a:lnSpc>
              <a:buNone/>
            </a:pPr>
            <a:r>
              <a:rPr lang="en-US" sz="1700" dirty="0">
                <a:solidFill>
                  <a:srgbClr val="1C1D22"/>
                </a:solidFill>
                <a:latin typeface="Source Sans Pro" pitchFamily="34" charset="0"/>
                <a:ea typeface="Source Sans Pro" pitchFamily="34" charset="-122"/>
                <a:cs typeface="Source Sans Pro" pitchFamily="34" charset="-120"/>
              </a:rPr>
              <a:t>NiFi puede orquestar la ingesta batch de datos desde fuentes a un sistema de destino en intervalos programados, asegurando que los datos sean procesados de manera eficiente y en el momento adecuado.</a:t>
            </a:r>
            <a:endParaRPr lang="en-US" sz="1700" dirty="0"/>
          </a:p>
        </p:txBody>
      </p:sp>
      <p:sp>
        <p:nvSpPr>
          <p:cNvPr id="7" name="Shape 4"/>
          <p:cNvSpPr/>
          <p:nvPr/>
        </p:nvSpPr>
        <p:spPr>
          <a:xfrm>
            <a:off x="6988373" y="2849761"/>
            <a:ext cx="496014" cy="496014"/>
          </a:xfrm>
          <a:prstGeom prst="roundRect">
            <a:avLst>
              <a:gd name="adj" fmla="val 18671"/>
            </a:avLst>
          </a:prstGeom>
          <a:solidFill>
            <a:srgbClr val="CADCD8"/>
          </a:solidFill>
          <a:ln w="22860">
            <a:solidFill>
              <a:srgbClr val="B0C2BE"/>
            </a:solidFill>
            <a:prstDash val="solid"/>
          </a:ln>
        </p:spPr>
      </p:sp>
      <p:pic>
        <p:nvPicPr>
          <p:cNvPr id="8" name="Image 1" descr="preencoded.png"/>
          <p:cNvPicPr>
            <a:picLocks noChangeAspect="1"/>
          </p:cNvPicPr>
          <p:nvPr/>
        </p:nvPicPr>
        <p:blipFill>
          <a:blip r:embed="rId4"/>
          <a:stretch>
            <a:fillRect/>
          </a:stretch>
        </p:blipFill>
        <p:spPr>
          <a:xfrm>
            <a:off x="7071062" y="2891076"/>
            <a:ext cx="330637" cy="413385"/>
          </a:xfrm>
          <a:prstGeom prst="rect">
            <a:avLst/>
          </a:prstGeom>
        </p:spPr>
      </p:pic>
      <p:sp>
        <p:nvSpPr>
          <p:cNvPr id="9" name="Text 5"/>
          <p:cNvSpPr/>
          <p:nvPr/>
        </p:nvSpPr>
        <p:spPr>
          <a:xfrm>
            <a:off x="7704773" y="2849761"/>
            <a:ext cx="5256490" cy="344448"/>
          </a:xfrm>
          <a:prstGeom prst="rect">
            <a:avLst/>
          </a:prstGeom>
          <a:noFill/>
          <a:ln/>
        </p:spPr>
        <p:txBody>
          <a:bodyPr wrap="none" lIns="0" tIns="0" rIns="0" bIns="0" rtlCol="0" anchor="t"/>
          <a:lstStyle/>
          <a:p>
            <a:pPr marL="0" indent="0" algn="l">
              <a:lnSpc>
                <a:spcPts val="2700"/>
              </a:lnSpc>
              <a:buNone/>
            </a:pPr>
            <a:r>
              <a:rPr lang="en-US" sz="2150"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Gestión de Grandes Volúmenes de Datos</a:t>
            </a:r>
            <a:endParaRPr lang="en-US" sz="2150" dirty="0">
              <a:latin typeface="Source Sans Pro" panose="020B0503030403020204" pitchFamily="34" charset="0"/>
              <a:ea typeface="Source Sans Pro" panose="020B0503030403020204" pitchFamily="34" charset="0"/>
            </a:endParaRPr>
          </a:p>
        </p:txBody>
      </p:sp>
      <p:sp>
        <p:nvSpPr>
          <p:cNvPr id="10" name="Text 6"/>
          <p:cNvSpPr/>
          <p:nvPr/>
        </p:nvSpPr>
        <p:spPr>
          <a:xfrm>
            <a:off x="7704773" y="3326487"/>
            <a:ext cx="5279946" cy="1411129"/>
          </a:xfrm>
          <a:prstGeom prst="rect">
            <a:avLst/>
          </a:prstGeom>
          <a:noFill/>
          <a:ln/>
        </p:spPr>
        <p:txBody>
          <a:bodyPr wrap="square" lIns="0" tIns="0" rIns="0" bIns="0" rtlCol="0" anchor="t"/>
          <a:lstStyle/>
          <a:p>
            <a:pPr marL="0" indent="0" algn="l">
              <a:lnSpc>
                <a:spcPts val="2750"/>
              </a:lnSpc>
              <a:buNone/>
            </a:pPr>
            <a:r>
              <a:rPr lang="en-US" sz="1700" dirty="0">
                <a:solidFill>
                  <a:srgbClr val="1C1D22"/>
                </a:solidFill>
                <a:latin typeface="Source Sans Pro" pitchFamily="34" charset="0"/>
                <a:ea typeface="Source Sans Pro" pitchFamily="34" charset="-122"/>
                <a:cs typeface="Source Sans Pro" pitchFamily="34" charset="-120"/>
              </a:rPr>
              <a:t>Es capaz de procesar grandes cantidades de datos, lo que es ideal para escenarios de Big Data. NiFi gestiona eficientemente tanto datos estructurados como no estructurados.</a:t>
            </a:r>
            <a:endParaRPr lang="en-US" sz="1700" dirty="0"/>
          </a:p>
        </p:txBody>
      </p:sp>
      <p:sp>
        <p:nvSpPr>
          <p:cNvPr id="11" name="Shape 7"/>
          <p:cNvSpPr/>
          <p:nvPr/>
        </p:nvSpPr>
        <p:spPr>
          <a:xfrm>
            <a:off x="771644" y="5206008"/>
            <a:ext cx="496014" cy="496014"/>
          </a:xfrm>
          <a:prstGeom prst="roundRect">
            <a:avLst>
              <a:gd name="adj" fmla="val 18671"/>
            </a:avLst>
          </a:prstGeom>
          <a:solidFill>
            <a:srgbClr val="B9AAD4"/>
          </a:solidFill>
          <a:ln w="22860">
            <a:solidFill>
              <a:srgbClr val="9F90BA"/>
            </a:solidFill>
            <a:prstDash val="solid"/>
          </a:ln>
        </p:spPr>
      </p:sp>
      <p:pic>
        <p:nvPicPr>
          <p:cNvPr id="12" name="Image 2" descr="preencoded.png"/>
          <p:cNvPicPr>
            <a:picLocks noChangeAspect="1"/>
          </p:cNvPicPr>
          <p:nvPr/>
        </p:nvPicPr>
        <p:blipFill>
          <a:blip r:embed="rId5"/>
          <a:stretch>
            <a:fillRect/>
          </a:stretch>
        </p:blipFill>
        <p:spPr>
          <a:xfrm>
            <a:off x="854333" y="5247323"/>
            <a:ext cx="330637" cy="413385"/>
          </a:xfrm>
          <a:prstGeom prst="rect">
            <a:avLst/>
          </a:prstGeom>
        </p:spPr>
      </p:pic>
      <p:sp>
        <p:nvSpPr>
          <p:cNvPr id="13" name="Text 8"/>
          <p:cNvSpPr/>
          <p:nvPr/>
        </p:nvSpPr>
        <p:spPr>
          <a:xfrm>
            <a:off x="1488043" y="5206008"/>
            <a:ext cx="3212783" cy="344448"/>
          </a:xfrm>
          <a:prstGeom prst="rect">
            <a:avLst/>
          </a:prstGeom>
          <a:noFill/>
          <a:ln/>
        </p:spPr>
        <p:txBody>
          <a:bodyPr wrap="none" lIns="0" tIns="0" rIns="0" bIns="0" rtlCol="0" anchor="t"/>
          <a:lstStyle/>
          <a:p>
            <a:pPr marL="0" indent="0" algn="l">
              <a:lnSpc>
                <a:spcPts val="2700"/>
              </a:lnSpc>
              <a:buNone/>
            </a:pPr>
            <a:r>
              <a:rPr lang="en-US" sz="2150"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Transformación de Datos</a:t>
            </a:r>
            <a:endParaRPr lang="en-US" sz="2150" dirty="0">
              <a:latin typeface="Source Sans Pro" panose="020B0503030403020204" pitchFamily="34" charset="0"/>
              <a:ea typeface="Source Sans Pro" panose="020B0503030403020204" pitchFamily="34" charset="0"/>
            </a:endParaRPr>
          </a:p>
        </p:txBody>
      </p:sp>
      <p:sp>
        <p:nvSpPr>
          <p:cNvPr id="14" name="Text 9"/>
          <p:cNvSpPr/>
          <p:nvPr/>
        </p:nvSpPr>
        <p:spPr>
          <a:xfrm>
            <a:off x="1488043" y="5682734"/>
            <a:ext cx="5279946" cy="1763911"/>
          </a:xfrm>
          <a:prstGeom prst="rect">
            <a:avLst/>
          </a:prstGeom>
          <a:noFill/>
          <a:ln/>
        </p:spPr>
        <p:txBody>
          <a:bodyPr wrap="square" lIns="0" tIns="0" rIns="0" bIns="0" rtlCol="0" anchor="t"/>
          <a:lstStyle/>
          <a:p>
            <a:pPr marL="0" indent="0" algn="l">
              <a:lnSpc>
                <a:spcPts val="2750"/>
              </a:lnSpc>
              <a:buNone/>
            </a:pPr>
            <a:r>
              <a:rPr lang="en-US" sz="1700" dirty="0">
                <a:solidFill>
                  <a:srgbClr val="1C1D22"/>
                </a:solidFill>
                <a:latin typeface="Source Sans Pro" pitchFamily="34" charset="0"/>
                <a:ea typeface="Source Sans Pro" pitchFamily="34" charset="-122"/>
                <a:cs typeface="Source Sans Pro" pitchFamily="34" charset="-120"/>
              </a:rPr>
              <a:t>NiFi proporciona un conjunto de procesadores que permiten realizar transformaciones simples o complejas, como la conversión de formatos (CSV a JSON, por ejemplo), limpieza de datos, y la agregación de información.</a:t>
            </a:r>
            <a:endParaRPr lang="en-US" sz="1700" dirty="0"/>
          </a:p>
        </p:txBody>
      </p:sp>
      <p:sp>
        <p:nvSpPr>
          <p:cNvPr id="15" name="Shape 10"/>
          <p:cNvSpPr/>
          <p:nvPr/>
        </p:nvSpPr>
        <p:spPr>
          <a:xfrm>
            <a:off x="6988373" y="5206008"/>
            <a:ext cx="496014" cy="496014"/>
          </a:xfrm>
          <a:prstGeom prst="roundRect">
            <a:avLst>
              <a:gd name="adj" fmla="val 18671"/>
            </a:avLst>
          </a:prstGeom>
          <a:solidFill>
            <a:srgbClr val="B2D5AD"/>
          </a:solidFill>
          <a:ln w="22860">
            <a:solidFill>
              <a:srgbClr val="98BB93"/>
            </a:solidFill>
            <a:prstDash val="solid"/>
          </a:ln>
        </p:spPr>
      </p:sp>
      <p:pic>
        <p:nvPicPr>
          <p:cNvPr id="16" name="Image 3" descr="preencoded.png"/>
          <p:cNvPicPr>
            <a:picLocks noChangeAspect="1"/>
          </p:cNvPicPr>
          <p:nvPr/>
        </p:nvPicPr>
        <p:blipFill>
          <a:blip r:embed="rId6"/>
          <a:stretch>
            <a:fillRect/>
          </a:stretch>
        </p:blipFill>
        <p:spPr>
          <a:xfrm>
            <a:off x="7071062" y="5247323"/>
            <a:ext cx="330637" cy="413385"/>
          </a:xfrm>
          <a:prstGeom prst="rect">
            <a:avLst/>
          </a:prstGeom>
        </p:spPr>
      </p:pic>
      <p:sp>
        <p:nvSpPr>
          <p:cNvPr id="17" name="Text 11"/>
          <p:cNvSpPr/>
          <p:nvPr/>
        </p:nvSpPr>
        <p:spPr>
          <a:xfrm>
            <a:off x="7704773" y="5206008"/>
            <a:ext cx="4252793" cy="344448"/>
          </a:xfrm>
          <a:prstGeom prst="rect">
            <a:avLst/>
          </a:prstGeom>
          <a:noFill/>
          <a:ln/>
        </p:spPr>
        <p:txBody>
          <a:bodyPr wrap="none" lIns="0" tIns="0" rIns="0" bIns="0" rtlCol="0" anchor="t"/>
          <a:lstStyle/>
          <a:p>
            <a:pPr marL="0" indent="0" algn="l">
              <a:lnSpc>
                <a:spcPts val="2700"/>
              </a:lnSpc>
              <a:buNone/>
            </a:pPr>
            <a:r>
              <a:rPr lang="en-US" sz="2150"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Integración con Diversas Fuentes</a:t>
            </a:r>
            <a:endParaRPr lang="en-US" sz="2150" dirty="0">
              <a:latin typeface="Source Sans Pro" panose="020B0503030403020204" pitchFamily="34" charset="0"/>
              <a:ea typeface="Source Sans Pro" panose="020B0503030403020204" pitchFamily="34" charset="0"/>
            </a:endParaRPr>
          </a:p>
        </p:txBody>
      </p:sp>
      <p:sp>
        <p:nvSpPr>
          <p:cNvPr id="18" name="Text 12"/>
          <p:cNvSpPr/>
          <p:nvPr/>
        </p:nvSpPr>
        <p:spPr>
          <a:xfrm>
            <a:off x="7704773" y="5682734"/>
            <a:ext cx="5279946" cy="1411129"/>
          </a:xfrm>
          <a:prstGeom prst="rect">
            <a:avLst/>
          </a:prstGeom>
          <a:noFill/>
          <a:ln/>
        </p:spPr>
        <p:txBody>
          <a:bodyPr wrap="square" lIns="0" tIns="0" rIns="0" bIns="0" rtlCol="0" anchor="t"/>
          <a:lstStyle/>
          <a:p>
            <a:pPr marL="0" indent="0" algn="l">
              <a:lnSpc>
                <a:spcPts val="2750"/>
              </a:lnSpc>
              <a:buNone/>
            </a:pPr>
            <a:r>
              <a:rPr lang="en-US" sz="1700" dirty="0">
                <a:solidFill>
                  <a:srgbClr val="1C1D22"/>
                </a:solidFill>
                <a:latin typeface="Source Sans Pro" pitchFamily="34" charset="0"/>
                <a:ea typeface="Source Sans Pro" pitchFamily="34" charset="-122"/>
                <a:cs typeface="Source Sans Pro" pitchFamily="34" charset="-120"/>
              </a:rPr>
              <a:t>NiFi puede conectarse a bases de datos, sistemas de archivos, servicios en la nube y APIs, lo que lo convierte en una solución versátil para la ingesta de datos desde diversas fuentes.</a:t>
            </a:r>
            <a:endParaRPr lang="en-US" sz="1700" dirty="0"/>
          </a:p>
        </p:txBody>
      </p:sp>
      <p:pic>
        <p:nvPicPr>
          <p:cNvPr id="19" name="Image 4" descr="preencoded.png"/>
          <p:cNvPicPr>
            <a:picLocks noChangeAspect="1"/>
          </p:cNvPicPr>
          <p:nvPr/>
        </p:nvPicPr>
        <p:blipFill>
          <a:blip r:embed="rId7"/>
          <a:stretch>
            <a:fillRect/>
          </a:stretch>
        </p:blipFill>
        <p:spPr>
          <a:xfrm>
            <a:off x="13213080" y="228600"/>
            <a:ext cx="1188720" cy="3874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51867" y="730806"/>
            <a:ext cx="10402372" cy="581978"/>
          </a:xfrm>
          <a:prstGeom prst="rect">
            <a:avLst/>
          </a:prstGeom>
          <a:noFill/>
          <a:ln/>
        </p:spPr>
        <p:txBody>
          <a:bodyPr wrap="none" lIns="0" tIns="0" rIns="0" bIns="0" rtlCol="0" anchor="t"/>
          <a:lstStyle/>
          <a:p>
            <a:pPr marL="0" indent="0" algn="l">
              <a:lnSpc>
                <a:spcPts val="4550"/>
              </a:lnSpc>
              <a:buNone/>
            </a:pPr>
            <a:r>
              <a:rPr lang="en-US" sz="365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PRINCIPALES CARACTERÍSTICAS DE APACHE NIFI</a:t>
            </a:r>
            <a:endParaRPr lang="en-US" sz="3650" dirty="0">
              <a:latin typeface="Source Sans Pro" panose="020B0503030403020204" pitchFamily="34" charset="0"/>
              <a:ea typeface="Source Sans Pro" panose="020B0503030403020204" pitchFamily="34" charset="0"/>
            </a:endParaRPr>
          </a:p>
        </p:txBody>
      </p:sp>
      <p:sp>
        <p:nvSpPr>
          <p:cNvPr id="3" name="Shape 1"/>
          <p:cNvSpPr/>
          <p:nvPr/>
        </p:nvSpPr>
        <p:spPr>
          <a:xfrm>
            <a:off x="651867" y="1685211"/>
            <a:ext cx="6073259" cy="1714381"/>
          </a:xfrm>
          <a:prstGeom prst="roundRect">
            <a:avLst>
              <a:gd name="adj" fmla="val 4563"/>
            </a:avLst>
          </a:prstGeom>
          <a:solidFill>
            <a:srgbClr val="00424C"/>
          </a:solidFill>
          <a:ln w="22860">
            <a:solidFill>
              <a:srgbClr val="195B65"/>
            </a:solidFill>
            <a:prstDash val="solid"/>
          </a:ln>
        </p:spPr>
      </p:sp>
      <p:sp>
        <p:nvSpPr>
          <p:cNvPr id="4" name="Text 2"/>
          <p:cNvSpPr/>
          <p:nvPr/>
        </p:nvSpPr>
        <p:spPr>
          <a:xfrm>
            <a:off x="860941" y="1894284"/>
            <a:ext cx="2667357" cy="290870"/>
          </a:xfrm>
          <a:prstGeom prst="rect">
            <a:avLst/>
          </a:prstGeom>
          <a:noFill/>
          <a:ln/>
        </p:spPr>
        <p:txBody>
          <a:bodyPr wrap="none" lIns="0" tIns="0" rIns="0" bIns="0" rtlCol="0" anchor="t"/>
          <a:lstStyle/>
          <a:p>
            <a:pPr marL="0" indent="0" algn="l">
              <a:lnSpc>
                <a:spcPts val="2250"/>
              </a:lnSpc>
              <a:buNone/>
            </a:pPr>
            <a:r>
              <a:rPr lang="en-US" sz="1800" b="1" dirty="0">
                <a:solidFill>
                  <a:srgbClr val="FFFFFF"/>
                </a:solidFill>
                <a:latin typeface="Source Sans Pro" panose="020B0503030403020204" pitchFamily="34" charset="0"/>
                <a:ea typeface="Source Sans Pro" panose="020B0503030403020204" pitchFamily="34" charset="0"/>
                <a:cs typeface="Gilroy-ExtraBoldItalic Extra Bold" pitchFamily="34" charset="-120"/>
              </a:rPr>
              <a:t>Interfaz Gráfica Intuitiva</a:t>
            </a:r>
            <a:endParaRPr lang="en-US" sz="1800" dirty="0">
              <a:latin typeface="Source Sans Pro" panose="020B0503030403020204" pitchFamily="34" charset="0"/>
              <a:ea typeface="Source Sans Pro" panose="020B0503030403020204" pitchFamily="34" charset="0"/>
            </a:endParaRPr>
          </a:p>
        </p:txBody>
      </p:sp>
      <p:sp>
        <p:nvSpPr>
          <p:cNvPr id="5" name="Text 3"/>
          <p:cNvSpPr/>
          <p:nvPr/>
        </p:nvSpPr>
        <p:spPr>
          <a:xfrm>
            <a:off x="860941" y="2296835"/>
            <a:ext cx="5655112" cy="893683"/>
          </a:xfrm>
          <a:prstGeom prst="rect">
            <a:avLst/>
          </a:prstGeom>
          <a:noFill/>
          <a:ln/>
        </p:spPr>
        <p:txBody>
          <a:bodyPr wrap="square" lIns="0" tIns="0" rIns="0" bIns="0" rtlCol="0" anchor="t"/>
          <a:lstStyle/>
          <a:p>
            <a:pPr marL="0" indent="0" algn="l">
              <a:lnSpc>
                <a:spcPts val="2300"/>
              </a:lnSpc>
              <a:buNone/>
            </a:pPr>
            <a:r>
              <a:rPr lang="en-US" sz="1450" dirty="0">
                <a:solidFill>
                  <a:srgbClr val="FFFFFF"/>
                </a:solidFill>
                <a:latin typeface="Source Sans Pro" pitchFamily="34" charset="0"/>
                <a:ea typeface="Source Sans Pro" pitchFamily="34" charset="-122"/>
                <a:cs typeface="Source Sans Pro" pitchFamily="34" charset="-120"/>
              </a:rPr>
              <a:t>NiFi ofrece una interfaz basada en la web que permite diseñar flujos de datos sin necesidad de escribir código. Esto facilita a los usuarios no técnicos crear y gestionar flujos de datos de manera eficiente.</a:t>
            </a:r>
            <a:endParaRPr lang="en-US" sz="1450" dirty="0"/>
          </a:p>
        </p:txBody>
      </p:sp>
      <p:sp>
        <p:nvSpPr>
          <p:cNvPr id="6" name="Shape 4"/>
          <p:cNvSpPr/>
          <p:nvPr/>
        </p:nvSpPr>
        <p:spPr>
          <a:xfrm>
            <a:off x="6911340" y="1685211"/>
            <a:ext cx="6073259" cy="1714381"/>
          </a:xfrm>
          <a:prstGeom prst="roundRect">
            <a:avLst>
              <a:gd name="adj" fmla="val 4563"/>
            </a:avLst>
          </a:prstGeom>
          <a:solidFill>
            <a:srgbClr val="CADCD8"/>
          </a:solidFill>
          <a:ln w="22860">
            <a:solidFill>
              <a:srgbClr val="B0C2BE"/>
            </a:solidFill>
            <a:prstDash val="solid"/>
          </a:ln>
        </p:spPr>
      </p:sp>
      <p:sp>
        <p:nvSpPr>
          <p:cNvPr id="7" name="Text 5"/>
          <p:cNvSpPr/>
          <p:nvPr/>
        </p:nvSpPr>
        <p:spPr>
          <a:xfrm>
            <a:off x="7120414" y="1894284"/>
            <a:ext cx="5186124" cy="290870"/>
          </a:xfrm>
          <a:prstGeom prst="rect">
            <a:avLst/>
          </a:prstGeom>
          <a:noFill/>
          <a:ln/>
        </p:spPr>
        <p:txBody>
          <a:bodyPr wrap="none" lIns="0" tIns="0" rIns="0" bIns="0" rtlCol="0" anchor="t"/>
          <a:lstStyle/>
          <a:p>
            <a:pPr marL="0" indent="0" algn="l">
              <a:lnSpc>
                <a:spcPts val="2250"/>
              </a:lnSpc>
              <a:buNone/>
            </a:pPr>
            <a:r>
              <a:rPr lang="en-US" sz="1800" b="1" dirty="0">
                <a:solidFill>
                  <a:srgbClr val="000000"/>
                </a:solidFill>
                <a:latin typeface="Source Sans Pro" panose="020B0503030403020204" pitchFamily="34" charset="0"/>
                <a:ea typeface="Source Sans Pro" panose="020B0503030403020204" pitchFamily="34" charset="0"/>
                <a:cs typeface="Gilroy-ExtraBoldItalic Extra Bold" pitchFamily="34" charset="-120"/>
              </a:rPr>
              <a:t>Procesadores para Conectar Fuentes y Destinos</a:t>
            </a:r>
            <a:endParaRPr lang="en-US" sz="1800" dirty="0">
              <a:latin typeface="Source Sans Pro" panose="020B0503030403020204" pitchFamily="34" charset="0"/>
              <a:ea typeface="Source Sans Pro" panose="020B0503030403020204" pitchFamily="34" charset="0"/>
            </a:endParaRPr>
          </a:p>
        </p:txBody>
      </p:sp>
      <p:sp>
        <p:nvSpPr>
          <p:cNvPr id="8" name="Text 6"/>
          <p:cNvSpPr/>
          <p:nvPr/>
        </p:nvSpPr>
        <p:spPr>
          <a:xfrm>
            <a:off x="7120414" y="2296835"/>
            <a:ext cx="5655112" cy="893683"/>
          </a:xfrm>
          <a:prstGeom prst="rect">
            <a:avLst/>
          </a:prstGeom>
          <a:noFill/>
          <a:ln/>
        </p:spPr>
        <p:txBody>
          <a:bodyPr wrap="square" lIns="0" tIns="0" rIns="0" bIns="0" rtlCol="0" anchor="t"/>
          <a:lstStyle/>
          <a:p>
            <a:pPr marL="0" indent="0" algn="l">
              <a:lnSpc>
                <a:spcPts val="2300"/>
              </a:lnSpc>
              <a:buNone/>
            </a:pPr>
            <a:r>
              <a:rPr lang="en-US" sz="1450" dirty="0">
                <a:solidFill>
                  <a:srgbClr val="000000"/>
                </a:solidFill>
                <a:latin typeface="Source Sans Pro" pitchFamily="34" charset="0"/>
                <a:ea typeface="Source Sans Pro" pitchFamily="34" charset="-122"/>
                <a:cs typeface="Source Sans Pro" pitchFamily="34" charset="-120"/>
              </a:rPr>
              <a:t>NiFi incluye más de 300 procesadores que permiten leer desde, escribir a, y transformar datos entre diversas fuentes y destinos, como bases de datos, servicios web, sistemas de mensajería, y más.</a:t>
            </a:r>
            <a:endParaRPr lang="en-US" sz="1450" dirty="0"/>
          </a:p>
        </p:txBody>
      </p:sp>
      <p:sp>
        <p:nvSpPr>
          <p:cNvPr id="9" name="Shape 7"/>
          <p:cNvSpPr/>
          <p:nvPr/>
        </p:nvSpPr>
        <p:spPr>
          <a:xfrm>
            <a:off x="651867" y="3585805"/>
            <a:ext cx="6073259" cy="2012275"/>
          </a:xfrm>
          <a:prstGeom prst="roundRect">
            <a:avLst>
              <a:gd name="adj" fmla="val 3888"/>
            </a:avLst>
          </a:prstGeom>
          <a:solidFill>
            <a:srgbClr val="B9AAD4"/>
          </a:solidFill>
          <a:ln w="22860">
            <a:solidFill>
              <a:srgbClr val="9F90BA"/>
            </a:solidFill>
            <a:prstDash val="solid"/>
          </a:ln>
        </p:spPr>
      </p:sp>
      <p:sp>
        <p:nvSpPr>
          <p:cNvPr id="10" name="Text 8"/>
          <p:cNvSpPr/>
          <p:nvPr/>
        </p:nvSpPr>
        <p:spPr>
          <a:xfrm>
            <a:off x="860941" y="3794879"/>
            <a:ext cx="3865126" cy="290870"/>
          </a:xfrm>
          <a:prstGeom prst="rect">
            <a:avLst/>
          </a:prstGeom>
          <a:noFill/>
          <a:ln/>
        </p:spPr>
        <p:txBody>
          <a:bodyPr wrap="none" lIns="0" tIns="0" rIns="0" bIns="0" rtlCol="0" anchor="t"/>
          <a:lstStyle/>
          <a:p>
            <a:pPr marL="0" indent="0" algn="l">
              <a:lnSpc>
                <a:spcPts val="2250"/>
              </a:lnSpc>
              <a:buNone/>
            </a:pPr>
            <a:r>
              <a:rPr lang="en-US" sz="1800" b="1" dirty="0">
                <a:solidFill>
                  <a:srgbClr val="000000"/>
                </a:solidFill>
                <a:latin typeface="Source Sans Pro" panose="020B0503030403020204" pitchFamily="34" charset="0"/>
                <a:ea typeface="Source Sans Pro" panose="020B0503030403020204" pitchFamily="34" charset="0"/>
                <a:cs typeface="Gilroy-ExtraBoldItalic Extra Bold" pitchFamily="34" charset="-120"/>
              </a:rPr>
              <a:t>Enrutamiento Condicional de Datos</a:t>
            </a:r>
            <a:endParaRPr lang="en-US" sz="1800" dirty="0">
              <a:latin typeface="Source Sans Pro" panose="020B0503030403020204" pitchFamily="34" charset="0"/>
              <a:ea typeface="Source Sans Pro" panose="020B0503030403020204" pitchFamily="34" charset="0"/>
            </a:endParaRPr>
          </a:p>
        </p:txBody>
      </p:sp>
      <p:sp>
        <p:nvSpPr>
          <p:cNvPr id="11" name="Text 9"/>
          <p:cNvSpPr/>
          <p:nvPr/>
        </p:nvSpPr>
        <p:spPr>
          <a:xfrm>
            <a:off x="860941" y="4197429"/>
            <a:ext cx="5655112" cy="1191577"/>
          </a:xfrm>
          <a:prstGeom prst="rect">
            <a:avLst/>
          </a:prstGeom>
          <a:noFill/>
          <a:ln/>
        </p:spPr>
        <p:txBody>
          <a:bodyPr wrap="square" lIns="0" tIns="0" rIns="0" bIns="0" rtlCol="0" anchor="t"/>
          <a:lstStyle/>
          <a:p>
            <a:pPr marL="0" indent="0" algn="l">
              <a:lnSpc>
                <a:spcPts val="2300"/>
              </a:lnSpc>
              <a:buNone/>
            </a:pPr>
            <a:r>
              <a:rPr lang="en-US" sz="1450" dirty="0">
                <a:solidFill>
                  <a:srgbClr val="000000"/>
                </a:solidFill>
                <a:latin typeface="Source Sans Pro" pitchFamily="34" charset="0"/>
                <a:ea typeface="Source Sans Pro" pitchFamily="34" charset="-122"/>
                <a:cs typeface="Source Sans Pro" pitchFamily="34" charset="-120"/>
              </a:rPr>
              <a:t>Los datos pueden ser dirigidos dinámicamente a diferentes destinos según condiciones específicas (por ejemplo, datos de diferentes categorías pueden ser enviados a distintos sistemas de almacenamiento).</a:t>
            </a:r>
            <a:endParaRPr lang="en-US" sz="1450" dirty="0"/>
          </a:p>
        </p:txBody>
      </p:sp>
      <p:sp>
        <p:nvSpPr>
          <p:cNvPr id="12" name="Shape 10"/>
          <p:cNvSpPr/>
          <p:nvPr/>
        </p:nvSpPr>
        <p:spPr>
          <a:xfrm>
            <a:off x="6911340" y="3585805"/>
            <a:ext cx="6073259" cy="2012275"/>
          </a:xfrm>
          <a:prstGeom prst="roundRect">
            <a:avLst>
              <a:gd name="adj" fmla="val 3888"/>
            </a:avLst>
          </a:prstGeom>
          <a:solidFill>
            <a:srgbClr val="B2D5AD"/>
          </a:solidFill>
          <a:ln w="22860">
            <a:solidFill>
              <a:srgbClr val="98BB93"/>
            </a:solidFill>
            <a:prstDash val="solid"/>
          </a:ln>
        </p:spPr>
      </p:sp>
      <p:sp>
        <p:nvSpPr>
          <p:cNvPr id="13" name="Text 11"/>
          <p:cNvSpPr/>
          <p:nvPr/>
        </p:nvSpPr>
        <p:spPr>
          <a:xfrm>
            <a:off x="7120414" y="3794879"/>
            <a:ext cx="2957155" cy="290870"/>
          </a:xfrm>
          <a:prstGeom prst="rect">
            <a:avLst/>
          </a:prstGeom>
          <a:noFill/>
          <a:ln/>
        </p:spPr>
        <p:txBody>
          <a:bodyPr wrap="none" lIns="0" tIns="0" rIns="0" bIns="0" rtlCol="0" anchor="t"/>
          <a:lstStyle/>
          <a:p>
            <a:pPr marL="0" indent="0" algn="l">
              <a:lnSpc>
                <a:spcPts val="2250"/>
              </a:lnSpc>
              <a:buNone/>
            </a:pPr>
            <a:r>
              <a:rPr lang="en-US" sz="1800" b="1" dirty="0">
                <a:solidFill>
                  <a:srgbClr val="000000"/>
                </a:solidFill>
                <a:latin typeface="Source Sans Pro" panose="020B0503030403020204" pitchFamily="34" charset="0"/>
                <a:ea typeface="Source Sans Pro" panose="020B0503030403020204" pitchFamily="34" charset="0"/>
                <a:cs typeface="Gilroy-ExtraBoldItalic Extra Bold" pitchFamily="34" charset="-120"/>
              </a:rPr>
              <a:t>Escalabilidad y Flexibilidad</a:t>
            </a:r>
            <a:endParaRPr lang="en-US" sz="1800" dirty="0">
              <a:latin typeface="Source Sans Pro" panose="020B0503030403020204" pitchFamily="34" charset="0"/>
              <a:ea typeface="Source Sans Pro" panose="020B0503030403020204" pitchFamily="34" charset="0"/>
            </a:endParaRPr>
          </a:p>
        </p:txBody>
      </p:sp>
      <p:sp>
        <p:nvSpPr>
          <p:cNvPr id="14" name="Text 12"/>
          <p:cNvSpPr/>
          <p:nvPr/>
        </p:nvSpPr>
        <p:spPr>
          <a:xfrm>
            <a:off x="7120414" y="4197429"/>
            <a:ext cx="5655112" cy="893683"/>
          </a:xfrm>
          <a:prstGeom prst="rect">
            <a:avLst/>
          </a:prstGeom>
          <a:noFill/>
          <a:ln/>
        </p:spPr>
        <p:txBody>
          <a:bodyPr wrap="square" lIns="0" tIns="0" rIns="0" bIns="0" rtlCol="0" anchor="t"/>
          <a:lstStyle/>
          <a:p>
            <a:pPr marL="0" indent="0" algn="l">
              <a:lnSpc>
                <a:spcPts val="2300"/>
              </a:lnSpc>
              <a:buNone/>
            </a:pPr>
            <a:r>
              <a:rPr lang="en-US" sz="1450" dirty="0">
                <a:solidFill>
                  <a:srgbClr val="000000"/>
                </a:solidFill>
                <a:latin typeface="Source Sans Pro" pitchFamily="34" charset="0"/>
                <a:ea typeface="Source Sans Pro" pitchFamily="34" charset="-122"/>
                <a:cs typeface="Source Sans Pro" pitchFamily="34" charset="-120"/>
              </a:rPr>
              <a:t>NiFi está diseñado para escalar horizontalmente, lo que significa que puede manejar grandes volúmenes de datos distribuidos a través de múltiples nodos en un clúster.</a:t>
            </a:r>
            <a:endParaRPr lang="en-US" sz="1450" dirty="0"/>
          </a:p>
        </p:txBody>
      </p:sp>
      <p:sp>
        <p:nvSpPr>
          <p:cNvPr id="15" name="Shape 13"/>
          <p:cNvSpPr/>
          <p:nvPr/>
        </p:nvSpPr>
        <p:spPr>
          <a:xfrm>
            <a:off x="651867" y="5784294"/>
            <a:ext cx="6073259" cy="1714381"/>
          </a:xfrm>
          <a:prstGeom prst="roundRect">
            <a:avLst>
              <a:gd name="adj" fmla="val 4563"/>
            </a:avLst>
          </a:prstGeom>
          <a:solidFill>
            <a:srgbClr val="606060"/>
          </a:solidFill>
          <a:ln w="22860">
            <a:solidFill>
              <a:srgbClr val="797979"/>
            </a:solidFill>
            <a:prstDash val="solid"/>
          </a:ln>
        </p:spPr>
      </p:sp>
      <p:sp>
        <p:nvSpPr>
          <p:cNvPr id="16" name="Text 14"/>
          <p:cNvSpPr/>
          <p:nvPr/>
        </p:nvSpPr>
        <p:spPr>
          <a:xfrm>
            <a:off x="860941" y="5993368"/>
            <a:ext cx="2825353" cy="290870"/>
          </a:xfrm>
          <a:prstGeom prst="rect">
            <a:avLst/>
          </a:prstGeom>
          <a:noFill/>
          <a:ln/>
        </p:spPr>
        <p:txBody>
          <a:bodyPr wrap="none" lIns="0" tIns="0" rIns="0" bIns="0" rtlCol="0" anchor="t"/>
          <a:lstStyle/>
          <a:p>
            <a:pPr marL="0" indent="0" algn="l">
              <a:lnSpc>
                <a:spcPts val="2250"/>
              </a:lnSpc>
              <a:buNone/>
            </a:pPr>
            <a:r>
              <a:rPr lang="en-US" sz="1800" b="1" dirty="0">
                <a:solidFill>
                  <a:srgbClr val="FFFFFF"/>
                </a:solidFill>
                <a:latin typeface="Source Sans Pro" panose="020B0503030403020204" pitchFamily="34" charset="0"/>
                <a:ea typeface="Source Sans Pro" panose="020B0503030403020204" pitchFamily="34" charset="0"/>
                <a:cs typeface="Gilroy-ExtraBoldItalic Extra Bold" pitchFamily="34" charset="-120"/>
              </a:rPr>
              <a:t>Monitoreo en Tiempo Real</a:t>
            </a:r>
            <a:endParaRPr lang="en-US" sz="1800" dirty="0">
              <a:latin typeface="Source Sans Pro" panose="020B0503030403020204" pitchFamily="34" charset="0"/>
              <a:ea typeface="Source Sans Pro" panose="020B0503030403020204" pitchFamily="34" charset="0"/>
            </a:endParaRPr>
          </a:p>
        </p:txBody>
      </p:sp>
      <p:sp>
        <p:nvSpPr>
          <p:cNvPr id="17" name="Text 15"/>
          <p:cNvSpPr/>
          <p:nvPr/>
        </p:nvSpPr>
        <p:spPr>
          <a:xfrm>
            <a:off x="860941" y="6395918"/>
            <a:ext cx="5655112" cy="893683"/>
          </a:xfrm>
          <a:prstGeom prst="rect">
            <a:avLst/>
          </a:prstGeom>
          <a:noFill/>
          <a:ln/>
        </p:spPr>
        <p:txBody>
          <a:bodyPr wrap="square" lIns="0" tIns="0" rIns="0" bIns="0" rtlCol="0" anchor="t"/>
          <a:lstStyle/>
          <a:p>
            <a:pPr marL="0" indent="0" algn="l">
              <a:lnSpc>
                <a:spcPts val="2300"/>
              </a:lnSpc>
              <a:buNone/>
            </a:pPr>
            <a:r>
              <a:rPr lang="en-US" sz="1450" dirty="0">
                <a:solidFill>
                  <a:srgbClr val="FFFFFF"/>
                </a:solidFill>
                <a:latin typeface="Source Sans Pro" pitchFamily="34" charset="0"/>
                <a:ea typeface="Source Sans Pro" pitchFamily="34" charset="-122"/>
                <a:cs typeface="Source Sans Pro" pitchFamily="34" charset="-120"/>
              </a:rPr>
              <a:t>NiFi proporciona herramientas para monitorear el rendimiento de los flujos de datos en tiempo real, lo que facilita la gestión y resolución de problemas rápidamente.</a:t>
            </a:r>
            <a:endParaRPr lang="en-US" sz="1450" dirty="0"/>
          </a:p>
        </p:txBody>
      </p:sp>
      <p:sp>
        <p:nvSpPr>
          <p:cNvPr id="18" name="Shape 16"/>
          <p:cNvSpPr/>
          <p:nvPr/>
        </p:nvSpPr>
        <p:spPr>
          <a:xfrm>
            <a:off x="6911340" y="5784294"/>
            <a:ext cx="6073259" cy="1714381"/>
          </a:xfrm>
          <a:prstGeom prst="roundRect">
            <a:avLst>
              <a:gd name="adj" fmla="val 4563"/>
            </a:avLst>
          </a:prstGeom>
          <a:solidFill>
            <a:srgbClr val="00424C"/>
          </a:solidFill>
          <a:ln w="22860">
            <a:solidFill>
              <a:srgbClr val="195B65"/>
            </a:solidFill>
            <a:prstDash val="solid"/>
          </a:ln>
        </p:spPr>
      </p:sp>
      <p:sp>
        <p:nvSpPr>
          <p:cNvPr id="19" name="Text 17"/>
          <p:cNvSpPr/>
          <p:nvPr/>
        </p:nvSpPr>
        <p:spPr>
          <a:xfrm>
            <a:off x="7120414" y="5993368"/>
            <a:ext cx="3272790" cy="290870"/>
          </a:xfrm>
          <a:prstGeom prst="rect">
            <a:avLst/>
          </a:prstGeom>
          <a:noFill/>
          <a:ln/>
        </p:spPr>
        <p:txBody>
          <a:bodyPr wrap="none" lIns="0" tIns="0" rIns="0" bIns="0" rtlCol="0" anchor="t"/>
          <a:lstStyle/>
          <a:p>
            <a:pPr marL="0" indent="0" algn="l">
              <a:lnSpc>
                <a:spcPts val="2250"/>
              </a:lnSpc>
              <a:buNone/>
            </a:pPr>
            <a:r>
              <a:rPr lang="en-US" sz="1800" b="1" dirty="0">
                <a:solidFill>
                  <a:srgbClr val="FFFFFF"/>
                </a:solidFill>
                <a:latin typeface="Source Sans Pro" panose="020B0503030403020204" pitchFamily="34" charset="0"/>
                <a:ea typeface="Source Sans Pro" panose="020B0503030403020204" pitchFamily="34" charset="0"/>
                <a:cs typeface="Gilroy-ExtraBoldItalic Extra Bold" pitchFamily="34" charset="-120"/>
              </a:rPr>
              <a:t>Garantía de Entrega de Datos</a:t>
            </a:r>
            <a:endParaRPr lang="en-US" sz="1800" dirty="0">
              <a:latin typeface="Source Sans Pro" panose="020B0503030403020204" pitchFamily="34" charset="0"/>
              <a:ea typeface="Source Sans Pro" panose="020B0503030403020204" pitchFamily="34" charset="0"/>
            </a:endParaRPr>
          </a:p>
        </p:txBody>
      </p:sp>
      <p:sp>
        <p:nvSpPr>
          <p:cNvPr id="20" name="Text 18"/>
          <p:cNvSpPr/>
          <p:nvPr/>
        </p:nvSpPr>
        <p:spPr>
          <a:xfrm>
            <a:off x="7120414" y="6395918"/>
            <a:ext cx="5655112" cy="893683"/>
          </a:xfrm>
          <a:prstGeom prst="rect">
            <a:avLst/>
          </a:prstGeom>
          <a:noFill/>
          <a:ln/>
        </p:spPr>
        <p:txBody>
          <a:bodyPr wrap="square" lIns="0" tIns="0" rIns="0" bIns="0" rtlCol="0" anchor="t"/>
          <a:lstStyle/>
          <a:p>
            <a:pPr marL="0" indent="0" algn="l">
              <a:lnSpc>
                <a:spcPts val="2300"/>
              </a:lnSpc>
              <a:buNone/>
            </a:pPr>
            <a:r>
              <a:rPr lang="en-US" sz="1450" dirty="0">
                <a:solidFill>
                  <a:srgbClr val="FFFFFF"/>
                </a:solidFill>
                <a:latin typeface="Source Sans Pro" pitchFamily="34" charset="0"/>
                <a:ea typeface="Source Sans Pro" pitchFamily="34" charset="-122"/>
                <a:cs typeface="Source Sans Pro" pitchFamily="34" charset="-120"/>
              </a:rPr>
              <a:t>NiFi asegura que los datos sean entregados de forma confiable a su destino, utilizando características como al menos una vez, exactamente una vez, o a lo más una vez para el procesamiento de datos.</a:t>
            </a:r>
            <a:endParaRPr lang="en-US" sz="1450" dirty="0"/>
          </a:p>
        </p:txBody>
      </p:sp>
      <p:pic>
        <p:nvPicPr>
          <p:cNvPr id="21" name="Image 0" descr="preencoded.png"/>
          <p:cNvPicPr>
            <a:picLocks noChangeAspect="1"/>
          </p:cNvPicPr>
          <p:nvPr/>
        </p:nvPicPr>
        <p:blipFill>
          <a:blip r:embed="rId3"/>
          <a:stretch>
            <a:fillRect/>
          </a:stretch>
        </p:blipFill>
        <p:spPr>
          <a:xfrm>
            <a:off x="13213080" y="228600"/>
            <a:ext cx="1188720" cy="38742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67571" y="577691"/>
            <a:ext cx="12417028" cy="1013698"/>
          </a:xfrm>
          <a:prstGeom prst="rect">
            <a:avLst/>
          </a:prstGeom>
          <a:noFill/>
          <a:ln/>
        </p:spPr>
        <p:txBody>
          <a:bodyPr wrap="square" lIns="0" tIns="0" rIns="0" bIns="0" rtlCol="0" anchor="t"/>
          <a:lstStyle/>
          <a:p>
            <a:pPr marL="0" indent="0" algn="l">
              <a:lnSpc>
                <a:spcPts val="3950"/>
              </a:lnSpc>
              <a:buNone/>
            </a:pPr>
            <a:r>
              <a:rPr lang="en-US" sz="315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MÉTODOS DE IMPLEMENTACIÓN DE LA INGESTA BATCH CON APACHE NIFI</a:t>
            </a:r>
            <a:endParaRPr lang="en-US" sz="3150" dirty="0">
              <a:latin typeface="Source Sans Pro" panose="020B0503030403020204" pitchFamily="34" charset="0"/>
              <a:ea typeface="Source Sans Pro" panose="020B0503030403020204" pitchFamily="34" charset="0"/>
            </a:endParaRPr>
          </a:p>
        </p:txBody>
      </p:sp>
      <p:pic>
        <p:nvPicPr>
          <p:cNvPr id="3" name="Image 0" descr="preencoded.png"/>
          <p:cNvPicPr>
            <a:picLocks noChangeAspect="1"/>
          </p:cNvPicPr>
          <p:nvPr/>
        </p:nvPicPr>
        <p:blipFill>
          <a:blip r:embed="rId3"/>
          <a:stretch>
            <a:fillRect/>
          </a:stretch>
        </p:blipFill>
        <p:spPr>
          <a:xfrm>
            <a:off x="567571" y="1915716"/>
            <a:ext cx="810935" cy="1193840"/>
          </a:xfrm>
          <a:prstGeom prst="rect">
            <a:avLst/>
          </a:prstGeom>
        </p:spPr>
      </p:pic>
      <p:sp>
        <p:nvSpPr>
          <p:cNvPr id="4" name="Text 1"/>
          <p:cNvSpPr/>
          <p:nvPr/>
        </p:nvSpPr>
        <p:spPr>
          <a:xfrm>
            <a:off x="1621750" y="2077879"/>
            <a:ext cx="2027396" cy="253365"/>
          </a:xfrm>
          <a:prstGeom prst="rect">
            <a:avLst/>
          </a:prstGeom>
          <a:noFill/>
          <a:ln/>
        </p:spPr>
        <p:txBody>
          <a:bodyPr wrap="none" lIns="0" tIns="0" rIns="0" bIns="0" rtlCol="0" anchor="t"/>
          <a:lstStyle/>
          <a:p>
            <a:pPr marL="0" indent="0" algn="l">
              <a:lnSpc>
                <a:spcPts val="1950"/>
              </a:lnSpc>
              <a:buNone/>
            </a:pPr>
            <a:r>
              <a:rPr lang="en-US"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Extract (Extraer)</a:t>
            </a:r>
            <a:endParaRPr lang="en-US" dirty="0">
              <a:latin typeface="Source Sans Pro" panose="020B0503030403020204" pitchFamily="34" charset="0"/>
              <a:ea typeface="Source Sans Pro" panose="020B0503030403020204" pitchFamily="34" charset="0"/>
            </a:endParaRPr>
          </a:p>
        </p:txBody>
      </p:sp>
      <p:sp>
        <p:nvSpPr>
          <p:cNvPr id="5" name="Text 2"/>
          <p:cNvSpPr/>
          <p:nvPr/>
        </p:nvSpPr>
        <p:spPr>
          <a:xfrm>
            <a:off x="1621750" y="2428518"/>
            <a:ext cx="11362849" cy="518874"/>
          </a:xfrm>
          <a:prstGeom prst="rect">
            <a:avLst/>
          </a:prstGeom>
          <a:noFill/>
          <a:ln/>
        </p:spPr>
        <p:txBody>
          <a:bodyPr wrap="square" lIns="0" tIns="0" rIns="0" bIns="0" rtlCol="0" anchor="t"/>
          <a:lstStyle/>
          <a:p>
            <a:pPr marL="0" indent="0" algn="l">
              <a:lnSpc>
                <a:spcPts val="2000"/>
              </a:lnSpc>
              <a:buNone/>
            </a:pPr>
            <a:r>
              <a:rPr lang="en-US" sz="1600" dirty="0">
                <a:solidFill>
                  <a:srgbClr val="1C1D22"/>
                </a:solidFill>
                <a:latin typeface="Source Sans Pro" pitchFamily="34" charset="0"/>
                <a:ea typeface="Source Sans Pro" pitchFamily="34" charset="-122"/>
                <a:cs typeface="Source Sans Pro" pitchFamily="34" charset="-120"/>
              </a:rPr>
              <a:t>Utilizar el procesador GetFile para leer los archivos CSV almacenados en un directorio específico. El procesador ListFile se puede configurar para leer continuamente nuevos archivos CSV conforme se vayan generando.</a:t>
            </a:r>
            <a:endParaRPr lang="en-US" sz="1600" dirty="0"/>
          </a:p>
        </p:txBody>
      </p:sp>
      <p:pic>
        <p:nvPicPr>
          <p:cNvPr id="6" name="Image 1" descr="preencoded.png"/>
          <p:cNvPicPr>
            <a:picLocks noChangeAspect="1"/>
          </p:cNvPicPr>
          <p:nvPr/>
        </p:nvPicPr>
        <p:blipFill>
          <a:blip r:embed="rId4"/>
          <a:stretch>
            <a:fillRect/>
          </a:stretch>
        </p:blipFill>
        <p:spPr>
          <a:xfrm>
            <a:off x="567571" y="3109555"/>
            <a:ext cx="810935" cy="1193840"/>
          </a:xfrm>
          <a:prstGeom prst="rect">
            <a:avLst/>
          </a:prstGeom>
        </p:spPr>
      </p:pic>
      <p:sp>
        <p:nvSpPr>
          <p:cNvPr id="7" name="Text 3"/>
          <p:cNvSpPr/>
          <p:nvPr/>
        </p:nvSpPr>
        <p:spPr>
          <a:xfrm>
            <a:off x="1621750" y="3271718"/>
            <a:ext cx="2256949" cy="253365"/>
          </a:xfrm>
          <a:prstGeom prst="rect">
            <a:avLst/>
          </a:prstGeom>
          <a:noFill/>
          <a:ln/>
        </p:spPr>
        <p:txBody>
          <a:bodyPr wrap="none" lIns="0" tIns="0" rIns="0" bIns="0" rtlCol="0" anchor="t"/>
          <a:lstStyle/>
          <a:p>
            <a:pPr marL="0" indent="0" algn="l">
              <a:lnSpc>
                <a:spcPts val="1950"/>
              </a:lnSpc>
              <a:buNone/>
            </a:pPr>
            <a:r>
              <a:rPr lang="en-US"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Transform (Transformar)</a:t>
            </a:r>
            <a:endParaRPr lang="en-US" dirty="0">
              <a:latin typeface="Source Sans Pro" panose="020B0503030403020204" pitchFamily="34" charset="0"/>
              <a:ea typeface="Source Sans Pro" panose="020B0503030403020204" pitchFamily="34" charset="0"/>
            </a:endParaRPr>
          </a:p>
        </p:txBody>
      </p:sp>
      <p:sp>
        <p:nvSpPr>
          <p:cNvPr id="8" name="Text 4"/>
          <p:cNvSpPr/>
          <p:nvPr/>
        </p:nvSpPr>
        <p:spPr>
          <a:xfrm>
            <a:off x="1621750" y="3622358"/>
            <a:ext cx="11362849" cy="518874"/>
          </a:xfrm>
          <a:prstGeom prst="rect">
            <a:avLst/>
          </a:prstGeom>
          <a:noFill/>
          <a:ln/>
        </p:spPr>
        <p:txBody>
          <a:bodyPr wrap="square" lIns="0" tIns="0" rIns="0" bIns="0" rtlCol="0" anchor="t"/>
          <a:lstStyle/>
          <a:p>
            <a:pPr marL="0" indent="0" algn="l">
              <a:lnSpc>
                <a:spcPts val="2000"/>
              </a:lnSpc>
              <a:buNone/>
            </a:pPr>
            <a:r>
              <a:rPr lang="en-US" sz="1600" dirty="0">
                <a:solidFill>
                  <a:srgbClr val="1C1D22"/>
                </a:solidFill>
                <a:latin typeface="Source Sans Pro" pitchFamily="34" charset="0"/>
                <a:ea typeface="Source Sans Pro" pitchFamily="34" charset="-122"/>
                <a:cs typeface="Source Sans Pro" pitchFamily="34" charset="-120"/>
              </a:rPr>
              <a:t>Utilizar el procesador ConvertRecord para convertir los archivos CSV en formato JSON para que sean compatibles con el sistema de bases de datos. El procesador UpdateRecord puede aplicarse para limpiar y normalizar los datos (por ejemplo, asegurando que las fechas estén en el formato correcto).</a:t>
            </a:r>
            <a:endParaRPr lang="en-US" sz="1600" dirty="0"/>
          </a:p>
        </p:txBody>
      </p:sp>
      <p:pic>
        <p:nvPicPr>
          <p:cNvPr id="9" name="Image 2" descr="preencoded.png"/>
          <p:cNvPicPr>
            <a:picLocks noChangeAspect="1"/>
          </p:cNvPicPr>
          <p:nvPr/>
        </p:nvPicPr>
        <p:blipFill>
          <a:blip r:embed="rId5"/>
          <a:stretch>
            <a:fillRect/>
          </a:stretch>
        </p:blipFill>
        <p:spPr>
          <a:xfrm>
            <a:off x="567571" y="4303395"/>
            <a:ext cx="810935" cy="1193840"/>
          </a:xfrm>
          <a:prstGeom prst="rect">
            <a:avLst/>
          </a:prstGeom>
        </p:spPr>
      </p:pic>
      <p:sp>
        <p:nvSpPr>
          <p:cNvPr id="10" name="Text 5"/>
          <p:cNvSpPr/>
          <p:nvPr/>
        </p:nvSpPr>
        <p:spPr>
          <a:xfrm>
            <a:off x="1621750" y="4465558"/>
            <a:ext cx="2027396" cy="253365"/>
          </a:xfrm>
          <a:prstGeom prst="rect">
            <a:avLst/>
          </a:prstGeom>
          <a:noFill/>
          <a:ln/>
        </p:spPr>
        <p:txBody>
          <a:bodyPr wrap="none" lIns="0" tIns="0" rIns="0" bIns="0" rtlCol="0" anchor="t"/>
          <a:lstStyle/>
          <a:p>
            <a:pPr marL="0" indent="0" algn="l">
              <a:lnSpc>
                <a:spcPts val="1950"/>
              </a:lnSpc>
              <a:buNone/>
            </a:pPr>
            <a:r>
              <a:rPr lang="en-US"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Load (Cargar)</a:t>
            </a:r>
            <a:endParaRPr lang="en-US" dirty="0">
              <a:latin typeface="Source Sans Pro" panose="020B0503030403020204" pitchFamily="34" charset="0"/>
              <a:ea typeface="Source Sans Pro" panose="020B0503030403020204" pitchFamily="34" charset="0"/>
            </a:endParaRPr>
          </a:p>
        </p:txBody>
      </p:sp>
      <p:sp>
        <p:nvSpPr>
          <p:cNvPr id="11" name="Text 6"/>
          <p:cNvSpPr/>
          <p:nvPr/>
        </p:nvSpPr>
        <p:spPr>
          <a:xfrm>
            <a:off x="1621750" y="4816197"/>
            <a:ext cx="11362849" cy="518874"/>
          </a:xfrm>
          <a:prstGeom prst="rect">
            <a:avLst/>
          </a:prstGeom>
          <a:noFill/>
          <a:ln/>
        </p:spPr>
        <p:txBody>
          <a:bodyPr wrap="square" lIns="0" tIns="0" rIns="0" bIns="0" rtlCol="0" anchor="t"/>
          <a:lstStyle/>
          <a:p>
            <a:pPr marL="0" indent="0" algn="l">
              <a:lnSpc>
                <a:spcPts val="2000"/>
              </a:lnSpc>
              <a:buNone/>
            </a:pPr>
            <a:r>
              <a:rPr lang="en-US" sz="1600" dirty="0">
                <a:solidFill>
                  <a:srgbClr val="1C1D22"/>
                </a:solidFill>
                <a:latin typeface="Source Sans Pro" pitchFamily="34" charset="0"/>
                <a:ea typeface="Source Sans Pro" pitchFamily="34" charset="-122"/>
                <a:cs typeface="Source Sans Pro" pitchFamily="34" charset="-120"/>
              </a:rPr>
              <a:t>Utilizar el procesador PutDatabaseRecord para insertar los datos transformados en una base de datos PostgreSQL. Configurar las credenciales y la conexión a la base de datos en NiFi para que los datos se carguen en la tabla correspondiente.</a:t>
            </a:r>
            <a:endParaRPr lang="en-US" sz="1600" dirty="0"/>
          </a:p>
        </p:txBody>
      </p:sp>
      <p:pic>
        <p:nvPicPr>
          <p:cNvPr id="12" name="Image 3" descr="preencoded.png"/>
          <p:cNvPicPr>
            <a:picLocks noChangeAspect="1"/>
          </p:cNvPicPr>
          <p:nvPr/>
        </p:nvPicPr>
        <p:blipFill>
          <a:blip r:embed="rId6"/>
          <a:stretch>
            <a:fillRect/>
          </a:stretch>
        </p:blipFill>
        <p:spPr>
          <a:xfrm>
            <a:off x="567571" y="5497235"/>
            <a:ext cx="810935" cy="1193840"/>
          </a:xfrm>
          <a:prstGeom prst="rect">
            <a:avLst/>
          </a:prstGeom>
        </p:spPr>
      </p:pic>
      <p:sp>
        <p:nvSpPr>
          <p:cNvPr id="13" name="Text 7"/>
          <p:cNvSpPr/>
          <p:nvPr/>
        </p:nvSpPr>
        <p:spPr>
          <a:xfrm>
            <a:off x="1621750" y="5659398"/>
            <a:ext cx="2496979" cy="253365"/>
          </a:xfrm>
          <a:prstGeom prst="rect">
            <a:avLst/>
          </a:prstGeom>
          <a:noFill/>
          <a:ln/>
        </p:spPr>
        <p:txBody>
          <a:bodyPr wrap="none" lIns="0" tIns="0" rIns="0" bIns="0" rtlCol="0" anchor="t"/>
          <a:lstStyle/>
          <a:p>
            <a:pPr marL="0" indent="0" algn="l">
              <a:lnSpc>
                <a:spcPts val="1950"/>
              </a:lnSpc>
              <a:buNone/>
            </a:pPr>
            <a:r>
              <a:rPr lang="en-US" b="1" dirty="0">
                <a:solidFill>
                  <a:srgbClr val="1C1D22"/>
                </a:solidFill>
                <a:latin typeface="Source Sans Pro" panose="020B0503030403020204" pitchFamily="34" charset="0"/>
                <a:ea typeface="Source Sans Pro" panose="020B0503030403020204" pitchFamily="34" charset="0"/>
                <a:cs typeface="Gilroy-ExtraBoldItalic Extra Bold" pitchFamily="34" charset="-120"/>
              </a:rPr>
              <a:t>Programación y Monitoreo</a:t>
            </a:r>
            <a:endParaRPr lang="en-US" dirty="0">
              <a:latin typeface="Source Sans Pro" panose="020B0503030403020204" pitchFamily="34" charset="0"/>
              <a:ea typeface="Source Sans Pro" panose="020B0503030403020204" pitchFamily="34" charset="0"/>
            </a:endParaRPr>
          </a:p>
        </p:txBody>
      </p:sp>
      <p:sp>
        <p:nvSpPr>
          <p:cNvPr id="14" name="Text 8"/>
          <p:cNvSpPr/>
          <p:nvPr/>
        </p:nvSpPr>
        <p:spPr>
          <a:xfrm>
            <a:off x="1621750" y="6010037"/>
            <a:ext cx="11362849" cy="518874"/>
          </a:xfrm>
          <a:prstGeom prst="rect">
            <a:avLst/>
          </a:prstGeom>
          <a:noFill/>
          <a:ln/>
        </p:spPr>
        <p:txBody>
          <a:bodyPr wrap="square" lIns="0" tIns="0" rIns="0" bIns="0" rtlCol="0" anchor="t"/>
          <a:lstStyle/>
          <a:p>
            <a:pPr marL="0" indent="0" algn="l">
              <a:lnSpc>
                <a:spcPts val="2000"/>
              </a:lnSpc>
              <a:buNone/>
            </a:pPr>
            <a:r>
              <a:rPr lang="en-US" sz="1600" dirty="0">
                <a:solidFill>
                  <a:srgbClr val="1C1D22"/>
                </a:solidFill>
                <a:latin typeface="Source Sans Pro" pitchFamily="34" charset="0"/>
                <a:ea typeface="Source Sans Pro" pitchFamily="34" charset="-122"/>
                <a:cs typeface="Source Sans Pro" pitchFamily="34" charset="-120"/>
              </a:rPr>
              <a:t>Configurar el procesador para que el flujo de datos se ejecute a intervalos regulares (por ejemplo, todos los días a las 2 a.m.) para cargar los datos de ventas al sistema de análisis.</a:t>
            </a:r>
            <a:endParaRPr lang="en-US" sz="1600" dirty="0"/>
          </a:p>
        </p:txBody>
      </p:sp>
      <p:sp>
        <p:nvSpPr>
          <p:cNvPr id="15" name="Text 9"/>
          <p:cNvSpPr/>
          <p:nvPr/>
        </p:nvSpPr>
        <p:spPr>
          <a:xfrm>
            <a:off x="567571" y="6873478"/>
            <a:ext cx="12417028" cy="778312"/>
          </a:xfrm>
          <a:prstGeom prst="rect">
            <a:avLst/>
          </a:prstGeom>
          <a:noFill/>
          <a:ln/>
        </p:spPr>
        <p:txBody>
          <a:bodyPr wrap="square" lIns="0" tIns="0" rIns="0" bIns="0" rtlCol="0" anchor="t"/>
          <a:lstStyle/>
          <a:p>
            <a:pPr marL="0" indent="0" algn="l">
              <a:lnSpc>
                <a:spcPts val="2000"/>
              </a:lnSpc>
              <a:buNone/>
            </a:pPr>
            <a:r>
              <a:rPr lang="en-US" sz="1600" dirty="0">
                <a:solidFill>
                  <a:srgbClr val="1C1D22"/>
                </a:solidFill>
                <a:latin typeface="Source Sans Pro" pitchFamily="34" charset="0"/>
                <a:ea typeface="Source Sans Pro" pitchFamily="34" charset="-122"/>
                <a:cs typeface="Source Sans Pro" pitchFamily="34" charset="-120"/>
              </a:rPr>
              <a:t>La implementación de ingesta de datos batch con Apache NiFi es una opción potente y flexible que permite gestionar grandes volúmenes de datos de manera eficiente. NiFi facilita la automatización del flujo de datos, la transformación, y la integración de diversas fuentes, lo que permite a las empresas consolidar y analizar datos a gran escala. Su interfaz visual y su capacidad para integrarse con diferentes sistemas lo convierten en una herramienta ideal para gestionar tareas de ingesta batch complejas.</a:t>
            </a:r>
            <a:endParaRPr lang="en-US" sz="1600" dirty="0"/>
          </a:p>
        </p:txBody>
      </p:sp>
      <p:pic>
        <p:nvPicPr>
          <p:cNvPr id="16" name="Image 4" descr="preencoded.png"/>
          <p:cNvPicPr>
            <a:picLocks noChangeAspect="1"/>
          </p:cNvPicPr>
          <p:nvPr/>
        </p:nvPicPr>
        <p:blipFill>
          <a:blip r:embed="rId7"/>
          <a:stretch>
            <a:fillRect/>
          </a:stretch>
        </p:blipFill>
        <p:spPr>
          <a:xfrm>
            <a:off x="13213080" y="228600"/>
            <a:ext cx="1188720" cy="387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3409" y="515541"/>
            <a:ext cx="5343882" cy="538758"/>
          </a:xfrm>
          <a:prstGeom prst="rect">
            <a:avLst/>
          </a:prstGeom>
          <a:noFill/>
          <a:ln/>
        </p:spPr>
        <p:txBody>
          <a:bodyPr wrap="none" lIns="0" tIns="0" rIns="0" bIns="0" rtlCol="0" anchor="t"/>
          <a:lstStyle/>
          <a:p>
            <a:pPr marL="0" indent="0" algn="l">
              <a:lnSpc>
                <a:spcPts val="4200"/>
              </a:lnSpc>
              <a:buNone/>
            </a:pPr>
            <a:r>
              <a:rPr lang="en-US" sz="3350" b="1"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LICENCIAS DE APACHE NIFI</a:t>
            </a:r>
            <a:endParaRPr lang="en-US" sz="3350" dirty="0">
              <a:latin typeface="Source Sans Pro" panose="020B0503030403020204" pitchFamily="34" charset="0"/>
              <a:ea typeface="Source Sans Pro" panose="020B0503030403020204" pitchFamily="34" charset="0"/>
            </a:endParaRPr>
          </a:p>
        </p:txBody>
      </p:sp>
      <p:sp>
        <p:nvSpPr>
          <p:cNvPr id="3" name="Shape 1"/>
          <p:cNvSpPr/>
          <p:nvPr/>
        </p:nvSpPr>
        <p:spPr>
          <a:xfrm>
            <a:off x="603409" y="1399103"/>
            <a:ext cx="12381190" cy="4823936"/>
          </a:xfrm>
          <a:prstGeom prst="roundRect">
            <a:avLst>
              <a:gd name="adj" fmla="val 1501"/>
            </a:avLst>
          </a:prstGeom>
          <a:noFill/>
          <a:ln w="7620">
            <a:solidFill>
              <a:srgbClr val="000000">
                <a:alpha val="8000"/>
              </a:srgbClr>
            </a:solidFill>
            <a:prstDash val="solid"/>
          </a:ln>
        </p:spPr>
      </p:sp>
      <p:sp>
        <p:nvSpPr>
          <p:cNvPr id="4" name="Shape 2"/>
          <p:cNvSpPr/>
          <p:nvPr/>
        </p:nvSpPr>
        <p:spPr>
          <a:xfrm>
            <a:off x="611029" y="1406723"/>
            <a:ext cx="12365950" cy="497681"/>
          </a:xfrm>
          <a:prstGeom prst="rect">
            <a:avLst/>
          </a:prstGeom>
          <a:solidFill>
            <a:srgbClr val="FFFFFF">
              <a:alpha val="4000"/>
            </a:srgbClr>
          </a:solidFill>
          <a:ln/>
        </p:spPr>
      </p:sp>
      <p:sp>
        <p:nvSpPr>
          <p:cNvPr id="5" name="Text 3"/>
          <p:cNvSpPr/>
          <p:nvPr/>
        </p:nvSpPr>
        <p:spPr>
          <a:xfrm>
            <a:off x="783550" y="1517690"/>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Aspecto</a:t>
            </a:r>
            <a:endParaRPr lang="en-US" sz="1350" dirty="0"/>
          </a:p>
        </p:txBody>
      </p:sp>
      <p:sp>
        <p:nvSpPr>
          <p:cNvPr id="6" name="Text 4"/>
          <p:cNvSpPr/>
          <p:nvPr/>
        </p:nvSpPr>
        <p:spPr>
          <a:xfrm>
            <a:off x="6970276" y="1517690"/>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Detalles</a:t>
            </a:r>
            <a:endParaRPr lang="en-US" sz="1350" dirty="0"/>
          </a:p>
        </p:txBody>
      </p:sp>
      <p:sp>
        <p:nvSpPr>
          <p:cNvPr id="7" name="Shape 5"/>
          <p:cNvSpPr/>
          <p:nvPr/>
        </p:nvSpPr>
        <p:spPr>
          <a:xfrm>
            <a:off x="611029" y="1904405"/>
            <a:ext cx="12365950" cy="497681"/>
          </a:xfrm>
          <a:prstGeom prst="rect">
            <a:avLst/>
          </a:prstGeom>
          <a:solidFill>
            <a:srgbClr val="000000">
              <a:alpha val="4000"/>
            </a:srgbClr>
          </a:solidFill>
          <a:ln/>
        </p:spPr>
      </p:sp>
      <p:sp>
        <p:nvSpPr>
          <p:cNvPr id="8" name="Text 6"/>
          <p:cNvSpPr/>
          <p:nvPr/>
        </p:nvSpPr>
        <p:spPr>
          <a:xfrm>
            <a:off x="783550" y="2015371"/>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Licencia</a:t>
            </a:r>
            <a:endParaRPr lang="en-US" sz="1350" dirty="0"/>
          </a:p>
        </p:txBody>
      </p:sp>
      <p:sp>
        <p:nvSpPr>
          <p:cNvPr id="9" name="Text 7"/>
          <p:cNvSpPr/>
          <p:nvPr/>
        </p:nvSpPr>
        <p:spPr>
          <a:xfrm>
            <a:off x="6970276" y="2015371"/>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Apache 2.0 (Código Abierto, Uso gratuito, Modificación y distribución permitida)</a:t>
            </a:r>
            <a:endParaRPr lang="en-US" sz="1350" dirty="0"/>
          </a:p>
        </p:txBody>
      </p:sp>
      <p:sp>
        <p:nvSpPr>
          <p:cNvPr id="10" name="Shape 8"/>
          <p:cNvSpPr/>
          <p:nvPr/>
        </p:nvSpPr>
        <p:spPr>
          <a:xfrm>
            <a:off x="611029" y="2402086"/>
            <a:ext cx="12365950" cy="497681"/>
          </a:xfrm>
          <a:prstGeom prst="rect">
            <a:avLst/>
          </a:prstGeom>
          <a:solidFill>
            <a:srgbClr val="FFFFFF">
              <a:alpha val="4000"/>
            </a:srgbClr>
          </a:solidFill>
          <a:ln/>
        </p:spPr>
      </p:sp>
      <p:sp>
        <p:nvSpPr>
          <p:cNvPr id="11" name="Text 9"/>
          <p:cNvSpPr/>
          <p:nvPr/>
        </p:nvSpPr>
        <p:spPr>
          <a:xfrm>
            <a:off x="783550" y="2513052"/>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Costo</a:t>
            </a:r>
            <a:endParaRPr lang="en-US" sz="1350" dirty="0"/>
          </a:p>
        </p:txBody>
      </p:sp>
      <p:sp>
        <p:nvSpPr>
          <p:cNvPr id="12" name="Text 10"/>
          <p:cNvSpPr/>
          <p:nvPr/>
        </p:nvSpPr>
        <p:spPr>
          <a:xfrm>
            <a:off x="6970276" y="2513052"/>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Gratuito, sin versiones de pago o comerciales.</a:t>
            </a:r>
            <a:endParaRPr lang="en-US" sz="1350" dirty="0"/>
          </a:p>
        </p:txBody>
      </p:sp>
      <p:sp>
        <p:nvSpPr>
          <p:cNvPr id="13" name="Shape 11"/>
          <p:cNvSpPr/>
          <p:nvPr/>
        </p:nvSpPr>
        <p:spPr>
          <a:xfrm>
            <a:off x="611029" y="2899767"/>
            <a:ext cx="12365950" cy="497681"/>
          </a:xfrm>
          <a:prstGeom prst="rect">
            <a:avLst/>
          </a:prstGeom>
          <a:solidFill>
            <a:srgbClr val="000000">
              <a:alpha val="4000"/>
            </a:srgbClr>
          </a:solidFill>
          <a:ln/>
        </p:spPr>
      </p:sp>
      <p:sp>
        <p:nvSpPr>
          <p:cNvPr id="14" name="Text 12"/>
          <p:cNvSpPr/>
          <p:nvPr/>
        </p:nvSpPr>
        <p:spPr>
          <a:xfrm>
            <a:off x="783550" y="3010733"/>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Soporte Comercial</a:t>
            </a:r>
            <a:endParaRPr lang="en-US" sz="1350" dirty="0"/>
          </a:p>
        </p:txBody>
      </p:sp>
      <p:sp>
        <p:nvSpPr>
          <p:cNvPr id="15" name="Text 13"/>
          <p:cNvSpPr/>
          <p:nvPr/>
        </p:nvSpPr>
        <p:spPr>
          <a:xfrm>
            <a:off x="6970276" y="3010733"/>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Disponible a través de proveedores como Cloudera o Hortonworks (opcional).</a:t>
            </a:r>
            <a:endParaRPr lang="en-US" sz="1350" dirty="0"/>
          </a:p>
        </p:txBody>
      </p:sp>
      <p:sp>
        <p:nvSpPr>
          <p:cNvPr id="16" name="Shape 14"/>
          <p:cNvSpPr/>
          <p:nvPr/>
        </p:nvSpPr>
        <p:spPr>
          <a:xfrm>
            <a:off x="611029" y="3397448"/>
            <a:ext cx="12365950" cy="497681"/>
          </a:xfrm>
          <a:prstGeom prst="rect">
            <a:avLst/>
          </a:prstGeom>
          <a:solidFill>
            <a:srgbClr val="FFFFFF">
              <a:alpha val="4000"/>
            </a:srgbClr>
          </a:solidFill>
          <a:ln/>
        </p:spPr>
      </p:sp>
      <p:sp>
        <p:nvSpPr>
          <p:cNvPr id="17" name="Text 15"/>
          <p:cNvSpPr/>
          <p:nvPr/>
        </p:nvSpPr>
        <p:spPr>
          <a:xfrm>
            <a:off x="783550" y="3508415"/>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Escalabilidad</a:t>
            </a:r>
            <a:endParaRPr lang="en-US" sz="1350" dirty="0"/>
          </a:p>
        </p:txBody>
      </p:sp>
      <p:sp>
        <p:nvSpPr>
          <p:cNvPr id="18" name="Text 16"/>
          <p:cNvSpPr/>
          <p:nvPr/>
        </p:nvSpPr>
        <p:spPr>
          <a:xfrm>
            <a:off x="6970276" y="3508415"/>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Escalabilidad horizontal y vertical; soporte para clústeres distribuidos.</a:t>
            </a:r>
            <a:endParaRPr lang="en-US" sz="1350" dirty="0"/>
          </a:p>
        </p:txBody>
      </p:sp>
      <p:sp>
        <p:nvSpPr>
          <p:cNvPr id="19" name="Shape 17"/>
          <p:cNvSpPr/>
          <p:nvPr/>
        </p:nvSpPr>
        <p:spPr>
          <a:xfrm>
            <a:off x="611029" y="3895130"/>
            <a:ext cx="12365950" cy="773430"/>
          </a:xfrm>
          <a:prstGeom prst="rect">
            <a:avLst/>
          </a:prstGeom>
          <a:solidFill>
            <a:srgbClr val="000000">
              <a:alpha val="4000"/>
            </a:srgbClr>
          </a:solidFill>
          <a:ln/>
        </p:spPr>
      </p:sp>
      <p:sp>
        <p:nvSpPr>
          <p:cNvPr id="20" name="Text 18"/>
          <p:cNvSpPr/>
          <p:nvPr/>
        </p:nvSpPr>
        <p:spPr>
          <a:xfrm>
            <a:off x="783550" y="4006096"/>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Integraciones</a:t>
            </a:r>
            <a:endParaRPr lang="en-US" sz="1350" dirty="0"/>
          </a:p>
        </p:txBody>
      </p:sp>
      <p:sp>
        <p:nvSpPr>
          <p:cNvPr id="21" name="Text 19"/>
          <p:cNvSpPr/>
          <p:nvPr/>
        </p:nvSpPr>
        <p:spPr>
          <a:xfrm>
            <a:off x="6970276" y="4006096"/>
            <a:ext cx="5834301" cy="551498"/>
          </a:xfrm>
          <a:prstGeom prst="rect">
            <a:avLst/>
          </a:prstGeom>
          <a:noFill/>
          <a:ln/>
        </p:spPr>
        <p:txBody>
          <a:bodyPr wrap="squar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Conexión con múltiples fuentes de datos (bases de datos, archivos, servicios web, sistemas de Big Data).</a:t>
            </a:r>
            <a:endParaRPr lang="en-US" sz="1350" dirty="0"/>
          </a:p>
        </p:txBody>
      </p:sp>
      <p:sp>
        <p:nvSpPr>
          <p:cNvPr id="22" name="Shape 20"/>
          <p:cNvSpPr/>
          <p:nvPr/>
        </p:nvSpPr>
        <p:spPr>
          <a:xfrm>
            <a:off x="611029" y="4668560"/>
            <a:ext cx="12365950" cy="773430"/>
          </a:xfrm>
          <a:prstGeom prst="rect">
            <a:avLst/>
          </a:prstGeom>
          <a:solidFill>
            <a:srgbClr val="FFFFFF">
              <a:alpha val="4000"/>
            </a:srgbClr>
          </a:solidFill>
          <a:ln/>
        </p:spPr>
      </p:sp>
      <p:sp>
        <p:nvSpPr>
          <p:cNvPr id="23" name="Text 21"/>
          <p:cNvSpPr/>
          <p:nvPr/>
        </p:nvSpPr>
        <p:spPr>
          <a:xfrm>
            <a:off x="783550" y="4779526"/>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Características Principales</a:t>
            </a:r>
            <a:endParaRPr lang="en-US" sz="1350" dirty="0"/>
          </a:p>
        </p:txBody>
      </p:sp>
      <p:sp>
        <p:nvSpPr>
          <p:cNvPr id="24" name="Text 22"/>
          <p:cNvSpPr/>
          <p:nvPr/>
        </p:nvSpPr>
        <p:spPr>
          <a:xfrm>
            <a:off x="6970276" y="4779526"/>
            <a:ext cx="5834301" cy="551498"/>
          </a:xfrm>
          <a:prstGeom prst="rect">
            <a:avLst/>
          </a:prstGeom>
          <a:noFill/>
          <a:ln/>
        </p:spPr>
        <p:txBody>
          <a:bodyPr wrap="squar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Interfaz gráfica, procesamiento distribuido, control de versiones, seguridad y control de datos.</a:t>
            </a:r>
            <a:endParaRPr lang="en-US" sz="1350" dirty="0"/>
          </a:p>
        </p:txBody>
      </p:sp>
      <p:sp>
        <p:nvSpPr>
          <p:cNvPr id="25" name="Shape 23"/>
          <p:cNvSpPr/>
          <p:nvPr/>
        </p:nvSpPr>
        <p:spPr>
          <a:xfrm>
            <a:off x="611029" y="5441990"/>
            <a:ext cx="12365950" cy="773430"/>
          </a:xfrm>
          <a:prstGeom prst="rect">
            <a:avLst/>
          </a:prstGeom>
          <a:solidFill>
            <a:srgbClr val="000000">
              <a:alpha val="4000"/>
            </a:srgbClr>
          </a:solidFill>
          <a:ln/>
        </p:spPr>
      </p:sp>
      <p:sp>
        <p:nvSpPr>
          <p:cNvPr id="26" name="Text 24"/>
          <p:cNvSpPr/>
          <p:nvPr/>
        </p:nvSpPr>
        <p:spPr>
          <a:xfrm>
            <a:off x="783550" y="5552956"/>
            <a:ext cx="5834301" cy="275749"/>
          </a:xfrm>
          <a:prstGeom prst="rect">
            <a:avLst/>
          </a:prstGeom>
          <a:noFill/>
          <a:ln/>
        </p:spPr>
        <p:txBody>
          <a:bodyPr wrap="non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Capacidades</a:t>
            </a:r>
            <a:endParaRPr lang="en-US" sz="1350" dirty="0"/>
          </a:p>
        </p:txBody>
      </p:sp>
      <p:sp>
        <p:nvSpPr>
          <p:cNvPr id="27" name="Text 25"/>
          <p:cNvSpPr/>
          <p:nvPr/>
        </p:nvSpPr>
        <p:spPr>
          <a:xfrm>
            <a:off x="6970276" y="5552956"/>
            <a:ext cx="5834301" cy="551498"/>
          </a:xfrm>
          <a:prstGeom prst="rect">
            <a:avLst/>
          </a:prstGeom>
          <a:noFill/>
          <a:ln/>
        </p:spPr>
        <p:txBody>
          <a:bodyPr wrap="square" lIns="0" tIns="0" rIns="0" bIns="0" rtlCol="0" anchor="t"/>
          <a:lstStyle/>
          <a:p>
            <a:pPr marL="0" indent="0" algn="l">
              <a:lnSpc>
                <a:spcPts val="2150"/>
              </a:lnSpc>
              <a:buNone/>
            </a:pPr>
            <a:r>
              <a:rPr lang="en-US" sz="1350" dirty="0">
                <a:solidFill>
                  <a:srgbClr val="1C1D22"/>
                </a:solidFill>
                <a:latin typeface="Source Sans Pro" pitchFamily="34" charset="0"/>
                <a:ea typeface="Source Sans Pro" pitchFamily="34" charset="-122"/>
                <a:cs typeface="Source Sans Pro" pitchFamily="34" charset="-120"/>
              </a:rPr>
              <a:t>Extraer, transformar y cargar datos, enrutamiento condicional de datos, procesamiento en tiempo real y batch.</a:t>
            </a:r>
            <a:endParaRPr lang="en-US" sz="1350" dirty="0"/>
          </a:p>
        </p:txBody>
      </p:sp>
      <p:sp>
        <p:nvSpPr>
          <p:cNvPr id="28" name="Text 26"/>
          <p:cNvSpPr/>
          <p:nvPr/>
        </p:nvSpPr>
        <p:spPr>
          <a:xfrm>
            <a:off x="603408" y="6416993"/>
            <a:ext cx="13056835" cy="551498"/>
          </a:xfrm>
          <a:prstGeom prst="rect">
            <a:avLst/>
          </a:prstGeom>
          <a:noFill/>
          <a:ln/>
        </p:spPr>
        <p:txBody>
          <a:bodyPr wrap="square" lIns="0" tIns="0" rIns="0" bIns="0" rtlCol="0" anchor="t"/>
          <a:lstStyle/>
          <a:p>
            <a:pPr marL="0" indent="0" algn="l">
              <a:lnSpc>
                <a:spcPts val="2150"/>
              </a:lnSpc>
              <a:buNone/>
            </a:pPr>
            <a:r>
              <a:rPr lang="en-US" sz="1600" dirty="0">
                <a:solidFill>
                  <a:srgbClr val="1C1D22"/>
                </a:solidFill>
                <a:latin typeface="Source Sans Pro" pitchFamily="34" charset="0"/>
                <a:ea typeface="Source Sans Pro" pitchFamily="34" charset="-122"/>
                <a:cs typeface="Source Sans Pro" pitchFamily="34" charset="-120"/>
              </a:rPr>
              <a:t>Apache NiFi es una plataforma de integración de datos que es completamente de código abierto bajo la Licencia Apache 2.0. Esta licencia es muy permisiva y permite a los usuarios usar, modificar y distribuir el software tanto en proyectos comerciales como no comerciales.</a:t>
            </a:r>
            <a:endParaRPr lang="en-US" sz="1600" dirty="0"/>
          </a:p>
        </p:txBody>
      </p:sp>
      <p:sp>
        <p:nvSpPr>
          <p:cNvPr id="29" name="Text 27"/>
          <p:cNvSpPr/>
          <p:nvPr/>
        </p:nvSpPr>
        <p:spPr>
          <a:xfrm>
            <a:off x="603408" y="7162443"/>
            <a:ext cx="13056835" cy="551498"/>
          </a:xfrm>
          <a:prstGeom prst="rect">
            <a:avLst/>
          </a:prstGeom>
          <a:noFill/>
          <a:ln/>
        </p:spPr>
        <p:txBody>
          <a:bodyPr wrap="square" lIns="0" tIns="0" rIns="0" bIns="0" rtlCol="0" anchor="t"/>
          <a:lstStyle/>
          <a:p>
            <a:pPr marL="0" indent="0" algn="l">
              <a:lnSpc>
                <a:spcPts val="2150"/>
              </a:lnSpc>
              <a:buNone/>
            </a:pPr>
            <a:r>
              <a:rPr lang="en-US" sz="1600" dirty="0">
                <a:solidFill>
                  <a:srgbClr val="1C1D22"/>
                </a:solidFill>
                <a:latin typeface="Source Sans Pro" pitchFamily="34" charset="0"/>
                <a:ea typeface="Source Sans Pro" pitchFamily="34" charset="-122"/>
                <a:cs typeface="Source Sans Pro" pitchFamily="34" charset="-120"/>
              </a:rPr>
              <a:t>Apache NiFi no tiene versiones comerciales o premium. Toda la funcionalidad está disponible en la versión de código abierto, lo que significa que no hay versiones de pago ni restricciones por nivel de acceso. La única diferencia en las capacidades viene del entorno y la infraestructura en la que se ejecuta NiFi.</a:t>
            </a:r>
            <a:endParaRPr lang="en-US" sz="1600" dirty="0"/>
          </a:p>
        </p:txBody>
      </p:sp>
      <p:pic>
        <p:nvPicPr>
          <p:cNvPr id="30" name="Image 0" descr="preencoded.png"/>
          <p:cNvPicPr>
            <a:picLocks noChangeAspect="1"/>
          </p:cNvPicPr>
          <p:nvPr/>
        </p:nvPicPr>
        <p:blipFill>
          <a:blip r:embed="rId3"/>
          <a:stretch>
            <a:fillRect/>
          </a:stretch>
        </p:blipFill>
        <p:spPr>
          <a:xfrm>
            <a:off x="13213080" y="228600"/>
            <a:ext cx="1188720" cy="3874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7564C21D-AFEB-A1AB-C4B5-24C74227A785}"/>
              </a:ext>
            </a:extLst>
          </p:cNvPr>
          <p:cNvSpPr/>
          <p:nvPr/>
        </p:nvSpPr>
        <p:spPr>
          <a:xfrm>
            <a:off x="603409" y="515541"/>
            <a:ext cx="5343882" cy="538758"/>
          </a:xfrm>
          <a:prstGeom prst="rect">
            <a:avLst/>
          </a:prstGeom>
          <a:noFill/>
          <a:ln/>
        </p:spPr>
        <p:txBody>
          <a:bodyPr wrap="none" lIns="0" tIns="0" rIns="0" bIns="0" rtlCol="0" anchor="t"/>
          <a:lstStyle/>
          <a:p>
            <a:pPr marL="0" indent="0" algn="l">
              <a:lnSpc>
                <a:spcPts val="4200"/>
              </a:lnSpc>
              <a:buNone/>
            </a:pPr>
            <a:r>
              <a:rPr lang="es-CL" sz="3600" b="1" noProof="0" dirty="0" err="1">
                <a:solidFill>
                  <a:srgbClr val="19414B"/>
                </a:solidFill>
                <a:latin typeface="Source Sans Pro" panose="020B0503030403020204" pitchFamily="34" charset="0"/>
                <a:ea typeface="Source Sans Pro" panose="020B0503030403020204" pitchFamily="34" charset="0"/>
                <a:cs typeface="Gilroy-ExtraBoldItalic Extra Bold" pitchFamily="34" charset="-120"/>
              </a:rPr>
              <a:t>Caracteristicas</a:t>
            </a:r>
            <a:r>
              <a:rPr lang="es-CL" sz="360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 Clave de Apache </a:t>
            </a:r>
            <a:r>
              <a:rPr lang="es-CL" sz="3600" b="1" noProof="0" dirty="0" err="1">
                <a:solidFill>
                  <a:srgbClr val="19414B"/>
                </a:solidFill>
                <a:latin typeface="Source Sans Pro" panose="020B0503030403020204" pitchFamily="34" charset="0"/>
                <a:ea typeface="Source Sans Pro" panose="020B0503030403020204" pitchFamily="34" charset="0"/>
                <a:cs typeface="Gilroy-ExtraBoldItalic Extra Bold" pitchFamily="34" charset="-120"/>
              </a:rPr>
              <a:t>NiFi</a:t>
            </a:r>
            <a:r>
              <a:rPr lang="es-CL" sz="360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 (Versión Open </a:t>
            </a:r>
            <a:r>
              <a:rPr lang="es-CL" sz="3600" b="1" noProof="0" dirty="0" err="1">
                <a:solidFill>
                  <a:srgbClr val="19414B"/>
                </a:solidFill>
                <a:latin typeface="Source Sans Pro" panose="020B0503030403020204" pitchFamily="34" charset="0"/>
                <a:ea typeface="Source Sans Pro" panose="020B0503030403020204" pitchFamily="34" charset="0"/>
                <a:cs typeface="Gilroy-ExtraBoldItalic Extra Bold" pitchFamily="34" charset="-120"/>
              </a:rPr>
              <a:t>Source</a:t>
            </a:r>
            <a:r>
              <a:rPr lang="es-CL" sz="360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a:t>
            </a:r>
            <a:endParaRPr lang="es-CL" sz="3600" noProof="0" dirty="0">
              <a:latin typeface="Source Sans Pro" panose="020B0503030403020204" pitchFamily="34" charset="0"/>
              <a:ea typeface="Source Sans Pro" panose="020B0503030403020204" pitchFamily="34" charset="0"/>
            </a:endParaRPr>
          </a:p>
        </p:txBody>
      </p:sp>
      <p:sp>
        <p:nvSpPr>
          <p:cNvPr id="4" name="CuadroTexto 3">
            <a:extLst>
              <a:ext uri="{FF2B5EF4-FFF2-40B4-BE49-F238E27FC236}">
                <a16:creationId xmlns:a16="http://schemas.microsoft.com/office/drawing/2014/main" id="{5074BF39-8153-2873-53D1-B274F14CEC10}"/>
              </a:ext>
            </a:extLst>
          </p:cNvPr>
          <p:cNvSpPr txBox="1"/>
          <p:nvPr/>
        </p:nvSpPr>
        <p:spPr>
          <a:xfrm>
            <a:off x="713678" y="1661748"/>
            <a:ext cx="12913112" cy="5403915"/>
          </a:xfrm>
          <a:prstGeom prst="rect">
            <a:avLst/>
          </a:prstGeom>
          <a:noFill/>
        </p:spPr>
        <p:txBody>
          <a:bodyPr wrap="square">
            <a:spAutoFit/>
          </a:bodyPr>
          <a:lstStyle/>
          <a:p>
            <a:pPr algn="l" rtl="0" fontAlgn="base">
              <a:lnSpc>
                <a:spcPts val="2600"/>
              </a:lnSpc>
              <a:buNone/>
            </a:pPr>
            <a:r>
              <a:rPr lang="es-CL" sz="1800" b="1" i="0" dirty="0">
                <a:solidFill>
                  <a:srgbClr val="000000"/>
                </a:solidFill>
                <a:effectLst/>
                <a:latin typeface="Source Sans Pro" panose="020B0503030403020204" pitchFamily="34" charset="0"/>
                <a:ea typeface="Source Sans Pro" panose="020B0503030403020204" pitchFamily="34" charset="0"/>
              </a:rPr>
              <a:t>La versión de código abierto de Apache </a:t>
            </a:r>
            <a:r>
              <a:rPr lang="es-CL" sz="1800" b="1" i="0" dirty="0" err="1">
                <a:solidFill>
                  <a:srgbClr val="000000"/>
                </a:solidFill>
                <a:effectLst/>
                <a:latin typeface="Source Sans Pro" panose="020B0503030403020204" pitchFamily="34" charset="0"/>
                <a:ea typeface="Source Sans Pro" panose="020B0503030403020204" pitchFamily="34" charset="0"/>
              </a:rPr>
              <a:t>NiFi</a:t>
            </a:r>
            <a:r>
              <a:rPr lang="es-CL" sz="1800" b="1" i="0" dirty="0">
                <a:solidFill>
                  <a:srgbClr val="000000"/>
                </a:solidFill>
                <a:effectLst/>
                <a:latin typeface="Source Sans Pro" panose="020B0503030403020204" pitchFamily="34" charset="0"/>
                <a:ea typeface="Source Sans Pro" panose="020B0503030403020204" pitchFamily="34" charset="0"/>
              </a:rPr>
              <a:t> incluye: </a:t>
            </a:r>
            <a:endParaRPr lang="es-CL" b="1" i="0" dirty="0">
              <a:solidFill>
                <a:srgbClr val="000000"/>
              </a:solidFill>
              <a:effectLst/>
              <a:latin typeface="Source Sans Pro" panose="020B0503030403020204" pitchFamily="34" charset="0"/>
              <a:ea typeface="Source Sans Pro" panose="020B0503030403020204" pitchFamily="34" charset="0"/>
            </a:endParaRPr>
          </a:p>
          <a:p>
            <a:pPr marL="285750" indent="-285750" algn="l"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Interfaz Gráfica de Usuario (GUI)</a:t>
            </a:r>
            <a:r>
              <a:rPr lang="es-CL" sz="1800" b="0" i="0" dirty="0">
                <a:solidFill>
                  <a:srgbClr val="000000"/>
                </a:solidFill>
                <a:effectLst/>
                <a:latin typeface="Source Sans Pro" panose="020B0503030403020204" pitchFamily="34" charset="0"/>
                <a:ea typeface="Source Sans Pro" panose="020B0503030403020204" pitchFamily="34" charset="0"/>
              </a:rPr>
              <a:t>: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ofrece una interfaz gráfica de usuario basada en navegador para diseñar, gestionar y monitorear flujos de datos. Puedes crear flujos de trabajo con arrastrar y soltar para automatizar la ingesta, transformación y carga de datos sin necesidad de escribir código. </a:t>
            </a:r>
          </a:p>
          <a:p>
            <a:pPr marL="285750" indent="-285750" algn="just"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Conectividad con Múltiples Fuentes de Datos</a:t>
            </a:r>
            <a:r>
              <a:rPr lang="es-CL" sz="1800" b="0" i="0" dirty="0">
                <a:solidFill>
                  <a:srgbClr val="000000"/>
                </a:solidFill>
                <a:effectLst/>
                <a:latin typeface="Source Sans Pro" panose="020B0503030403020204" pitchFamily="34" charset="0"/>
                <a:ea typeface="Source Sans Pro" panose="020B0503030403020204" pitchFamily="34" charset="0"/>
              </a:rPr>
              <a:t>: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tiene más de 300 procesadores que permiten la integración con diversas fuentes de datos como bases de datos, sistemas de archivos, servicios web y más. </a:t>
            </a:r>
          </a:p>
          <a:p>
            <a:pPr marL="285750" indent="-285750" algn="just"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Escalabilidad: </a:t>
            </a:r>
            <a:r>
              <a:rPr lang="es-CL" sz="1800" b="0" i="0" dirty="0">
                <a:solidFill>
                  <a:srgbClr val="000000"/>
                </a:solidFill>
                <a:effectLst/>
                <a:latin typeface="Source Sans Pro" panose="020B0503030403020204" pitchFamily="34" charset="0"/>
                <a:ea typeface="Source Sans Pro" panose="020B0503030403020204" pitchFamily="34" charset="0"/>
              </a:rPr>
              <a:t>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se puede escalar tanto vertical como horizontalmente. Los flujos de datos pueden ser gestionados de manera distribuida en un </a:t>
            </a:r>
            <a:r>
              <a:rPr lang="es-CL" sz="1800" b="0" i="0" dirty="0" err="1">
                <a:solidFill>
                  <a:srgbClr val="000000"/>
                </a:solidFill>
                <a:effectLst/>
                <a:latin typeface="Source Sans Pro" panose="020B0503030403020204" pitchFamily="34" charset="0"/>
                <a:ea typeface="Source Sans Pro" panose="020B0503030403020204" pitchFamily="34" charset="0"/>
              </a:rPr>
              <a:t>cluster</a:t>
            </a:r>
            <a:r>
              <a:rPr lang="es-CL" sz="1800" b="0" i="0" dirty="0">
                <a:solidFill>
                  <a:srgbClr val="000000"/>
                </a:solidFill>
                <a:effectLst/>
                <a:latin typeface="Source Sans Pro" panose="020B0503030403020204" pitchFamily="34" charset="0"/>
                <a:ea typeface="Source Sans Pro" panose="020B0503030403020204" pitchFamily="34" charset="0"/>
              </a:rPr>
              <a:t> de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permitiendo el procesamiento de grandes volúmenes de datos. </a:t>
            </a:r>
          </a:p>
          <a:p>
            <a:pPr marL="285750" indent="-285750" algn="just"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Procesamiento Distribuido: </a:t>
            </a:r>
            <a:r>
              <a:rPr lang="es-CL" sz="1800" b="0" i="0" dirty="0">
                <a:solidFill>
                  <a:srgbClr val="000000"/>
                </a:solidFill>
                <a:effectLst/>
                <a:latin typeface="Source Sans Pro" panose="020B0503030403020204" pitchFamily="34" charset="0"/>
                <a:ea typeface="Source Sans Pro" panose="020B0503030403020204" pitchFamily="34" charset="0"/>
              </a:rPr>
              <a:t>Soporta la ejecución de flujos de datos en múltiples nodos en un clúster, lo que mejora el rendimiento y la resiliencia del sistema. </a:t>
            </a:r>
          </a:p>
          <a:p>
            <a:pPr marL="285750" indent="-285750" algn="just"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Enrutamiento Condicional de Datos: </a:t>
            </a:r>
            <a:r>
              <a:rPr lang="es-CL" sz="1800" b="0" i="0" dirty="0">
                <a:solidFill>
                  <a:srgbClr val="000000"/>
                </a:solidFill>
                <a:effectLst/>
                <a:latin typeface="Source Sans Pro" panose="020B0503030403020204" pitchFamily="34" charset="0"/>
                <a:ea typeface="Source Sans Pro" panose="020B0503030403020204" pitchFamily="34" charset="0"/>
              </a:rPr>
              <a:t>Los datos pueden ser procesados de forma condicional y dirigidos a diferentes destinos según criterios definidos en el flujo de trabajo.  </a:t>
            </a:r>
          </a:p>
          <a:p>
            <a:pPr marL="285750" indent="-285750" algn="just"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Seguridad y Control: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incluye características de autenticación y autorización (soporte para LDAP, Kerberos, etc.), cifrado de datos en tránsito y en reposo, y auditoría de accesos. </a:t>
            </a:r>
          </a:p>
          <a:p>
            <a:pPr marL="285750" indent="-285750" algn="just" rtl="0" fontAlgn="base">
              <a:lnSpc>
                <a:spcPts val="2600"/>
              </a:lnSpc>
              <a:buFont typeface="Wingdings" panose="05000000000000000000" pitchFamily="2" charset="2"/>
              <a:buChar char="v"/>
            </a:pPr>
            <a:r>
              <a:rPr lang="es-CL" sz="1800" b="1" i="0" dirty="0">
                <a:solidFill>
                  <a:srgbClr val="000000"/>
                </a:solidFill>
                <a:effectLst/>
                <a:latin typeface="Source Sans Pro" panose="020B0503030403020204" pitchFamily="34" charset="0"/>
                <a:ea typeface="Source Sans Pro" panose="020B0503030403020204" pitchFamily="34" charset="0"/>
              </a:rPr>
              <a:t>Integración con otras herramientas de Big Data: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se integra fácilmente con tecnologías como Hadoop, </a:t>
            </a:r>
            <a:r>
              <a:rPr lang="es-CL" sz="1800" b="0" i="0" dirty="0" err="1">
                <a:solidFill>
                  <a:srgbClr val="000000"/>
                </a:solidFill>
                <a:effectLst/>
                <a:latin typeface="Source Sans Pro" panose="020B0503030403020204" pitchFamily="34" charset="0"/>
                <a:ea typeface="Source Sans Pro" panose="020B0503030403020204" pitchFamily="34" charset="0"/>
              </a:rPr>
              <a:t>HBase</a:t>
            </a:r>
            <a:r>
              <a:rPr lang="es-CL" sz="1800" b="0" i="0" dirty="0">
                <a:solidFill>
                  <a:srgbClr val="000000"/>
                </a:solidFill>
                <a:effectLst/>
                <a:latin typeface="Source Sans Pro" panose="020B0503030403020204" pitchFamily="34" charset="0"/>
                <a:ea typeface="Source Sans Pro" panose="020B0503030403020204" pitchFamily="34" charset="0"/>
              </a:rPr>
              <a:t>, Kafka, </a:t>
            </a:r>
            <a:r>
              <a:rPr lang="es-CL" sz="1800" b="0" i="0" dirty="0" err="1">
                <a:solidFill>
                  <a:srgbClr val="000000"/>
                </a:solidFill>
                <a:effectLst/>
                <a:latin typeface="Source Sans Pro" panose="020B0503030403020204" pitchFamily="34" charset="0"/>
                <a:ea typeface="Source Sans Pro" panose="020B0503030403020204" pitchFamily="34" charset="0"/>
              </a:rPr>
              <a:t>Spark</a:t>
            </a:r>
            <a:r>
              <a:rPr lang="es-CL" sz="1800" b="0" i="0" dirty="0">
                <a:solidFill>
                  <a:srgbClr val="000000"/>
                </a:solidFill>
                <a:effectLst/>
                <a:latin typeface="Source Sans Pro" panose="020B0503030403020204" pitchFamily="34" charset="0"/>
                <a:ea typeface="Source Sans Pro" panose="020B0503030403020204" pitchFamily="34" charset="0"/>
              </a:rPr>
              <a:t>, y </a:t>
            </a:r>
            <a:r>
              <a:rPr lang="es-CL" sz="1800" b="0" i="0" dirty="0" err="1">
                <a:solidFill>
                  <a:srgbClr val="000000"/>
                </a:solidFill>
                <a:effectLst/>
                <a:latin typeface="Source Sans Pro" panose="020B0503030403020204" pitchFamily="34" charset="0"/>
                <a:ea typeface="Source Sans Pro" panose="020B0503030403020204" pitchFamily="34" charset="0"/>
              </a:rPr>
              <a:t>Hive</a:t>
            </a:r>
            <a:r>
              <a:rPr lang="es-CL" sz="1800" b="0" i="0" dirty="0">
                <a:solidFill>
                  <a:srgbClr val="000000"/>
                </a:solidFill>
                <a:effectLst/>
                <a:latin typeface="Source Sans Pro" panose="020B0503030403020204" pitchFamily="34" charset="0"/>
                <a:ea typeface="Source Sans Pro" panose="020B0503030403020204" pitchFamily="34" charset="0"/>
              </a:rPr>
              <a:t>, lo que lo hace adecuado para proyectos de Big Data. </a:t>
            </a:r>
          </a:p>
        </p:txBody>
      </p:sp>
    </p:spTree>
    <p:extLst>
      <p:ext uri="{BB962C8B-B14F-4D97-AF65-F5344CB8AC3E}">
        <p14:creationId xmlns:p14="http://schemas.microsoft.com/office/powerpoint/2010/main" val="289736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7A2EA-9786-C831-C06A-DD8144123D6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27E69668-BBE1-F694-354E-6C4E1E88FF37}"/>
              </a:ext>
            </a:extLst>
          </p:cNvPr>
          <p:cNvSpPr/>
          <p:nvPr/>
        </p:nvSpPr>
        <p:spPr>
          <a:xfrm>
            <a:off x="603409" y="515541"/>
            <a:ext cx="5343882" cy="538758"/>
          </a:xfrm>
          <a:prstGeom prst="rect">
            <a:avLst/>
          </a:prstGeom>
          <a:noFill/>
          <a:ln/>
        </p:spPr>
        <p:txBody>
          <a:bodyPr wrap="none" lIns="0" tIns="0" rIns="0" bIns="0" rtlCol="0" anchor="t"/>
          <a:lstStyle/>
          <a:p>
            <a:pPr marL="0" indent="0" algn="l">
              <a:lnSpc>
                <a:spcPts val="4200"/>
              </a:lnSpc>
              <a:buNone/>
            </a:pPr>
            <a:r>
              <a:rPr lang="es-CL" sz="360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Apache </a:t>
            </a:r>
            <a:r>
              <a:rPr lang="es-CL" sz="3600" b="1" noProof="0" dirty="0" err="1">
                <a:solidFill>
                  <a:srgbClr val="19414B"/>
                </a:solidFill>
                <a:latin typeface="Source Sans Pro" panose="020B0503030403020204" pitchFamily="34" charset="0"/>
                <a:ea typeface="Source Sans Pro" panose="020B0503030403020204" pitchFamily="34" charset="0"/>
                <a:cs typeface="Gilroy-ExtraBoldItalic Extra Bold" pitchFamily="34" charset="-120"/>
              </a:rPr>
              <a:t>NiFi</a:t>
            </a:r>
            <a:r>
              <a:rPr lang="es-CL" sz="3600" b="1" noProof="0" dirty="0">
                <a:solidFill>
                  <a:srgbClr val="19414B"/>
                </a:solidFill>
                <a:latin typeface="Source Sans Pro" panose="020B0503030403020204" pitchFamily="34" charset="0"/>
                <a:ea typeface="Source Sans Pro" panose="020B0503030403020204" pitchFamily="34" charset="0"/>
                <a:cs typeface="Gilroy-ExtraBoldItalic Extra Bold" pitchFamily="34" charset="-120"/>
              </a:rPr>
              <a:t> en la Nube y Versiones Adicionales</a:t>
            </a:r>
            <a:endParaRPr lang="es-CL" sz="3600" noProof="0" dirty="0">
              <a:latin typeface="Source Sans Pro" panose="020B0503030403020204" pitchFamily="34" charset="0"/>
              <a:ea typeface="Source Sans Pro" panose="020B0503030403020204" pitchFamily="34" charset="0"/>
            </a:endParaRPr>
          </a:p>
        </p:txBody>
      </p:sp>
      <p:sp>
        <p:nvSpPr>
          <p:cNvPr id="5" name="CuadroTexto 4">
            <a:extLst>
              <a:ext uri="{FF2B5EF4-FFF2-40B4-BE49-F238E27FC236}">
                <a16:creationId xmlns:a16="http://schemas.microsoft.com/office/drawing/2014/main" id="{1024E910-0020-95B8-A46F-041CC1BDBD3C}"/>
              </a:ext>
            </a:extLst>
          </p:cNvPr>
          <p:cNvSpPr txBox="1"/>
          <p:nvPr/>
        </p:nvSpPr>
        <p:spPr>
          <a:xfrm>
            <a:off x="434898" y="2041739"/>
            <a:ext cx="4694663" cy="4560736"/>
          </a:xfrm>
          <a:prstGeom prst="rect">
            <a:avLst/>
          </a:prstGeom>
          <a:noFill/>
        </p:spPr>
        <p:txBody>
          <a:bodyPr wrap="square">
            <a:spAutoFit/>
          </a:bodyPr>
          <a:lstStyle/>
          <a:p>
            <a:pPr algn="just" rtl="0" fontAlgn="base">
              <a:lnSpc>
                <a:spcPts val="2500"/>
              </a:lnSpc>
            </a:pPr>
            <a:r>
              <a:rPr lang="es-CL" sz="1800" b="0" i="0" dirty="0">
                <a:solidFill>
                  <a:srgbClr val="000000"/>
                </a:solidFill>
                <a:effectLst/>
                <a:latin typeface="Source Sans Pro" panose="020B0503030403020204" pitchFamily="34" charset="0"/>
                <a:ea typeface="Source Sans Pro" panose="020B0503030403020204" pitchFamily="34" charset="0"/>
              </a:rPr>
              <a:t>Si bien la versión de código abierto de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es suficiente para muchas empresas, algunas organizaciones optan por ejecutarlo en la nube (por ejemplo, en AWS, Azure, o Google Cloud) para aprovechar la escalabilidad y la infraestructura gestionada que estas plataformas ofrecen. </a:t>
            </a:r>
          </a:p>
          <a:p>
            <a:pPr algn="just" rtl="0" fontAlgn="base">
              <a:lnSpc>
                <a:spcPts val="2500"/>
              </a:lnSpc>
              <a:buFont typeface="Arial" panose="020B0604020202020204" pitchFamily="34" charset="0"/>
              <a:buChar char="•"/>
            </a:pPr>
            <a:endParaRPr lang="es-CL" sz="1800" b="0" i="0" dirty="0">
              <a:solidFill>
                <a:srgbClr val="000000"/>
              </a:solidFill>
              <a:effectLst/>
              <a:latin typeface="Source Sans Pro" panose="020B0503030403020204" pitchFamily="34" charset="0"/>
              <a:ea typeface="Source Sans Pro" panose="020B0503030403020204" pitchFamily="34" charset="0"/>
            </a:endParaRPr>
          </a:p>
          <a:p>
            <a:pPr algn="just" rtl="0" fontAlgn="base">
              <a:lnSpc>
                <a:spcPts val="2500"/>
              </a:lnSpc>
            </a:pPr>
            <a:r>
              <a:rPr lang="es-CL" sz="1800" b="0" i="0" dirty="0">
                <a:solidFill>
                  <a:srgbClr val="000000"/>
                </a:solidFill>
                <a:effectLst/>
                <a:latin typeface="Source Sans Pro" panose="020B0503030403020204" pitchFamily="34" charset="0"/>
                <a:ea typeface="Source Sans Pro" panose="020B0503030403020204" pitchFamily="34" charset="0"/>
              </a:rPr>
              <a:t>Las versiones adicionales de Apache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como </a:t>
            </a:r>
            <a:r>
              <a:rPr lang="es-CL" sz="1800" b="0"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a:t>
            </a:r>
            <a:r>
              <a:rPr lang="es-CL" sz="1800" b="0" i="0" dirty="0" err="1">
                <a:solidFill>
                  <a:srgbClr val="000000"/>
                </a:solidFill>
                <a:effectLst/>
                <a:latin typeface="Source Sans Pro" panose="020B0503030403020204" pitchFamily="34" charset="0"/>
                <a:ea typeface="Source Sans Pro" panose="020B0503030403020204" pitchFamily="34" charset="0"/>
              </a:rPr>
              <a:t>Registry</a:t>
            </a:r>
            <a:r>
              <a:rPr lang="es-CL" sz="1800" b="0" i="0" dirty="0">
                <a:solidFill>
                  <a:srgbClr val="000000"/>
                </a:solidFill>
                <a:effectLst/>
                <a:latin typeface="Source Sans Pro" panose="020B0503030403020204" pitchFamily="34" charset="0"/>
                <a:ea typeface="Source Sans Pro" panose="020B0503030403020204" pitchFamily="34" charset="0"/>
              </a:rPr>
              <a:t> proporcionan características para la gestión de versiones y control de flujos a nivel organizacional, permitiendo mantener una evolución controlada de los flujos de trabajo. </a:t>
            </a:r>
          </a:p>
        </p:txBody>
      </p:sp>
      <p:pic>
        <p:nvPicPr>
          <p:cNvPr id="2050" name="Picture 2" descr="Imagen 3, Imagen">
            <a:extLst>
              <a:ext uri="{FF2B5EF4-FFF2-40B4-BE49-F238E27FC236}">
                <a16:creationId xmlns:a16="http://schemas.microsoft.com/office/drawing/2014/main" id="{3D2F9C5F-0F40-94D1-F2CE-F799307F2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5056" y="2299569"/>
            <a:ext cx="8441383" cy="468564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AAA97FF0-BC62-9312-DC2A-475787163980}"/>
              </a:ext>
            </a:extLst>
          </p:cNvPr>
          <p:cNvSpPr txBox="1"/>
          <p:nvPr/>
        </p:nvSpPr>
        <p:spPr>
          <a:xfrm>
            <a:off x="5635056" y="1857073"/>
            <a:ext cx="7315200" cy="369332"/>
          </a:xfrm>
          <a:prstGeom prst="rect">
            <a:avLst/>
          </a:prstGeom>
          <a:noFill/>
        </p:spPr>
        <p:txBody>
          <a:bodyPr wrap="square">
            <a:spAutoFit/>
          </a:bodyPr>
          <a:lstStyle/>
          <a:p>
            <a:r>
              <a:rPr lang="es-CL" sz="1800" b="1" i="0" dirty="0">
                <a:solidFill>
                  <a:srgbClr val="000000"/>
                </a:solidFill>
                <a:effectLst/>
                <a:latin typeface="Source Sans Pro" panose="020B0503030403020204" pitchFamily="34" charset="0"/>
                <a:ea typeface="Source Sans Pro" panose="020B0503030403020204" pitchFamily="34" charset="0"/>
              </a:rPr>
              <a:t>Interfaz de usuario de apache </a:t>
            </a:r>
            <a:r>
              <a:rPr lang="es-CL" sz="1800" b="1" i="0" dirty="0" err="1">
                <a:solidFill>
                  <a:srgbClr val="000000"/>
                </a:solidFill>
                <a:effectLst/>
                <a:latin typeface="Source Sans Pro" panose="020B0503030403020204" pitchFamily="34" charset="0"/>
                <a:ea typeface="Source Sans Pro" panose="020B0503030403020204" pitchFamily="34" charset="0"/>
              </a:rPr>
              <a:t>Nifi</a:t>
            </a:r>
            <a:r>
              <a:rPr lang="es-CL" sz="1800" b="0" i="0" dirty="0">
                <a:solidFill>
                  <a:srgbClr val="000000"/>
                </a:solidFill>
                <a:effectLst/>
                <a:latin typeface="Source Sans Pro" panose="020B0503030403020204" pitchFamily="34" charset="0"/>
                <a:ea typeface="Source Sans Pro" panose="020B0503030403020204" pitchFamily="34" charset="0"/>
              </a:rPr>
              <a:t> </a:t>
            </a:r>
            <a:endParaRPr lang="es-CL"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5036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1759</Words>
  <Application>Microsoft Office PowerPoint</Application>
  <PresentationFormat>Personalizado</PresentationFormat>
  <Paragraphs>105</Paragraphs>
  <Slides>12</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Source Sans Pro</vt:lpstr>
      <vt:lpstr>Source Sans Pro Bold</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Catalina González</cp:lastModifiedBy>
  <cp:revision>3</cp:revision>
  <dcterms:created xsi:type="dcterms:W3CDTF">2025-04-25T15:19:13Z</dcterms:created>
  <dcterms:modified xsi:type="dcterms:W3CDTF">2025-06-02T15:43:48Z</dcterms:modified>
</cp:coreProperties>
</file>