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anose="020B0604020202020204" charset="0"/>
      <p:bold r:id="rId14"/>
      <p:boldItalic r:id="rId15"/>
    </p:embeddedFont>
    <p:embeddedFont>
      <p:font typeface="Quintessential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u Girdhar" initials="CG" lastIdx="1" clrIdx="0">
    <p:extLst>
      <p:ext uri="{19B8F6BF-5375-455C-9EA6-DF929625EA0E}">
        <p15:presenceInfo xmlns:p15="http://schemas.microsoft.com/office/powerpoint/2012/main" userId="Charu Girdh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CC18E7-6517-4F48-82EA-F0BA781EF99A}">
  <a:tblStyle styleId="{DFCC18E7-6517-4F48-82EA-F0BA781EF9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1396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959"/>
              <a:buFont typeface="Nunito"/>
              <a:buNone/>
            </a:pPr>
            <a:r>
              <a:rPr lang="en-US" sz="3959" b="1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Impact of major </a:t>
            </a:r>
            <a:r>
              <a:rPr lang="en-US" sz="3959" b="1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lang="en-US" sz="3959" b="1" i="0" u="none" strike="noStrike" cap="none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elony</a:t>
            </a:r>
            <a:r>
              <a:rPr lang="en-US" sz="3959" b="1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offenses on number of </a:t>
            </a:r>
            <a:r>
              <a:rPr lang="en-US" sz="3959" b="1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-US" sz="3959" b="1" i="0" u="none" strike="noStrike" cap="none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ouses </a:t>
            </a:r>
            <a:r>
              <a:rPr lang="en-US" sz="3959" b="1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-US" sz="3959" b="1" i="0" u="none" strike="noStrike" cap="none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old </a:t>
            </a:r>
            <a:r>
              <a:rPr lang="en-US" sz="3959" b="1" i="0" u="none" strike="noStrike" cap="none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NYC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2944" y="1825625"/>
            <a:ext cx="3800856" cy="25107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accent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Charu Girdhar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accent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accent1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pic>
        <p:nvPicPr>
          <p:cNvPr id="86" name="Shape 86" descr="Image result for nyc crim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934" y="2022572"/>
            <a:ext cx="3316654" cy="3541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062335" y="2904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Background</a:t>
            </a:r>
          </a:p>
        </p:txBody>
      </p:sp>
      <p:pic>
        <p:nvPicPr>
          <p:cNvPr id="92" name="Shape 92" descr="Image result for real estate vs crim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5772" y="1690688"/>
            <a:ext cx="6216228" cy="46621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Shape 93"/>
          <p:cNvGrpSpPr/>
          <p:nvPr/>
        </p:nvGrpSpPr>
        <p:grpSpPr>
          <a:xfrm>
            <a:off x="0" y="1433605"/>
            <a:ext cx="6449813" cy="5176337"/>
            <a:chOff x="-946149" y="-118757"/>
            <a:chExt cx="6449813" cy="5176337"/>
          </a:xfrm>
        </p:grpSpPr>
        <p:sp>
          <p:nvSpPr>
            <p:cNvPr id="94" name="Shape 94"/>
            <p:cNvSpPr/>
            <p:nvPr/>
          </p:nvSpPr>
          <p:spPr>
            <a:xfrm>
              <a:off x="1807788" y="2470"/>
              <a:ext cx="1620000" cy="163068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-946149" y="-118757"/>
              <a:ext cx="6449813" cy="17519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3650" tIns="73650" rIns="73650" bIns="73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dirty="0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Place:</a:t>
              </a:r>
              <a:endParaRPr lang="en-US" sz="29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i="0" u="none" strike="noStrike" cap="none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  <a:r>
                <a:rPr lang="en-US" sz="2900" b="0" i="0" u="none" strike="noStrike" cap="none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New York 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0" i="0" u="none" strike="noStrike" cap="none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         City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817788" y="1714685"/>
              <a:ext cx="3600000" cy="163068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817788" y="1714685"/>
              <a:ext cx="3600000" cy="16306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3650" tIns="73650" rIns="73650" bIns="73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i="0" u="none" strike="noStrike" cap="none" dirty="0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Needs</a:t>
              </a:r>
              <a:r>
                <a:rPr lang="en-US" sz="2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Crime Data relation to number of houses sold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3426900"/>
              <a:ext cx="5235576" cy="163068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0" y="3426900"/>
              <a:ext cx="5235576" cy="16306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3650" tIns="73650" rIns="73650" bIns="73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i="0" u="none" strike="noStrike" cap="none" dirty="0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Motivation</a:t>
              </a:r>
              <a:r>
                <a:rPr lang="en-US" sz="29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To determine if there is a relation between the real estate and the criminal offenses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078786" y="451433"/>
            <a:ext cx="5062594" cy="5862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0035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10"/>
              <a:buFont typeface="Calibri"/>
              <a:buNone/>
            </a:pPr>
            <a:r>
              <a:rPr lang="en-US" sz="441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Data</a:t>
            </a:r>
            <a:br>
              <a:rPr lang="en-US" sz="3959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959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959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688502" y="3581399"/>
            <a:ext cx="4407498" cy="1938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 descr="https://leb.fbi.gov/2010/august/image/crime-scene-tape-with-fbi-seal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118048" y="5453166"/>
            <a:ext cx="8984070" cy="12003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 Set Used: From NYC website detailing crime details across years, 2005-2016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C26D0-4D25-4364-AEE0-A0231B4160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848" y="1037640"/>
            <a:ext cx="8101819" cy="363196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FDAD91-2718-4A62-84F2-84F069DACCE2}"/>
              </a:ext>
            </a:extLst>
          </p:cNvPr>
          <p:cNvSpPr/>
          <p:nvPr/>
        </p:nvSpPr>
        <p:spPr>
          <a:xfrm>
            <a:off x="7596552" y="1821206"/>
            <a:ext cx="773725" cy="296644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0531B-C273-46D9-8DAD-9F5DD7246766}"/>
              </a:ext>
            </a:extLst>
          </p:cNvPr>
          <p:cNvSpPr txBox="1"/>
          <p:nvPr/>
        </p:nvSpPr>
        <p:spPr>
          <a:xfrm>
            <a:off x="8848579" y="1392702"/>
            <a:ext cx="3049174" cy="320087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sz="2900" dirty="0">
                <a:solidFill>
                  <a:schemeClr val="bg1"/>
                </a:solidFill>
              </a:rPr>
              <a:t>10 variables</a:t>
            </a:r>
          </a:p>
          <a:p>
            <a:pPr algn="ctr"/>
            <a:r>
              <a:rPr lang="en-US" sz="2900" dirty="0">
                <a:solidFill>
                  <a:schemeClr val="bg1"/>
                </a:solidFill>
              </a:rPr>
              <a:t> 7 Factors </a:t>
            </a:r>
          </a:p>
          <a:p>
            <a:pPr algn="ctr"/>
            <a:r>
              <a:rPr lang="en-US" sz="2900" dirty="0">
                <a:solidFill>
                  <a:schemeClr val="bg1"/>
                </a:solidFill>
              </a:rPr>
              <a:t> 1 Response </a:t>
            </a:r>
          </a:p>
          <a:p>
            <a:pPr algn="ctr"/>
            <a:endParaRPr lang="en-US" sz="2900" dirty="0">
              <a:solidFill>
                <a:schemeClr val="bg1"/>
              </a:solidFill>
            </a:endParaRPr>
          </a:p>
          <a:p>
            <a:pPr algn="ctr"/>
            <a:r>
              <a:rPr lang="en-US" sz="2900" dirty="0">
                <a:solidFill>
                  <a:schemeClr val="bg1"/>
                </a:solidFill>
              </a:rPr>
              <a:t>60 observations</a:t>
            </a:r>
          </a:p>
          <a:p>
            <a:r>
              <a:rPr lang="en-US" sz="2900" dirty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3268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GLM model with family as </a:t>
            </a:r>
            <a:r>
              <a:rPr lang="en-US" dirty="0"/>
              <a:t>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oisson distribution is a good fit since our dependent variable is categorized as a count (number of households sold in borough in NYC) and not a continuous variable</a:t>
            </a:r>
          </a:p>
        </p:txBody>
      </p:sp>
      <p:sp>
        <p:nvSpPr>
          <p:cNvPr id="6" name="Shape 130">
            <a:extLst>
              <a:ext uri="{FF2B5EF4-FFF2-40B4-BE49-F238E27FC236}">
                <a16:creationId xmlns:a16="http://schemas.microsoft.com/office/drawing/2014/main" id="{B866F339-89EA-49E1-9344-82A6B87E4552}"/>
              </a:ext>
            </a:extLst>
          </p:cNvPr>
          <p:cNvSpPr/>
          <p:nvPr/>
        </p:nvSpPr>
        <p:spPr>
          <a:xfrm>
            <a:off x="458700" y="5116026"/>
            <a:ext cx="5637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Histogram for Houses sold variable follows Poisson distribution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365ED1-DFCE-4C67-95ED-048E987B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500" y="1410933"/>
            <a:ext cx="5177238" cy="50819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38200" y="1336432"/>
            <a:ext cx="10515600" cy="1227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6446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9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2 models selected for analysis are:</a:t>
            </a:r>
          </a:p>
          <a:p>
            <a:pPr marL="0" marR="0" lvl="0" indent="-16446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90"/>
              <a:buFont typeface="Arial"/>
              <a:buNone/>
            </a:pPr>
            <a:endParaRPr sz="24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6446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“Robbery”</a:t>
            </a:r>
          </a:p>
          <a:p>
            <a:pPr marL="0" marR="0" lvl="0" indent="-16446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1 = glm( Hsold ~ rape +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grand_larc_motor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crime_spread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family =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poisson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lang="en-US" sz="2590" dirty="0"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6446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“Robbery”</a:t>
            </a: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6446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2 = glm( Hsold ~ rape +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grand_larc_motor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robbery ,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crime_spread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family = “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poisson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CC808-8C22-4FDC-B7E8-5934B81CADF7}"/>
              </a:ext>
            </a:extLst>
          </p:cNvPr>
          <p:cNvSpPr txBox="1"/>
          <p:nvPr/>
        </p:nvSpPr>
        <p:spPr>
          <a:xfrm>
            <a:off x="5824026" y="3088424"/>
            <a:ext cx="2222694" cy="95410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AIC: 119551</a:t>
            </a:r>
          </a:p>
          <a:p>
            <a:pPr algn="ctr"/>
            <a:r>
              <a:rPr lang="en-US" sz="2100" dirty="0">
                <a:solidFill>
                  <a:schemeClr val="bg1"/>
                </a:solidFill>
              </a:rPr>
              <a:t>BIC: 119556.9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45321-738A-413F-8505-3AD69278BC6C}"/>
              </a:ext>
            </a:extLst>
          </p:cNvPr>
          <p:cNvSpPr txBox="1"/>
          <p:nvPr/>
        </p:nvSpPr>
        <p:spPr>
          <a:xfrm>
            <a:off x="5824026" y="5521568"/>
            <a:ext cx="2222694" cy="95410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AIC: 86130</a:t>
            </a:r>
          </a:p>
          <a:p>
            <a:pPr algn="ctr"/>
            <a:r>
              <a:rPr lang="en-US" sz="2100" dirty="0">
                <a:solidFill>
                  <a:schemeClr val="bg1"/>
                </a:solidFill>
              </a:rPr>
              <a:t>BIC: 86138.88</a:t>
            </a:r>
          </a:p>
          <a:p>
            <a:endParaRPr lang="en-US" dirty="0"/>
          </a:p>
        </p:txBody>
      </p:sp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C4D7E6D4-F5F3-4C5A-A485-1BD662F1D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8948" y="5349240"/>
            <a:ext cx="914400" cy="914400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EC4CF841-4D0A-4A0A-8C06-81267E111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27366" y="307760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38200" y="215727"/>
            <a:ext cx="10515600" cy="10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Results/Analysis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331" y="994670"/>
            <a:ext cx="6991879" cy="260410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5906400" y="1430977"/>
            <a:ext cx="5866500" cy="216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8027229" y="1596424"/>
            <a:ext cx="4164771" cy="18369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1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All the coefficients look highly significant in the model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1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Estimate - Log of odds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Exp(Coeff) – Actual coefficient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1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1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1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" name="Shape 134"/>
          <p:cNvGraphicFramePr/>
          <p:nvPr>
            <p:extLst>
              <p:ext uri="{D42A27DB-BD31-4B8C-83A1-F6EECF244321}">
                <p14:modId xmlns:p14="http://schemas.microsoft.com/office/powerpoint/2010/main" val="3356080850"/>
              </p:ext>
            </p:extLst>
          </p:nvPr>
        </p:nvGraphicFramePr>
        <p:xfrm>
          <a:off x="5846000" y="4575562"/>
          <a:ext cx="5866500" cy="851460"/>
        </p:xfrm>
        <a:graphic>
          <a:graphicData uri="http://schemas.openxmlformats.org/drawingml/2006/table">
            <a:tbl>
              <a:tblPr bandRow="1">
                <a:noFill/>
                <a:tableStyleId>{DFCC18E7-6517-4F48-82EA-F0BA781EF99A}</a:tableStyleId>
              </a:tblPr>
              <a:tblGrid>
                <a:gridCol w="2800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73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Null deviance</a:t>
                      </a: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268081</a:t>
                      </a: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59</a:t>
                      </a: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3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Residual Deviance</a:t>
                      </a: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85540</a:t>
                      </a: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56</a:t>
                      </a: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Shape 135"/>
          <p:cNvSpPr txBox="1"/>
          <p:nvPr/>
        </p:nvSpPr>
        <p:spPr>
          <a:xfrm>
            <a:off x="1117285" y="4150276"/>
            <a:ext cx="4101829" cy="18847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1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Residual Deviance &lt; Null Deviance </a:t>
            </a:r>
          </a:p>
          <a:p>
            <a:pPr lvl="0" algn="ctr" rtl="0">
              <a:spcBef>
                <a:spcPts val="0"/>
              </a:spcBef>
              <a:buNone/>
            </a:pPr>
            <a:endParaRPr lang="en-US" sz="21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1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Our model fits better than the null model with no predictors.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B38C8D-FD6D-4D51-B045-B39E662F2DE6}"/>
              </a:ext>
            </a:extLst>
          </p:cNvPr>
          <p:cNvSpPr/>
          <p:nvPr/>
        </p:nvSpPr>
        <p:spPr>
          <a:xfrm>
            <a:off x="3327145" y="2651382"/>
            <a:ext cx="59225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258</Words>
  <Application>Microsoft Office PowerPoint</Application>
  <PresentationFormat>Widescreen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Nunito</vt:lpstr>
      <vt:lpstr>Arial</vt:lpstr>
      <vt:lpstr>Calibri</vt:lpstr>
      <vt:lpstr>Quintessential</vt:lpstr>
      <vt:lpstr>Office Theme</vt:lpstr>
      <vt:lpstr>Impact of major Felony offenses on number of Houses Sold in NYC</vt:lpstr>
      <vt:lpstr>Project Background</vt:lpstr>
      <vt:lpstr>Overview of Data  </vt:lpstr>
      <vt:lpstr>Methodology</vt:lpstr>
      <vt:lpstr>Models</vt:lpstr>
      <vt:lpstr>Results/Analysis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major felony offenses on number of houses sold in NYC boroughs</dc:title>
  <cp:lastModifiedBy>Charu</cp:lastModifiedBy>
  <cp:revision>20</cp:revision>
  <dcterms:modified xsi:type="dcterms:W3CDTF">2020-06-24T21:12:14Z</dcterms:modified>
</cp:coreProperties>
</file>