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embeddedFontLst>
    <p:embeddedFont>
      <p:font typeface="Nunito" panose="020B0604020202020204" charset="0"/>
      <p:bold r:id="rId10"/>
      <p:boldItalic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Quintessential" panose="020B0604020202020204" charset="0"/>
      <p:regular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ru Girdhar" initials="CG" lastIdx="1" clrIdx="0">
    <p:extLst>
      <p:ext uri="{19B8F6BF-5375-455C-9EA6-DF929625EA0E}">
        <p15:presenceInfo xmlns:p15="http://schemas.microsoft.com/office/powerpoint/2012/main" userId="Charu Girdha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DFCC18E7-6517-4F48-82EA-F0BA781EF99A}">
  <a:tblStyle styleId="{DFCC18E7-6517-4F48-82EA-F0BA781EF99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7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254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508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51396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3959"/>
              <a:buFont typeface="Nunito"/>
              <a:buNone/>
            </a:pPr>
            <a:r>
              <a:rPr lang="en-US" sz="3959" b="1" i="0" u="none" strike="noStrike" cap="none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Impact of major </a:t>
            </a:r>
            <a:r>
              <a:rPr lang="en-US" sz="3959" b="1" dirty="0">
                <a:solidFill>
                  <a:srgbClr val="C00000"/>
                </a:solidFill>
                <a:latin typeface="Nunito"/>
                <a:ea typeface="Nunito"/>
                <a:cs typeface="Nunito"/>
                <a:sym typeface="Nunito"/>
              </a:rPr>
              <a:t>F</a:t>
            </a:r>
            <a:r>
              <a:rPr lang="en-US" sz="3959" b="1" i="0" u="none" strike="noStrike" cap="none" dirty="0">
                <a:solidFill>
                  <a:srgbClr val="C00000"/>
                </a:solidFill>
                <a:latin typeface="Nunito"/>
                <a:ea typeface="Nunito"/>
                <a:cs typeface="Nunito"/>
                <a:sym typeface="Nunito"/>
              </a:rPr>
              <a:t>elony</a:t>
            </a:r>
            <a:r>
              <a:rPr lang="en-US" sz="3959" b="1" i="0" u="none" strike="noStrike" cap="none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offenses on number of </a:t>
            </a:r>
            <a:r>
              <a:rPr lang="en-US" sz="3959" b="1" dirty="0">
                <a:solidFill>
                  <a:srgbClr val="C00000"/>
                </a:solidFill>
                <a:latin typeface="Nunito"/>
                <a:ea typeface="Nunito"/>
                <a:cs typeface="Nunito"/>
                <a:sym typeface="Nunito"/>
              </a:rPr>
              <a:t>H</a:t>
            </a:r>
            <a:r>
              <a:rPr lang="en-US" sz="3959" b="1" i="0" u="none" strike="noStrike" cap="none" dirty="0">
                <a:solidFill>
                  <a:srgbClr val="C00000"/>
                </a:solidFill>
                <a:latin typeface="Nunito"/>
                <a:ea typeface="Nunito"/>
                <a:cs typeface="Nunito"/>
                <a:sym typeface="Nunito"/>
              </a:rPr>
              <a:t>ouses </a:t>
            </a:r>
            <a:r>
              <a:rPr lang="en-US" sz="3959" b="1" dirty="0">
                <a:solidFill>
                  <a:srgbClr val="C00000"/>
                </a:solidFill>
                <a:latin typeface="Nunito"/>
                <a:ea typeface="Nunito"/>
                <a:cs typeface="Nunito"/>
                <a:sym typeface="Nunito"/>
              </a:rPr>
              <a:t>S</a:t>
            </a:r>
            <a:r>
              <a:rPr lang="en-US" sz="3959" b="1" i="0" u="none" strike="noStrike" cap="none" dirty="0">
                <a:solidFill>
                  <a:srgbClr val="C00000"/>
                </a:solidFill>
                <a:latin typeface="Nunito"/>
                <a:ea typeface="Nunito"/>
                <a:cs typeface="Nunito"/>
                <a:sym typeface="Nunito"/>
              </a:rPr>
              <a:t>old </a:t>
            </a:r>
            <a:r>
              <a:rPr lang="en-US" sz="3959" b="1" i="0" u="none" strike="noStrike" cap="none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in NYC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7552944" y="1825625"/>
            <a:ext cx="3800856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Presented by:</a:t>
            </a:r>
          </a:p>
          <a:p>
            <a:pPr marL="0" indent="0">
              <a:buClr>
                <a:schemeClr val="accent1"/>
              </a:buClr>
              <a:buSzPts val="2400"/>
              <a:buNone/>
            </a:pPr>
            <a:r>
              <a:rPr lang="en-US" sz="2400" b="1" dirty="0">
                <a:solidFill>
                  <a:schemeClr val="accent1"/>
                </a:solidFill>
                <a:latin typeface="Quintessential"/>
                <a:sym typeface="Quintessential"/>
              </a:rPr>
              <a:t>Charu Girdhar</a:t>
            </a:r>
          </a:p>
          <a:p>
            <a:pPr marL="0" marR="0" lvl="0" indent="-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55A11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Team Members: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 dirty="0">
                <a:solidFill>
                  <a:schemeClr val="accent1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Charu Girdhar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 dirty="0" err="1">
                <a:solidFill>
                  <a:schemeClr val="accent1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Navya</a:t>
            </a:r>
            <a:r>
              <a:rPr lang="en-US" sz="2400" b="1" i="0" u="none" strike="noStrike" cap="none" dirty="0">
                <a:solidFill>
                  <a:schemeClr val="accent1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 </a:t>
            </a:r>
            <a:r>
              <a:rPr lang="en-US" sz="2400" b="1" i="0" u="none" strike="noStrike" cap="none" dirty="0" err="1">
                <a:solidFill>
                  <a:schemeClr val="accent1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Mayasandra</a:t>
            </a:r>
            <a:r>
              <a:rPr lang="en-US" sz="2400" b="1" i="0" u="none" strike="noStrike" cap="none" dirty="0">
                <a:solidFill>
                  <a:schemeClr val="accent1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 </a:t>
            </a:r>
            <a:r>
              <a:rPr lang="en-US" sz="2400" b="1" i="0" u="none" strike="noStrike" cap="none" dirty="0" err="1">
                <a:solidFill>
                  <a:schemeClr val="accent1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Vardhamanaiah</a:t>
            </a:r>
            <a:endParaRPr lang="en-US" sz="2400" b="1" i="0" u="none" strike="noStrike" cap="none" dirty="0">
              <a:solidFill>
                <a:schemeClr val="accent1"/>
              </a:solidFill>
              <a:latin typeface="Quintessential"/>
              <a:ea typeface="Quintessential"/>
              <a:cs typeface="Quintessential"/>
              <a:sym typeface="Quintessential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 dirty="0">
                <a:solidFill>
                  <a:schemeClr val="accent1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Sameera </a:t>
            </a:r>
            <a:r>
              <a:rPr lang="en-US" sz="2400" b="1" i="0" u="none" strike="noStrike" cap="none" dirty="0" err="1">
                <a:solidFill>
                  <a:schemeClr val="accent1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Magoo</a:t>
            </a:r>
            <a:endParaRPr lang="en-US" sz="2400" b="1" i="0" u="none" strike="noStrike" cap="none" dirty="0">
              <a:solidFill>
                <a:schemeClr val="accent1"/>
              </a:solidFill>
              <a:latin typeface="Quintessential"/>
              <a:ea typeface="Quintessential"/>
              <a:cs typeface="Quintessential"/>
              <a:sym typeface="Quintessential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 dirty="0">
                <a:solidFill>
                  <a:schemeClr val="accent1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Sneha Naik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 strike="noStrike" cap="none" dirty="0">
              <a:solidFill>
                <a:schemeClr val="accent1"/>
              </a:solidFill>
              <a:latin typeface="Quintessential"/>
              <a:ea typeface="Quintessential"/>
              <a:cs typeface="Quintessential"/>
              <a:sym typeface="Quintessential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400"/>
              <a:buFont typeface="Arial"/>
              <a:buNone/>
            </a:pPr>
            <a:endParaRPr sz="2400" b="1" i="0" u="none" strike="noStrike" cap="none" dirty="0">
              <a:solidFill>
                <a:schemeClr val="accent1"/>
              </a:solidFill>
              <a:latin typeface="Quintessential"/>
              <a:ea typeface="Quintessential"/>
              <a:cs typeface="Quintessential"/>
              <a:sym typeface="Quintessential"/>
            </a:endParaRPr>
          </a:p>
        </p:txBody>
      </p:sp>
      <p:pic>
        <p:nvPicPr>
          <p:cNvPr id="86" name="Shape 86" descr="Image result for nyc crim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00934" y="2022572"/>
            <a:ext cx="3316654" cy="35413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1062335" y="29043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7940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Background</a:t>
            </a:r>
          </a:p>
        </p:txBody>
      </p:sp>
      <p:pic>
        <p:nvPicPr>
          <p:cNvPr id="92" name="Shape 92" descr="Image result for real estate vs crim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75772" y="1690688"/>
            <a:ext cx="6216228" cy="466217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3" name="Shape 93"/>
          <p:cNvGrpSpPr/>
          <p:nvPr/>
        </p:nvGrpSpPr>
        <p:grpSpPr>
          <a:xfrm>
            <a:off x="0" y="1433605"/>
            <a:ext cx="6449813" cy="5176337"/>
            <a:chOff x="-946149" y="-118757"/>
            <a:chExt cx="6449813" cy="5176337"/>
          </a:xfrm>
        </p:grpSpPr>
        <p:sp>
          <p:nvSpPr>
            <p:cNvPr id="94" name="Shape 94"/>
            <p:cNvSpPr/>
            <p:nvPr/>
          </p:nvSpPr>
          <p:spPr>
            <a:xfrm>
              <a:off x="1807788" y="2470"/>
              <a:ext cx="1620000" cy="1630680"/>
            </a:xfrm>
            <a:prstGeom prst="rect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" name="Shape 95"/>
            <p:cNvSpPr txBox="1"/>
            <p:nvPr/>
          </p:nvSpPr>
          <p:spPr>
            <a:xfrm>
              <a:off x="-946149" y="-118757"/>
              <a:ext cx="6449813" cy="175190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73650" tIns="73650" rIns="73650" bIns="736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 b="1" dirty="0">
                  <a:solidFill>
                    <a:srgbClr val="00B0F0"/>
                  </a:solidFill>
                  <a:latin typeface="Calibri"/>
                  <a:ea typeface="Calibri"/>
                  <a:cs typeface="Calibri"/>
                  <a:sym typeface="Calibri"/>
                </a:rPr>
                <a:t>Place:</a:t>
              </a:r>
              <a:endParaRPr lang="en-US" sz="2900" b="1" i="0" u="none" strike="noStrike" cap="none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 b="1" i="0" u="none" strike="noStrike" cap="none" dirty="0">
                  <a:solidFill>
                    <a:schemeClr val="bg1"/>
                  </a:solidFill>
                  <a:latin typeface="Calibri"/>
                  <a:ea typeface="Calibri"/>
                  <a:cs typeface="Calibri"/>
                  <a:sym typeface="Calibri"/>
                </a:rPr>
                <a:t>        </a:t>
              </a:r>
              <a:r>
                <a:rPr lang="en-US" sz="2900" b="0" i="0" u="none" strike="noStrike" cap="none" dirty="0">
                  <a:solidFill>
                    <a:schemeClr val="bg1"/>
                  </a:solidFill>
                  <a:latin typeface="Calibri"/>
                  <a:ea typeface="Calibri"/>
                  <a:cs typeface="Calibri"/>
                  <a:sym typeface="Calibri"/>
                </a:rPr>
                <a:t>New York </a:t>
              </a: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 b="0" i="0" u="none" strike="noStrike" cap="none" dirty="0">
                  <a:solidFill>
                    <a:schemeClr val="bg1"/>
                  </a:solidFill>
                  <a:latin typeface="Calibri"/>
                  <a:ea typeface="Calibri"/>
                  <a:cs typeface="Calibri"/>
                  <a:sym typeface="Calibri"/>
                </a:rPr>
                <a:t>         City</a:t>
              </a:r>
            </a:p>
          </p:txBody>
        </p:sp>
        <p:sp>
          <p:nvSpPr>
            <p:cNvPr id="96" name="Shape 96"/>
            <p:cNvSpPr/>
            <p:nvPr/>
          </p:nvSpPr>
          <p:spPr>
            <a:xfrm>
              <a:off x="817788" y="1714685"/>
              <a:ext cx="3600000" cy="1630680"/>
            </a:xfrm>
            <a:prstGeom prst="rect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" name="Shape 97"/>
            <p:cNvSpPr txBox="1"/>
            <p:nvPr/>
          </p:nvSpPr>
          <p:spPr>
            <a:xfrm>
              <a:off x="817788" y="1714685"/>
              <a:ext cx="3600000" cy="163068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73650" tIns="73650" rIns="73650" bIns="736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 b="1" i="0" u="none" strike="noStrike" cap="none" dirty="0">
                  <a:solidFill>
                    <a:srgbClr val="00B0F0"/>
                  </a:solidFill>
                  <a:latin typeface="Calibri"/>
                  <a:ea typeface="Calibri"/>
                  <a:cs typeface="Calibri"/>
                  <a:sym typeface="Calibri"/>
                </a:rPr>
                <a:t>Needs</a:t>
              </a:r>
              <a:r>
                <a:rPr lang="en-US" sz="29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: Crime Data relation to number of houses sold</a:t>
              </a:r>
            </a:p>
          </p:txBody>
        </p:sp>
        <p:sp>
          <p:nvSpPr>
            <p:cNvPr id="98" name="Shape 98"/>
            <p:cNvSpPr/>
            <p:nvPr/>
          </p:nvSpPr>
          <p:spPr>
            <a:xfrm>
              <a:off x="0" y="3426900"/>
              <a:ext cx="5235576" cy="1630680"/>
            </a:xfrm>
            <a:prstGeom prst="rect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" name="Shape 99"/>
            <p:cNvSpPr txBox="1"/>
            <p:nvPr/>
          </p:nvSpPr>
          <p:spPr>
            <a:xfrm>
              <a:off x="0" y="3426900"/>
              <a:ext cx="5235576" cy="163068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73650" tIns="73650" rIns="73650" bIns="736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 b="1" i="0" u="none" strike="noStrike" cap="none" dirty="0">
                  <a:solidFill>
                    <a:srgbClr val="00B0F0"/>
                  </a:solidFill>
                  <a:latin typeface="Calibri"/>
                  <a:ea typeface="Calibri"/>
                  <a:cs typeface="Calibri"/>
                  <a:sym typeface="Calibri"/>
                </a:rPr>
                <a:t>Motivation</a:t>
              </a:r>
              <a:r>
                <a:rPr lang="en-US" sz="29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: To determine if there is a relation between the real estate and the criminal offenses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4078786" y="451433"/>
            <a:ext cx="5062594" cy="58620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80035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10"/>
              <a:buFont typeface="Calibri"/>
              <a:buNone/>
            </a:pPr>
            <a:r>
              <a:rPr lang="en-US" sz="441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Overview of Data</a:t>
            </a:r>
            <a:br>
              <a:rPr lang="en-US" sz="3959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3959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3959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1688502" y="3581399"/>
            <a:ext cx="4407498" cy="193811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52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Shape 106" descr="https://leb.fbi.gov/2010/august/image/crime-scene-tape-with-fbi-seal"/>
          <p:cNvSpPr/>
          <p:nvPr/>
        </p:nvSpPr>
        <p:spPr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Shape 109"/>
          <p:cNvSpPr txBox="1"/>
          <p:nvPr/>
        </p:nvSpPr>
        <p:spPr>
          <a:xfrm>
            <a:off x="2118048" y="5453166"/>
            <a:ext cx="8984070" cy="120032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Data Set Used: From NYC website detailing crime details across years, 2005-2016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endParaRPr sz="2400" b="1" dirty="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9C26D0-4D25-4364-AEE0-A0231B4160C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41848" y="1037640"/>
            <a:ext cx="8101819" cy="3631961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2FDAD91-2718-4A62-84F2-84F069DACCE2}"/>
              </a:ext>
            </a:extLst>
          </p:cNvPr>
          <p:cNvSpPr/>
          <p:nvPr/>
        </p:nvSpPr>
        <p:spPr>
          <a:xfrm>
            <a:off x="7596552" y="1821206"/>
            <a:ext cx="773725" cy="2966444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A0531B-C273-46D9-8DAD-9F5DD7246766}"/>
              </a:ext>
            </a:extLst>
          </p:cNvPr>
          <p:cNvSpPr txBox="1"/>
          <p:nvPr/>
        </p:nvSpPr>
        <p:spPr>
          <a:xfrm>
            <a:off x="8848579" y="1392702"/>
            <a:ext cx="3049174" cy="3200876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pPr algn="ctr"/>
            <a:r>
              <a:rPr lang="en-US" sz="2900" dirty="0">
                <a:solidFill>
                  <a:schemeClr val="bg1"/>
                </a:solidFill>
              </a:rPr>
              <a:t>10 variables</a:t>
            </a:r>
          </a:p>
          <a:p>
            <a:pPr algn="ctr"/>
            <a:r>
              <a:rPr lang="en-US" sz="2900" dirty="0">
                <a:solidFill>
                  <a:schemeClr val="bg1"/>
                </a:solidFill>
              </a:rPr>
              <a:t> 7 Factors </a:t>
            </a:r>
          </a:p>
          <a:p>
            <a:pPr algn="ctr"/>
            <a:r>
              <a:rPr lang="en-US" sz="2900" dirty="0">
                <a:solidFill>
                  <a:schemeClr val="bg1"/>
                </a:solidFill>
              </a:rPr>
              <a:t> 1 Response </a:t>
            </a:r>
          </a:p>
          <a:p>
            <a:pPr algn="ctr"/>
            <a:endParaRPr lang="en-US" sz="2900" dirty="0">
              <a:solidFill>
                <a:schemeClr val="bg1"/>
              </a:solidFill>
            </a:endParaRPr>
          </a:p>
          <a:p>
            <a:pPr algn="ctr"/>
            <a:r>
              <a:rPr lang="en-US" sz="2900" dirty="0">
                <a:solidFill>
                  <a:schemeClr val="bg1"/>
                </a:solidFill>
              </a:rPr>
              <a:t>60 observations</a:t>
            </a:r>
          </a:p>
          <a:p>
            <a:r>
              <a:rPr lang="en-US" sz="2900" dirty="0">
                <a:solidFill>
                  <a:srgbClr val="0070C0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7940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Methodology</a:t>
            </a:r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493268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GLM model with family as </a:t>
            </a:r>
            <a:r>
              <a:rPr lang="en-US" dirty="0"/>
              <a:t>P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oisson distribution is a good fit since our dependent variable is categorized as a count (number of households sold in borough in NYC) and not a continuous variable</a:t>
            </a:r>
          </a:p>
        </p:txBody>
      </p:sp>
      <p:sp>
        <p:nvSpPr>
          <p:cNvPr id="6" name="Shape 130">
            <a:extLst>
              <a:ext uri="{FF2B5EF4-FFF2-40B4-BE49-F238E27FC236}">
                <a16:creationId xmlns:a16="http://schemas.microsoft.com/office/drawing/2014/main" id="{B866F339-89EA-49E1-9344-82A6B87E4552}"/>
              </a:ext>
            </a:extLst>
          </p:cNvPr>
          <p:cNvSpPr/>
          <p:nvPr/>
        </p:nvSpPr>
        <p:spPr>
          <a:xfrm>
            <a:off x="458700" y="5116026"/>
            <a:ext cx="5637300" cy="70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Histogram for Houses sold variable follows Poisson distribution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365ED1-DFCE-4C67-95ED-048E987B04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5500" y="1410933"/>
            <a:ext cx="5177238" cy="508194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97130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7940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Models</a:t>
            </a:r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838200" y="1336432"/>
            <a:ext cx="10515600" cy="122706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6446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59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The 2 models selected for analysis are:</a:t>
            </a:r>
          </a:p>
          <a:p>
            <a:pPr marL="0" marR="0" lvl="0" indent="-16446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590"/>
              <a:buFont typeface="Arial"/>
              <a:buNone/>
            </a:pPr>
            <a:endParaRPr sz="2400" b="0" i="0" u="none" strike="noStrike" cap="none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64465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rPr lang="en-US" sz="21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Without “Robbery”</a:t>
            </a:r>
          </a:p>
          <a:p>
            <a:pPr marL="0" marR="0" lvl="0" indent="-164465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rPr lang="en-US" sz="2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1 = glm( Hsold ~ rape + </a:t>
            </a:r>
            <a:r>
              <a:rPr lang="en-US" sz="21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grand_larc_motor</a:t>
            </a:r>
            <a:r>
              <a:rPr lang="en-US" sz="2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,</a:t>
            </a:r>
            <a:r>
              <a:rPr lang="en-US" sz="21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crime_spread</a:t>
            </a:r>
            <a:r>
              <a:rPr lang="en-US" sz="2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family = </a:t>
            </a:r>
            <a:r>
              <a:rPr lang="en-US" sz="21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poisson</a:t>
            </a:r>
            <a:r>
              <a:rPr lang="en-US" sz="2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endParaRPr lang="en-US" sz="259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endParaRPr lang="en-US" sz="259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endParaRPr lang="en-US" sz="2590" dirty="0"/>
          </a:p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endParaRPr sz="259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64465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rPr lang="en-US" sz="21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“Robbery”</a:t>
            </a:r>
            <a:endParaRPr sz="21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64465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rPr lang="en-US" sz="2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2 = glm( Hsold ~ rape + </a:t>
            </a:r>
            <a:r>
              <a:rPr lang="en-US" sz="21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grand_larc_motor</a:t>
            </a:r>
            <a:r>
              <a:rPr lang="en-US" sz="2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robbery ,</a:t>
            </a:r>
            <a:r>
              <a:rPr lang="en-US" sz="21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crime_spread</a:t>
            </a:r>
            <a:r>
              <a:rPr lang="en-US" sz="2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family = “</a:t>
            </a:r>
            <a:r>
              <a:rPr lang="en-US" sz="21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poisson</a:t>
            </a:r>
            <a:r>
              <a:rPr lang="en-US" sz="2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”)</a:t>
            </a:r>
          </a:p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endParaRPr sz="259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buClr>
                <a:schemeClr val="dk1"/>
              </a:buClr>
              <a:buSzPts val="2590"/>
              <a:buFont typeface="Arial"/>
              <a:buNone/>
            </a:pPr>
            <a:endParaRPr sz="259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3CC808-8C22-4FDC-B7E8-5934B81CADF7}"/>
              </a:ext>
            </a:extLst>
          </p:cNvPr>
          <p:cNvSpPr txBox="1"/>
          <p:nvPr/>
        </p:nvSpPr>
        <p:spPr>
          <a:xfrm>
            <a:off x="5824026" y="3088424"/>
            <a:ext cx="2222694" cy="954107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100" dirty="0">
                <a:solidFill>
                  <a:schemeClr val="bg1"/>
                </a:solidFill>
              </a:rPr>
              <a:t>AIC: 119551</a:t>
            </a:r>
          </a:p>
          <a:p>
            <a:pPr algn="ctr"/>
            <a:r>
              <a:rPr lang="en-US" sz="2100" dirty="0">
                <a:solidFill>
                  <a:schemeClr val="bg1"/>
                </a:solidFill>
              </a:rPr>
              <a:t>BIC: 119556.9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C45321-738A-413F-8505-3AD69278BC6C}"/>
              </a:ext>
            </a:extLst>
          </p:cNvPr>
          <p:cNvSpPr txBox="1"/>
          <p:nvPr/>
        </p:nvSpPr>
        <p:spPr>
          <a:xfrm>
            <a:off x="5824026" y="5521568"/>
            <a:ext cx="2222694" cy="954107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100" dirty="0">
                <a:solidFill>
                  <a:schemeClr val="bg1"/>
                </a:solidFill>
              </a:rPr>
              <a:t>AIC: 86130</a:t>
            </a:r>
          </a:p>
          <a:p>
            <a:pPr algn="ctr"/>
            <a:r>
              <a:rPr lang="en-US" sz="2100" dirty="0">
                <a:solidFill>
                  <a:schemeClr val="bg1"/>
                </a:solidFill>
              </a:rPr>
              <a:t>BIC: 86138.88</a:t>
            </a:r>
          </a:p>
          <a:p>
            <a:endParaRPr lang="en-US" dirty="0"/>
          </a:p>
        </p:txBody>
      </p:sp>
      <p:pic>
        <p:nvPicPr>
          <p:cNvPr id="10" name="Graphic 9" descr="Checkmark">
            <a:extLst>
              <a:ext uri="{FF2B5EF4-FFF2-40B4-BE49-F238E27FC236}">
                <a16:creationId xmlns:a16="http://schemas.microsoft.com/office/drawing/2014/main" id="{C4D7E6D4-F5F3-4C5A-A485-1BD662F1D4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78948" y="5349240"/>
            <a:ext cx="914400" cy="914400"/>
          </a:xfrm>
          <a:prstGeom prst="rect">
            <a:avLst/>
          </a:prstGeom>
        </p:spPr>
      </p:pic>
      <p:pic>
        <p:nvPicPr>
          <p:cNvPr id="12" name="Graphic 11" descr="Close">
            <a:extLst>
              <a:ext uri="{FF2B5EF4-FFF2-40B4-BE49-F238E27FC236}">
                <a16:creationId xmlns:a16="http://schemas.microsoft.com/office/drawing/2014/main" id="{EC4CF841-4D0A-4A0A-8C06-81267E111D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527366" y="3077602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838200" y="215727"/>
            <a:ext cx="10515600" cy="1034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7940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Results/Analysis</a:t>
            </a:r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b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 strike="noStrike" cap="none" dirty="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1" name="Shape 1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8331" y="994670"/>
            <a:ext cx="6991879" cy="2604107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Shape 132"/>
          <p:cNvSpPr/>
          <p:nvPr/>
        </p:nvSpPr>
        <p:spPr>
          <a:xfrm>
            <a:off x="5906400" y="1430977"/>
            <a:ext cx="5866500" cy="2167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000"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33"/>
          <p:cNvSpPr/>
          <p:nvPr/>
        </p:nvSpPr>
        <p:spPr>
          <a:xfrm>
            <a:off x="8027229" y="1596424"/>
            <a:ext cx="4164771" cy="183690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21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All the coefficients look highly significant in the model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endParaRPr lang="en-US" sz="2100" b="1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Estimate - Log of odds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Exp(Coeff) – Actual coefficient 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endParaRPr lang="en-US" sz="2100" b="1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lang="en-US" sz="2100" b="1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lang="en-US" sz="2100" b="1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34" name="Shape 134"/>
          <p:cNvGraphicFramePr/>
          <p:nvPr>
            <p:extLst>
              <p:ext uri="{D42A27DB-BD31-4B8C-83A1-F6EECF244321}">
                <p14:modId xmlns:p14="http://schemas.microsoft.com/office/powerpoint/2010/main" val="3356080850"/>
              </p:ext>
            </p:extLst>
          </p:nvPr>
        </p:nvGraphicFramePr>
        <p:xfrm>
          <a:off x="5846000" y="4575562"/>
          <a:ext cx="5866500" cy="851460"/>
        </p:xfrm>
        <a:graphic>
          <a:graphicData uri="http://schemas.openxmlformats.org/drawingml/2006/table">
            <a:tbl>
              <a:tblPr bandRow="1">
                <a:noFill/>
                <a:tableStyleId>{DFCC18E7-6517-4F48-82EA-F0BA781EF99A}</a:tableStyleId>
              </a:tblPr>
              <a:tblGrid>
                <a:gridCol w="28006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81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76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573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Null deviance</a:t>
                      </a:r>
                    </a:p>
                  </a:txBody>
                  <a:tcPr marL="68575" marR="68575" marT="0" marB="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268081</a:t>
                      </a:r>
                    </a:p>
                  </a:txBody>
                  <a:tcPr marL="68575" marR="68575" marT="0" marB="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59</a:t>
                      </a:r>
                    </a:p>
                  </a:txBody>
                  <a:tcPr marL="68575" marR="68575" marT="0" marB="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73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Residual Deviance</a:t>
                      </a:r>
                    </a:p>
                  </a:txBody>
                  <a:tcPr marL="68575" marR="68575" marT="0" marB="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85540</a:t>
                      </a:r>
                    </a:p>
                  </a:txBody>
                  <a:tcPr marL="68575" marR="68575" marT="0" marB="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56</a:t>
                      </a:r>
                    </a:p>
                  </a:txBody>
                  <a:tcPr marL="68575" marR="68575" marT="0" marB="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5" name="Shape 135"/>
          <p:cNvSpPr txBox="1"/>
          <p:nvPr/>
        </p:nvSpPr>
        <p:spPr>
          <a:xfrm>
            <a:off x="1117285" y="4150276"/>
            <a:ext cx="4101829" cy="188476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1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Residual Deviance &lt; Null Deviance </a:t>
            </a:r>
          </a:p>
          <a:p>
            <a:pPr lvl="0" algn="ctr" rtl="0">
              <a:spcBef>
                <a:spcPts val="0"/>
              </a:spcBef>
              <a:buNone/>
            </a:pPr>
            <a:endParaRPr lang="en-US" sz="2100" b="1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algn="ctr" rtl="0">
              <a:spcBef>
                <a:spcPts val="0"/>
              </a:spcBef>
              <a:buNone/>
            </a:pPr>
            <a:r>
              <a:rPr lang="en-US" sz="21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Our model fits better than the null model with no predictors.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8B38C8D-FD6D-4D51-B045-B39E662F2DE6}"/>
              </a:ext>
            </a:extLst>
          </p:cNvPr>
          <p:cNvSpPr/>
          <p:nvPr/>
        </p:nvSpPr>
        <p:spPr>
          <a:xfrm>
            <a:off x="3327145" y="2651382"/>
            <a:ext cx="592258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u="sng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THANK YOU </a:t>
            </a:r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267</Words>
  <Application>Microsoft Office PowerPoint</Application>
  <PresentationFormat>Widescreen</PresentationFormat>
  <Paragraphs>61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Nunito</vt:lpstr>
      <vt:lpstr>Calibri</vt:lpstr>
      <vt:lpstr>Arial</vt:lpstr>
      <vt:lpstr>Quintessential</vt:lpstr>
      <vt:lpstr>Office Theme</vt:lpstr>
      <vt:lpstr>Impact of major Felony offenses on number of Houses Sold in NYC</vt:lpstr>
      <vt:lpstr>Project Background</vt:lpstr>
      <vt:lpstr>Overview of Data  </vt:lpstr>
      <vt:lpstr>Methodology</vt:lpstr>
      <vt:lpstr>Models</vt:lpstr>
      <vt:lpstr>Results/Analysis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 of major felony offenses on number of houses sold in NYC boroughs</dc:title>
  <cp:lastModifiedBy>Charu Girdhar</cp:lastModifiedBy>
  <cp:revision>18</cp:revision>
  <dcterms:modified xsi:type="dcterms:W3CDTF">2017-12-07T19:45:18Z</dcterms:modified>
</cp:coreProperties>
</file>