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m/d/yyyy</c:formatCode>
                <c:ptCount val="40"/>
                <c:pt idx="0">
                  <c:v>43553</c:v>
                </c:pt>
                <c:pt idx="1">
                  <c:v>43552</c:v>
                </c:pt>
                <c:pt idx="2">
                  <c:v>43551</c:v>
                </c:pt>
                <c:pt idx="3">
                  <c:v>43550</c:v>
                </c:pt>
                <c:pt idx="4">
                  <c:v>43549</c:v>
                </c:pt>
                <c:pt idx="5">
                  <c:v>43546</c:v>
                </c:pt>
                <c:pt idx="6">
                  <c:v>43545</c:v>
                </c:pt>
                <c:pt idx="7">
                  <c:v>43544</c:v>
                </c:pt>
                <c:pt idx="8">
                  <c:v>43543</c:v>
                </c:pt>
                <c:pt idx="9">
                  <c:v>43542</c:v>
                </c:pt>
                <c:pt idx="10">
                  <c:v>43539</c:v>
                </c:pt>
                <c:pt idx="11">
                  <c:v>43538</c:v>
                </c:pt>
                <c:pt idx="12">
                  <c:v>43537</c:v>
                </c:pt>
                <c:pt idx="13">
                  <c:v>43536</c:v>
                </c:pt>
                <c:pt idx="14">
                  <c:v>43535</c:v>
                </c:pt>
                <c:pt idx="15">
                  <c:v>43532</c:v>
                </c:pt>
                <c:pt idx="16">
                  <c:v>43531</c:v>
                </c:pt>
                <c:pt idx="17">
                  <c:v>43530</c:v>
                </c:pt>
                <c:pt idx="18">
                  <c:v>43529</c:v>
                </c:pt>
                <c:pt idx="19">
                  <c:v>43528</c:v>
                </c:pt>
                <c:pt idx="20">
                  <c:v>43525</c:v>
                </c:pt>
                <c:pt idx="21">
                  <c:v>43524</c:v>
                </c:pt>
                <c:pt idx="22">
                  <c:v>43523</c:v>
                </c:pt>
                <c:pt idx="23">
                  <c:v>43522</c:v>
                </c:pt>
                <c:pt idx="24">
                  <c:v>43521</c:v>
                </c:pt>
                <c:pt idx="25">
                  <c:v>43518</c:v>
                </c:pt>
                <c:pt idx="26">
                  <c:v>43517</c:v>
                </c:pt>
                <c:pt idx="27">
                  <c:v>43516</c:v>
                </c:pt>
                <c:pt idx="28">
                  <c:v>43515</c:v>
                </c:pt>
                <c:pt idx="29">
                  <c:v>43511</c:v>
                </c:pt>
                <c:pt idx="30">
                  <c:v>43510</c:v>
                </c:pt>
                <c:pt idx="31">
                  <c:v>43509</c:v>
                </c:pt>
                <c:pt idx="32">
                  <c:v>43508</c:v>
                </c:pt>
                <c:pt idx="33">
                  <c:v>43507</c:v>
                </c:pt>
                <c:pt idx="34">
                  <c:v>43504</c:v>
                </c:pt>
                <c:pt idx="35">
                  <c:v>43503</c:v>
                </c:pt>
                <c:pt idx="36">
                  <c:v>43502</c:v>
                </c:pt>
                <c:pt idx="37">
                  <c:v>43501</c:v>
                </c:pt>
                <c:pt idx="38">
                  <c:v>43500</c:v>
                </c:pt>
                <c:pt idx="39">
                  <c:v>43497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356.56</c:v>
                </c:pt>
                <c:pt idx="1">
                  <c:v>354.61</c:v>
                </c:pt>
                <c:pt idx="2">
                  <c:v>353.37</c:v>
                </c:pt>
                <c:pt idx="3">
                  <c:v>359.97</c:v>
                </c:pt>
                <c:pt idx="4">
                  <c:v>366.23</c:v>
                </c:pt>
                <c:pt idx="5">
                  <c:v>361.01</c:v>
                </c:pt>
                <c:pt idx="6">
                  <c:v>377.87</c:v>
                </c:pt>
                <c:pt idx="7">
                  <c:v>375.22</c:v>
                </c:pt>
                <c:pt idx="8">
                  <c:v>358.78</c:v>
                </c:pt>
                <c:pt idx="9">
                  <c:v>363.44</c:v>
                </c:pt>
                <c:pt idx="10">
                  <c:v>361.46</c:v>
                </c:pt>
                <c:pt idx="11">
                  <c:v>358.82</c:v>
                </c:pt>
                <c:pt idx="12">
                  <c:v>361.21</c:v>
                </c:pt>
                <c:pt idx="13">
                  <c:v>356.27</c:v>
                </c:pt>
                <c:pt idx="14">
                  <c:v>358.86</c:v>
                </c:pt>
                <c:pt idx="15">
                  <c:v>349.6</c:v>
                </c:pt>
                <c:pt idx="16">
                  <c:v>352.6</c:v>
                </c:pt>
                <c:pt idx="17">
                  <c:v>359.61</c:v>
                </c:pt>
                <c:pt idx="18">
                  <c:v>354.3</c:v>
                </c:pt>
                <c:pt idx="19">
                  <c:v>351.04</c:v>
                </c:pt>
                <c:pt idx="20">
                  <c:v>357.32</c:v>
                </c:pt>
                <c:pt idx="21">
                  <c:v>358.1</c:v>
                </c:pt>
                <c:pt idx="22">
                  <c:v>362.87</c:v>
                </c:pt>
                <c:pt idx="23">
                  <c:v>364.97</c:v>
                </c:pt>
                <c:pt idx="24">
                  <c:v>363.91</c:v>
                </c:pt>
                <c:pt idx="25">
                  <c:v>363.02</c:v>
                </c:pt>
                <c:pt idx="26">
                  <c:v>356.97</c:v>
                </c:pt>
                <c:pt idx="27">
                  <c:v>359.91</c:v>
                </c:pt>
                <c:pt idx="28">
                  <c:v>361.92</c:v>
                </c:pt>
                <c:pt idx="29">
                  <c:v>356.87</c:v>
                </c:pt>
                <c:pt idx="30">
                  <c:v>359.07</c:v>
                </c:pt>
                <c:pt idx="31">
                  <c:v>351.77</c:v>
                </c:pt>
                <c:pt idx="32">
                  <c:v>359.97</c:v>
                </c:pt>
                <c:pt idx="33">
                  <c:v>345.73</c:v>
                </c:pt>
                <c:pt idx="34">
                  <c:v>347.57</c:v>
                </c:pt>
                <c:pt idx="35">
                  <c:v>344.71</c:v>
                </c:pt>
                <c:pt idx="36">
                  <c:v>352.19</c:v>
                </c:pt>
                <c:pt idx="37">
                  <c:v>355.81</c:v>
                </c:pt>
                <c:pt idx="38">
                  <c:v>351.34</c:v>
                </c:pt>
                <c:pt idx="39">
                  <c:v>339.85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66-42A3-A868-98AEEE11C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542464"/>
        <c:axId val="286536888"/>
      </c:lineChart>
      <c:dateAx>
        <c:axId val="28654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36888"/>
        <c:crosses val="autoZero"/>
        <c:auto val="1"/>
        <c:lblOffset val="100"/>
        <c:baseTimeUnit val="days"/>
      </c:dateAx>
      <c:valAx>
        <c:axId val="28653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4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Netflix Original</cx:pt>
          <cx:pt idx="1">New Releases</cx:pt>
          <cx:pt idx="2">Accolodes And Awards</cx:pt>
          <cx:pt idx="3">Stock Market</cx:pt>
          <cx:pt idx="4">Other Streaming Services</cx:pt>
          <cx:pt idx="5">Marie Condo</cx:pt>
          <cx:pt idx="6">Velvet Buzzsaw</cx:pt>
          <cx:pt idx="7">Madeleine McCan</cx:pt>
        </cx:lvl>
        <cx:lvl ptCount="16">
          <cx:pt idx="0">Stem 1</cx:pt>
          <cx:pt idx="1">Stem 1</cx:pt>
          <cx:pt idx="2">Stem 1</cx:pt>
          <cx:pt idx="3">Stem1</cx:pt>
          <cx:pt idx="4">Stem 1</cx:pt>
          <cx:pt idx="5">Stem 1</cx:pt>
          <cx:pt idx="6">Stem 2</cx:pt>
          <cx:pt idx="7">Tem3</cx:pt>
        </cx:lvl>
        <cx:lvl ptCount="16">
          <cx:pt idx="0">Netflix Content</cx:pt>
          <cx:pt idx="1">Netflix Content</cx:pt>
          <cx:pt idx="2">Netflix Achievments</cx:pt>
          <cx:pt idx="3">Netflix Stocks</cx:pt>
          <cx:pt idx="4">Competition</cx:pt>
          <cx:pt idx="5">Popular Shows</cx:pt>
          <cx:pt idx="6">Popular Shows</cx:pt>
          <cx:pt idx="7">Popular Shows</cx:pt>
        </cx:lvl>
      </cx:strDim>
      <cx:numDim type="size">
        <cx:f>Sheet1!$D$2:$D$17</cx:f>
        <cx:lvl ptCount="16" formatCode="General">
          <cx:pt idx="0">688</cx:pt>
          <cx:pt idx="1">79</cx:pt>
          <cx:pt idx="2">373</cx:pt>
          <cx:pt idx="3">156</cx:pt>
          <cx:pt idx="4">630</cx:pt>
          <cx:pt idx="5">278</cx:pt>
          <cx:pt idx="6">73</cx:pt>
          <cx:pt idx="7">0</cx:pt>
        </cx:lvl>
      </cx:numDim>
    </cx:data>
  </cx:chartData>
  <cx:chart>
    <cx:title pos="t" align="ctr" overlay="0">
      <cx:tx>
        <cx:txData>
          <cx:v>February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/>
            </a:rPr>
            <a:t>February</a:t>
          </a:r>
        </a:p>
      </cx:txPr>
    </cx:title>
    <cx:plotArea>
      <cx:plotAreaRegion>
        <cx:series layoutId="treemap" uniqueId="{3F0F20A4-F86B-43A7-B5CD-FEB59BAF3EBC}">
          <cx:tx>
            <cx:txData>
              <cx:f>Sheet1!$D$1</cx:f>
              <cx:v>Series1</cx:v>
            </cx:txData>
          </cx:tx>
          <cx:dataPt idx="4">
            <cx:spPr>
              <a:solidFill>
                <a:srgbClr val="FFC000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n>
                      <a:noFill/>
                    </a:ln>
                    <a:pattFill prst="pct20">
                      <a:fgClr>
                        <a:prstClr val="white"/>
                      </a:fgClr>
                      <a:bgClr>
                        <a:schemeClr val="bg1"/>
                      </a:bgClr>
                    </a:pattFill>
                  </a:defRPr>
                </a:pPr>
                <a:endParaRPr lang="en-US" sz="1197" b="0" i="0" u="none" strike="noStrike" baseline="0">
                  <a:ln>
                    <a:noFill/>
                  </a:ln>
                  <a:pattFill prst="pct20">
                    <a:fgClr>
                      <a:prstClr val="white"/>
                    </a:fgClr>
                    <a:bgClr>
                      <a:schemeClr val="bg1"/>
                    </a:bgClr>
                  </a:pattFill>
                  <a:latin typeface="Impact" panose="020B080603090205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Netflix Original</cx:pt>
          <cx:pt idx="1">New Releases</cx:pt>
          <cx:pt idx="2">Accolodes And Awards</cx:pt>
          <cx:pt idx="3">Stock Market</cx:pt>
          <cx:pt idx="4">Other Streaming Services</cx:pt>
          <cx:pt idx="5">Marie Condo</cx:pt>
          <cx:pt idx="6">Velvet Buzzsaw</cx:pt>
          <cx:pt idx="7">Madeleine McCan</cx:pt>
        </cx:lvl>
        <cx:lvl ptCount="16">
          <cx:pt idx="0">Stem 1</cx:pt>
          <cx:pt idx="1">Stem 1</cx:pt>
          <cx:pt idx="2">Stem 1</cx:pt>
          <cx:pt idx="3">Stem1</cx:pt>
          <cx:pt idx="4">Stem 1</cx:pt>
          <cx:pt idx="5">Stem 1</cx:pt>
          <cx:pt idx="6">Stem 2</cx:pt>
          <cx:pt idx="7">Tem3</cx:pt>
        </cx:lvl>
        <cx:lvl ptCount="16">
          <cx:pt idx="0">Netflix Content</cx:pt>
          <cx:pt idx="1">Netflix Content</cx:pt>
          <cx:pt idx="2">Netflix Achievments</cx:pt>
          <cx:pt idx="3">Netflix Stocks</cx:pt>
          <cx:pt idx="4">Competition</cx:pt>
          <cx:pt idx="5">Popular Shows</cx:pt>
          <cx:pt idx="6">Popular Shows</cx:pt>
          <cx:pt idx="7">Popular Shows</cx:pt>
        </cx:lvl>
      </cx:strDim>
      <cx:numDim type="size">
        <cx:f>Sheet1!$D$2:$D$17</cx:f>
        <cx:lvl ptCount="16" formatCode="General">
          <cx:pt idx="0">580</cx:pt>
          <cx:pt idx="1">134</cx:pt>
          <cx:pt idx="2">407</cx:pt>
          <cx:pt idx="3">133</cx:pt>
          <cx:pt idx="4">1123</cx:pt>
          <cx:pt idx="5">181</cx:pt>
          <cx:pt idx="6">15</cx:pt>
          <cx:pt idx="7">327</cx:pt>
        </cx:lvl>
      </cx:numDim>
    </cx:data>
  </cx:chartData>
  <cx:chart>
    <cx:title pos="t" align="ctr" overlay="0">
      <cx:tx>
        <cx:txData>
          <cx:v>March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/>
            </a:rPr>
            <a:t>March</a:t>
          </a:r>
        </a:p>
      </cx:txPr>
    </cx:title>
    <cx:plotArea>
      <cx:plotAreaRegion>
        <cx:series layoutId="treemap" uniqueId="{3F0F20A4-F86B-43A7-B5CD-FEB59BAF3EBC}">
          <cx:tx>
            <cx:txData>
              <cx:f>Sheet1!$D$1</cx:f>
              <cx:v>Series1</cx:v>
            </cx:txData>
          </cx:tx>
          <cx:dataPt idx="4">
            <cx:spPr>
              <a:solidFill>
                <a:srgbClr val="FFC000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n>
                      <a:noFill/>
                    </a:ln>
                    <a:pattFill prst="pct20">
                      <a:fgClr>
                        <a:prstClr val="white"/>
                      </a:fgClr>
                      <a:bgClr>
                        <a:schemeClr val="bg1"/>
                      </a:bgClr>
                    </a:pattFill>
                  </a:defRPr>
                </a:pPr>
                <a:endParaRPr lang="en-US" sz="1197" b="0" i="0" u="none" strike="noStrike" baseline="0">
                  <a:ln>
                    <a:noFill/>
                  </a:ln>
                  <a:pattFill prst="pct20">
                    <a:fgClr>
                      <a:prstClr val="white"/>
                    </a:fgClr>
                    <a:bgClr>
                      <a:schemeClr val="bg1"/>
                    </a:bgClr>
                  </a:pattFill>
                  <a:latin typeface="Impact" panose="020B080603090205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02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3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7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4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7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5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54D977-1E1E-4772-B10B-4CBB7DD1259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8B5F3F-EFFF-448B-B55B-9BD42E466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14/relationships/chartEx" Target="../charts/chartEx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4297-585A-44FA-9007-160BFE52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39" y="854078"/>
            <a:ext cx="5648960" cy="3352161"/>
          </a:xfrm>
        </p:spPr>
        <p:txBody>
          <a:bodyPr>
            <a:normAutofit/>
          </a:bodyPr>
          <a:lstStyle/>
          <a:p>
            <a:r>
              <a:rPr lang="en-US" dirty="0"/>
              <a:t>Topic Taxonomy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F9D7-B23D-4A06-8E62-917BAE145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38" y="4206239"/>
            <a:ext cx="5634365" cy="1066971"/>
          </a:xfrm>
        </p:spPr>
        <p:txBody>
          <a:bodyPr>
            <a:normAutofit/>
          </a:bodyPr>
          <a:lstStyle/>
          <a:p>
            <a:r>
              <a:rPr lang="en-US" dirty="0"/>
              <a:t>By : Charu Girdhar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B7F6FC30-D542-40CC-8CB9-B9A82BE45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6724871" y="1771487"/>
            <a:ext cx="4823662" cy="24118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1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91F7DC-1E97-42F8-A14B-85CDA0B4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1" y="442837"/>
            <a:ext cx="10396882" cy="115196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Predominant Topic labels for Netflix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A36F23D5-A1DC-48A7-896C-88C659C8B29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1146981"/>
                  </p:ext>
                </p:extLst>
              </p:nvPr>
            </p:nvGraphicFramePr>
            <p:xfrm>
              <a:off x="208280" y="1686243"/>
              <a:ext cx="4338321" cy="34140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A36F23D5-A1DC-48A7-896C-88C659C8B2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280" y="1686243"/>
                <a:ext cx="4338321" cy="341407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8A86BE8-99DB-4E48-A467-8557CA99840E}"/>
              </a:ext>
            </a:extLst>
          </p:cNvPr>
          <p:cNvSpPr txBox="1"/>
          <p:nvPr/>
        </p:nvSpPr>
        <p:spPr>
          <a:xfrm>
            <a:off x="4546601" y="1321278"/>
            <a:ext cx="2341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          Top 3: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Arial Black" panose="020B0A04020102020204" pitchFamily="34" charset="0"/>
              </a:rPr>
              <a:t>Other Streaming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Arial Black" panose="020B0A04020102020204" pitchFamily="34" charset="0"/>
              </a:rPr>
              <a:t>Netflix 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Arial Black" panose="020B0A04020102020204" pitchFamily="34" charset="0"/>
              </a:rPr>
              <a:t>Accolades and Awards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ontent Placeholder 6">
                <a:extLst>
                  <a:ext uri="{FF2B5EF4-FFF2-40B4-BE49-F238E27FC236}">
                    <a16:creationId xmlns:a16="http://schemas.microsoft.com/office/drawing/2014/main" id="{D6DDB0D8-B43E-4FDE-A730-04B5FD3A27B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6772670"/>
                  </p:ext>
                </p:extLst>
              </p:nvPr>
            </p:nvGraphicFramePr>
            <p:xfrm>
              <a:off x="6888480" y="1686243"/>
              <a:ext cx="4338321" cy="34140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ontent Placeholder 6">
                <a:extLst>
                  <a:ext uri="{FF2B5EF4-FFF2-40B4-BE49-F238E27FC236}">
                    <a16:creationId xmlns:a16="http://schemas.microsoft.com/office/drawing/2014/main" id="{D6DDB0D8-B43E-4FDE-A730-04B5FD3A2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8480" y="1686243"/>
                <a:ext cx="4338321" cy="34140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21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3BB5AC-F20C-4072-8FEF-297F1617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Stocks Plot for 2 months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67889B-1E9C-4DF4-8873-D3040D8062E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11327605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72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1C8D-C4E1-43D8-98E9-D415904A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21" y="2199640"/>
            <a:ext cx="10396882" cy="11519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254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74CC-63AE-49F4-8738-93D675B4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10897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BD7A-D08E-4162-90D8-087BB869A2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19513"/>
            <a:ext cx="10394707" cy="331118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Organization Entity:  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NETFLIX</a:t>
            </a:r>
          </a:p>
          <a:p>
            <a:r>
              <a:rPr lang="en-US" dirty="0">
                <a:latin typeface="Arial Black" panose="020B0A04020102020204" pitchFamily="34" charset="0"/>
              </a:rPr>
              <a:t>Web crawl Source:  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Webhose.io</a:t>
            </a:r>
          </a:p>
          <a:p>
            <a:r>
              <a:rPr lang="en-US" dirty="0">
                <a:latin typeface="Arial Black" panose="020B0A04020102020204" pitchFamily="34" charset="0"/>
              </a:rPr>
              <a:t>Site Type :   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News</a:t>
            </a:r>
          </a:p>
          <a:p>
            <a:r>
              <a:rPr lang="en-US" dirty="0">
                <a:latin typeface="Arial Black" panose="020B0A04020102020204" pitchFamily="34" charset="0"/>
              </a:rPr>
              <a:t>Date Range:  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February 2019 and march 2019</a:t>
            </a:r>
          </a:p>
        </p:txBody>
      </p:sp>
    </p:spTree>
    <p:extLst>
      <p:ext uri="{BB962C8B-B14F-4D97-AF65-F5344CB8AC3E}">
        <p14:creationId xmlns:p14="http://schemas.microsoft.com/office/powerpoint/2010/main" val="1142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B5AE-25A1-47B0-BAFE-68C68A0C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Deduplication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6240-0959-460E-A9D7-86A376A62A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Original Dataset count : </a:t>
            </a:r>
            <a:r>
              <a:rPr lang="en-US" sz="1800" dirty="0">
                <a:solidFill>
                  <a:srgbClr val="C00000"/>
                </a:solidFill>
                <a:latin typeface="Arial Black" panose="020B0A04020102020204" pitchFamily="34" charset="0"/>
              </a:rPr>
              <a:t>10 k Articles each </a:t>
            </a:r>
          </a:p>
          <a:p>
            <a:r>
              <a:rPr lang="en-US" dirty="0">
                <a:latin typeface="Arial Black" panose="020B0A04020102020204" pitchFamily="34" charset="0"/>
              </a:rPr>
              <a:t>Methods for deduplication : 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	</a:t>
            </a:r>
            <a:r>
              <a:rPr lang="en-US" sz="1800" dirty="0">
                <a:solidFill>
                  <a:srgbClr val="C00000"/>
                </a:solidFill>
                <a:latin typeface="Arial Black" panose="020B0A04020102020204" pitchFamily="34" charset="0"/>
              </a:rPr>
              <a:t>Simhash with Distance = 25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Arial Black" panose="020B0A04020102020204" pitchFamily="34" charset="0"/>
              </a:rPr>
              <a:t>		Word2vec with google news models with score &gt;0.7</a:t>
            </a:r>
          </a:p>
          <a:p>
            <a:r>
              <a:rPr lang="en-US" dirty="0">
                <a:latin typeface="Arial Black" panose="020B0A04020102020204" pitchFamily="34" charset="0"/>
              </a:rPr>
              <a:t> Final deduplicated set: </a:t>
            </a:r>
            <a:r>
              <a:rPr lang="en-US" sz="1800" dirty="0">
                <a:solidFill>
                  <a:srgbClr val="C00000"/>
                </a:solidFill>
                <a:latin typeface="Arial Black" panose="020B0A04020102020204" pitchFamily="34" charset="0"/>
              </a:rPr>
              <a:t>5049 for Feb., 6324 for March </a:t>
            </a:r>
          </a:p>
        </p:txBody>
      </p:sp>
    </p:spTree>
    <p:extLst>
      <p:ext uri="{BB962C8B-B14F-4D97-AF65-F5344CB8AC3E}">
        <p14:creationId xmlns:p14="http://schemas.microsoft.com/office/powerpoint/2010/main" val="9173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496-DA7E-43C5-9DC0-2789420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3797423"/>
          </a:xfrm>
        </p:spPr>
        <p:txBody>
          <a:bodyPr/>
          <a:lstStyle/>
          <a:p>
            <a:r>
              <a:rPr lang="en-US" sz="2800" dirty="0">
                <a:latin typeface="Arial Black" panose="020B0A04020102020204" pitchFamily="34" charset="0"/>
              </a:rPr>
              <a:t>Named Entity Recognition</a:t>
            </a:r>
            <a:br>
              <a:rPr lang="en-US" sz="2800" dirty="0">
                <a:latin typeface="Arial Black" panose="020B0A04020102020204" pitchFamily="34" charset="0"/>
              </a:rPr>
            </a:b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Using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Google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sz="2800" dirty="0">
                <a:latin typeface="Arial Black" panose="020B0A04020102020204" pitchFamily="34" charset="0"/>
              </a:rPr>
              <a:t>NL - API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3E4901-3292-4153-B302-B369F89C0F1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43469181"/>
              </p:ext>
            </p:extLst>
          </p:nvPr>
        </p:nvGraphicFramePr>
        <p:xfrm>
          <a:off x="7885590" y="231972"/>
          <a:ext cx="3291396" cy="535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25">
                  <a:extLst>
                    <a:ext uri="{9D8B030D-6E8A-4147-A177-3AD203B41FA5}">
                      <a16:colId xmlns:a16="http://schemas.microsoft.com/office/drawing/2014/main" val="1363195957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3421742278"/>
                    </a:ext>
                  </a:extLst>
                </a:gridCol>
              </a:tblGrid>
              <a:tr h="35395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66466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8979540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9146414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Hundred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287538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Five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9805641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4571001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News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1741633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8105236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Season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7378255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Series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785496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Movie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1002073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Viewers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5415296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6751132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Chief Marketing Officer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7087022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5952330"/>
                  </a:ext>
                </a:extLst>
              </a:tr>
              <a:tr h="333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486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98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8E286F-EFAD-4586-8A90-E8B42F3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3797423"/>
          </a:xfrm>
        </p:spPr>
        <p:txBody>
          <a:bodyPr/>
          <a:lstStyle/>
          <a:p>
            <a:r>
              <a:rPr lang="en-US" sz="2800" dirty="0">
                <a:latin typeface="Arial Black" panose="020B0A04020102020204" pitchFamily="34" charset="0"/>
              </a:rPr>
              <a:t>Named Entity Recognition</a:t>
            </a:r>
            <a:br>
              <a:rPr lang="en-US" sz="2800" dirty="0">
                <a:latin typeface="Arial Black" panose="020B0A04020102020204" pitchFamily="34" charset="0"/>
              </a:rPr>
            </a:b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Using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Watson NLU - API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8C2ACC-A438-4A00-9A1B-293E14AABA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7357261"/>
              </p:ext>
            </p:extLst>
          </p:nvPr>
        </p:nvGraphicFramePr>
        <p:xfrm>
          <a:off x="7856738" y="231971"/>
          <a:ext cx="3320248" cy="437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1363195957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3421742278"/>
                    </a:ext>
                  </a:extLst>
                </a:gridCol>
              </a:tblGrid>
              <a:tr h="4993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66466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Netflix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8979540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 Affleck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9146414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287538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9805641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Marie Kondo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4571001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Attenborough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1741633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Lana Condor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8105236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Olivia Colman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7378255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AT&amp;T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785496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Karamo Brown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100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8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C268-498E-4801-8D75-9623BAD1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463858"/>
            <a:ext cx="10396882" cy="8766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Topic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FDC0-339A-4D04-A6A7-B68389BB6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40528"/>
            <a:ext cx="10394707" cy="40340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LDA using SKLearn – March dataset</a:t>
            </a:r>
          </a:p>
          <a:p>
            <a:pPr marL="0" indent="0">
              <a:buNone/>
            </a:pPr>
            <a:r>
              <a:rPr lang="en-US" sz="1800" dirty="0">
                <a:latin typeface="Arial Black" panose="020B0A04020102020204" pitchFamily="34" charset="0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Arial Black" panose="020B0A04020102020204" pitchFamily="34" charset="0"/>
              </a:rPr>
              <a:t>max_df=0.5, </a:t>
            </a:r>
            <a:r>
              <a:rPr lang="en-US" sz="1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min_df</a:t>
            </a:r>
            <a:r>
              <a:rPr lang="en-US" sz="1800" dirty="0">
                <a:solidFill>
                  <a:srgbClr val="C00000"/>
                </a:solidFill>
                <a:latin typeface="Arial Black" panose="020B0A04020102020204" pitchFamily="34" charset="0"/>
              </a:rPr>
              <a:t>=30, </a:t>
            </a:r>
            <a:r>
              <a:rPr lang="en-US" sz="1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max_features</a:t>
            </a:r>
            <a:r>
              <a:rPr lang="en-US" sz="1800" dirty="0">
                <a:solidFill>
                  <a:srgbClr val="C00000"/>
                </a:solidFill>
                <a:latin typeface="Arial Black" panose="020B0A04020102020204" pitchFamily="34" charset="0"/>
              </a:rPr>
              <a:t>=500, </a:t>
            </a:r>
            <a:r>
              <a:rPr lang="en-US" sz="1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max_iter</a:t>
            </a:r>
            <a:r>
              <a:rPr lang="en-US" sz="1800" dirty="0">
                <a:solidFill>
                  <a:srgbClr val="C00000"/>
                </a:solidFill>
                <a:latin typeface="Arial Black" panose="020B0A04020102020204" pitchFamily="34" charset="0"/>
              </a:rPr>
              <a:t>=100</a:t>
            </a:r>
          </a:p>
          <a:p>
            <a:pPr marL="0" indent="0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endParaRPr lang="en-US" sz="1800" dirty="0">
              <a:latin typeface="Arial Black" panose="020B0A04020102020204" pitchFamily="34" charset="0"/>
            </a:endParaRPr>
          </a:p>
          <a:p>
            <a:endParaRPr lang="en-US" sz="1800" dirty="0">
              <a:latin typeface="Arial Black" panose="020B0A04020102020204" pitchFamily="34" charset="0"/>
            </a:endParaRPr>
          </a:p>
          <a:p>
            <a:endParaRPr lang="en-US" sz="1800" dirty="0">
              <a:latin typeface="Arial Black" panose="020B0A04020102020204" pitchFamily="34" charset="0"/>
            </a:endParaRPr>
          </a:p>
          <a:p>
            <a:endParaRPr lang="en-US" sz="18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EEC9C1-13C2-48D1-A092-40D576515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35" y="2384662"/>
            <a:ext cx="9372579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 #0: review | watch | high | bird | fly |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black |triple frontier  | frontier  | ben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affleck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 #1: netflix | film 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fyre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festival | series | Academy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| last | black | return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 #2: star | get | day | release | valentine | date | say | set | free | first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 #3: tv | 2019 | stream | best | 2019 | 5 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february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 sex | service | movies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 #4: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marie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kondo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|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take | award 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 win |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tidy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 things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 #5: doll | russian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| velvet 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buzzsaw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release | date | cast | time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 #6: show | make | movie 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disney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 variety | variety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hulu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| launch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back | new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 #7: news | apple | video | deal | series | game | stock | come |tech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Topic #8: apple | netflix | movie | box | bird | bird box | app | footage | academy | apple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Topic #9: stream | service | new | eye | queer | queer eye | 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stream service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|   | life | house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2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5BD26B7C-555A-4568-9364-9615B9D91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6" y="241257"/>
            <a:ext cx="8647293" cy="4991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02BA-B07A-4B53-B44D-518082E1DB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61120" y="2071048"/>
            <a:ext cx="2121562" cy="2328232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LDA Using </a:t>
            </a:r>
            <a:r>
              <a:rPr lang="en-US" sz="1600" dirty="0" err="1">
                <a:latin typeface="Arial Black" panose="020B0A04020102020204" pitchFamily="34" charset="0"/>
              </a:rPr>
              <a:t>Gensim</a:t>
            </a:r>
            <a:r>
              <a:rPr lang="en-US" sz="1600" dirty="0"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</a:rPr>
              <a:t>   Feb Data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no_below=10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no_above=0.8</a:t>
            </a:r>
          </a:p>
          <a:p>
            <a:endParaRPr lang="en-US" sz="1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9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90ECAC-3FB6-483F-A12F-75731561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90" y="226906"/>
            <a:ext cx="8460710" cy="520869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7FB3E41-66AC-4CF5-AA3D-8B3745961D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84872" y="1925285"/>
            <a:ext cx="2849928" cy="2209835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LDA Using </a:t>
            </a:r>
            <a:r>
              <a:rPr lang="en-US" sz="1600" dirty="0" err="1">
                <a:latin typeface="Arial Black" panose="020B0A04020102020204" pitchFamily="34" charset="0"/>
              </a:rPr>
              <a:t>Gensim</a:t>
            </a:r>
            <a:r>
              <a:rPr lang="en-US" sz="1600" dirty="0"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</a:rPr>
              <a:t>   March Data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no_below=15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no_above=0.8</a:t>
            </a:r>
          </a:p>
          <a:p>
            <a:endParaRPr lang="en-US" sz="1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F7-E19F-423D-91E0-3985258D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8" y="277861"/>
            <a:ext cx="10396882" cy="4061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Final Topic Clusters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E214C-A7C5-4646-AB75-F25D290E477F}"/>
              </a:ext>
            </a:extLst>
          </p:cNvPr>
          <p:cNvSpPr txBox="1"/>
          <p:nvPr/>
        </p:nvSpPr>
        <p:spPr>
          <a:xfrm>
            <a:off x="1775534" y="825624"/>
            <a:ext cx="84870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topic taxonomy = {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"Netflix content":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{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    "New Releases": "February Valentine Trailer Release Premiere",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    "Netflix Originals": "Original Series Movie Premier Animated Documentary Comedy Killer"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    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},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"Netflix Achievements":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{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    "Accolades and Awards": "Festival Best Bafta Academy Win Oscar February Hollywood"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},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"Netflix stocks":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{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    "Stock Market": "Deal Stock Market Million"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},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"Competition":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{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    "Other Streaming Services": "Apple Service HULU Disney Amazon Streaming Launch"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},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"Popular Shows":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{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    "Marie Kondo ": "Marie Kondo Tidying Joy Favorite",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    "Velvet Buzzsaw": "Buzzsaw Velvet Umbrella",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    “Madeleine McCann": "Queer Eye Madeleine McCann documentary "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92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Courier New</vt:lpstr>
      <vt:lpstr>Impact</vt:lpstr>
      <vt:lpstr>Main Event</vt:lpstr>
      <vt:lpstr>Topic Taxonomy </vt:lpstr>
      <vt:lpstr>Vitals</vt:lpstr>
      <vt:lpstr>Deduplication</vt:lpstr>
      <vt:lpstr>Named Entity Recognition  Using Google NL - API</vt:lpstr>
      <vt:lpstr>Named Entity Recognition  Using Watson NLU - API</vt:lpstr>
      <vt:lpstr>Topic Clustering</vt:lpstr>
      <vt:lpstr>PowerPoint Presentation</vt:lpstr>
      <vt:lpstr>PowerPoint Presentation</vt:lpstr>
      <vt:lpstr>Final Topic Clusters</vt:lpstr>
      <vt:lpstr>Predominant Topic labels for Netflix </vt:lpstr>
      <vt:lpstr>Stocks Plot for 2 months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Taxonomy </dc:title>
  <dc:creator>Charu Girdhar</dc:creator>
  <cp:lastModifiedBy>Charu Girdhar</cp:lastModifiedBy>
  <cp:revision>1</cp:revision>
  <dcterms:created xsi:type="dcterms:W3CDTF">2019-04-19T00:48:39Z</dcterms:created>
  <dcterms:modified xsi:type="dcterms:W3CDTF">2019-04-19T00:48:54Z</dcterms:modified>
</cp:coreProperties>
</file>