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9" r:id="rId3"/>
    <p:sldId id="265" r:id="rId4"/>
    <p:sldId id="257" r:id="rId5"/>
    <p:sldId id="264" r:id="rId6"/>
    <p:sldId id="260" r:id="rId7"/>
    <p:sldId id="266" r:id="rId8"/>
    <p:sldId id="261" r:id="rId9"/>
    <p:sldId id="268" r:id="rId10"/>
    <p:sldId id="267" r:id="rId11"/>
    <p:sldId id="269" r:id="rId12"/>
    <p:sldId id="271" r:id="rId13"/>
    <p:sldId id="272" r:id="rId14"/>
    <p:sldId id="275" r:id="rId15"/>
    <p:sldId id="277" r:id="rId16"/>
    <p:sldId id="278" r:id="rId17"/>
    <p:sldId id="262" r:id="rId18"/>
    <p:sldId id="270" r:id="rId19"/>
    <p:sldId id="280" r:id="rId20"/>
    <p:sldId id="282" r:id="rId21"/>
    <p:sldId id="281" r:id="rId22"/>
    <p:sldId id="283" r:id="rId23"/>
    <p:sldId id="263" r:id="rId24"/>
    <p:sldId id="276" r:id="rId25"/>
    <p:sldId id="279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5A1"/>
    <a:srgbClr val="A6ACBD"/>
    <a:srgbClr val="B29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598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64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01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7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2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29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7130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55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27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E7B955B-78E1-460C-9BE5-2E014406DA84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FF239A7-F1B6-44D7-A0DD-772BD9B2B021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lsamplenotebookdata.blob.core.windows.net/automl-sample-notebook-data/bankmarketing_train.csv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3200" smtClean="0"/>
              <a:t>Machine Learning Engineer with Microsoft Azure</a:t>
            </a:r>
            <a:br>
              <a:rPr lang="es-MX" sz="3200" smtClean="0"/>
            </a:br>
            <a:r>
              <a:rPr lang="es-MX" sz="3200" smtClean="0"/>
              <a:t/>
            </a:r>
            <a:br>
              <a:rPr lang="es-MX" sz="3200" smtClean="0"/>
            </a:br>
            <a:r>
              <a:rPr lang="es-MX" sz="3200" smtClean="0"/>
              <a:t>Udacity Nanodegree Program</a:t>
            </a:r>
            <a:endParaRPr lang="es-MX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Project 2</a:t>
            </a:r>
          </a:p>
          <a:p>
            <a:r>
              <a:rPr lang="es-MX" smtClean="0"/>
              <a:t>Operationalizing Machine Learning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4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Demo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Manual Deployment</a:t>
            </a:r>
          </a:p>
          <a:p>
            <a:r>
              <a:rPr lang="es-MX" smtClean="0"/>
              <a:t>Deploy the Model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52" y="383076"/>
            <a:ext cx="9195975" cy="61955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89656" y="898462"/>
            <a:ext cx="2460808" cy="4303059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58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Authentication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Login to Azure Cloud Platform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Add the Azure ML extension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Create the Service Principal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Assign access to the workspace and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4627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" r="57256" b="46675"/>
          <a:stretch/>
        </p:blipFill>
        <p:spPr>
          <a:xfrm>
            <a:off x="2481940" y="1465944"/>
            <a:ext cx="7024086" cy="42893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80179" y="2504364"/>
            <a:ext cx="5152030" cy="30298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CBD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14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2" r="44061"/>
          <a:stretch/>
        </p:blipFill>
        <p:spPr>
          <a:xfrm>
            <a:off x="1596570" y="725714"/>
            <a:ext cx="9192410" cy="41037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07606" y="2220685"/>
            <a:ext cx="5431593" cy="2695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CBD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54" r="6211"/>
          <a:stretch/>
        </p:blipFill>
        <p:spPr>
          <a:xfrm>
            <a:off x="304434" y="5384801"/>
            <a:ext cx="11637935" cy="711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2958" y="5471885"/>
            <a:ext cx="2394468" cy="238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CBD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87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1" y="848518"/>
            <a:ext cx="6858957" cy="255305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33" y="4220326"/>
            <a:ext cx="927864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4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2" y="421807"/>
            <a:ext cx="6782747" cy="271500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86" y="2062113"/>
            <a:ext cx="6567342" cy="45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Demo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Manual </a:t>
            </a:r>
            <a:r>
              <a:rPr lang="es-MX" smtClean="0"/>
              <a:t>Deployment</a:t>
            </a:r>
          </a:p>
          <a:p>
            <a:r>
              <a:rPr lang="es-MX" smtClean="0"/>
              <a:t>Consume Endpoints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5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52" y="383076"/>
            <a:ext cx="9195975" cy="61955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91799" y="813795"/>
            <a:ext cx="1128561" cy="4303059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32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62" y="356748"/>
            <a:ext cx="8240275" cy="6296904"/>
          </a:xfrm>
          <a:prstGeom prst="rect">
            <a:avLst/>
          </a:prstGeom>
          <a:ln>
            <a:solidFill>
              <a:srgbClr val="5875A1"/>
            </a:solidFill>
          </a:ln>
        </p:spPr>
      </p:pic>
    </p:spTree>
    <p:extLst>
      <p:ext uri="{BB962C8B-B14F-4D97-AF65-F5344CB8AC3E}">
        <p14:creationId xmlns:p14="http://schemas.microsoft.com/office/powerpoint/2010/main" val="287467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Topics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Business case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Architecture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Demo</a:t>
            </a:r>
          </a:p>
          <a:p>
            <a:pPr lvl="1">
              <a:buFont typeface="Wingdings 2" panose="05020102010507070707" pitchFamily="18" charset="2"/>
              <a:buChar char=""/>
            </a:pPr>
            <a:r>
              <a:rPr lang="es-MX" smtClean="0"/>
              <a:t>Manual deployment</a:t>
            </a:r>
          </a:p>
          <a:p>
            <a:pPr lvl="1">
              <a:buFont typeface="Wingdings 2" panose="05020102010507070707" pitchFamily="18" charset="2"/>
              <a:buChar char=""/>
            </a:pPr>
            <a:r>
              <a:rPr lang="es-MX" smtClean="0"/>
              <a:t>Pipeline deployment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0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4"/>
          <a:stretch/>
        </p:blipFill>
        <p:spPr>
          <a:xfrm>
            <a:off x="241299" y="1308101"/>
            <a:ext cx="11722546" cy="4473058"/>
          </a:xfrm>
          <a:prstGeom prst="rect">
            <a:avLst/>
          </a:prstGeom>
          <a:ln>
            <a:solidFill>
              <a:srgbClr val="5875A1"/>
            </a:solidFill>
          </a:ln>
        </p:spPr>
      </p:pic>
    </p:spTree>
    <p:extLst>
      <p:ext uri="{BB962C8B-B14F-4D97-AF65-F5344CB8AC3E}">
        <p14:creationId xmlns:p14="http://schemas.microsoft.com/office/powerpoint/2010/main" val="211651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425350"/>
            <a:ext cx="11264901" cy="5867696"/>
          </a:xfrm>
          <a:prstGeom prst="rect">
            <a:avLst/>
          </a:prstGeom>
          <a:ln>
            <a:solidFill>
              <a:srgbClr val="5875A1"/>
            </a:solidFill>
          </a:ln>
        </p:spPr>
      </p:pic>
    </p:spTree>
    <p:extLst>
      <p:ext uri="{BB962C8B-B14F-4D97-AF65-F5344CB8AC3E}">
        <p14:creationId xmlns:p14="http://schemas.microsoft.com/office/powerpoint/2010/main" val="413731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27590"/>
            <a:ext cx="11823700" cy="5173306"/>
          </a:xfrm>
          <a:prstGeom prst="rect">
            <a:avLst/>
          </a:prstGeom>
          <a:ln>
            <a:solidFill>
              <a:srgbClr val="5875A1"/>
            </a:solidFill>
          </a:ln>
        </p:spPr>
      </p:pic>
    </p:spTree>
    <p:extLst>
      <p:ext uri="{BB962C8B-B14F-4D97-AF65-F5344CB8AC3E}">
        <p14:creationId xmlns:p14="http://schemas.microsoft.com/office/powerpoint/2010/main" val="16911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Demo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Pipeline Deployment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0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52" y="383076"/>
            <a:ext cx="9195975" cy="61955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48160" y="846667"/>
            <a:ext cx="2813707" cy="5514787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13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80" y="815724"/>
            <a:ext cx="7468206" cy="57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64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Assumptions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Machine Learning concepts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Azure Cloud Platform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Azure ML Studio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Azure AutoML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Azure CLI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Python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Python SDK for Azure</a:t>
            </a:r>
          </a:p>
          <a:p>
            <a:pPr>
              <a:buFont typeface="Wingdings 2" panose="05020102010507070707" pitchFamily="18" charset="2"/>
              <a:buChar char=""/>
            </a:pPr>
            <a:r>
              <a:rPr lang="es-MX" smtClean="0"/>
              <a:t>Jupyter </a:t>
            </a:r>
            <a:r>
              <a:rPr lang="es-MX" smtClean="0"/>
              <a:t>notebooks</a:t>
            </a:r>
          </a:p>
        </p:txBody>
      </p:sp>
    </p:spTree>
    <p:extLst>
      <p:ext uri="{BB962C8B-B14F-4D97-AF65-F5344CB8AC3E}">
        <p14:creationId xmlns:p14="http://schemas.microsoft.com/office/powerpoint/2010/main" val="416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Business Case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Business Case - Dataset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2" panose="05020102010507070707" pitchFamily="18" charset="2"/>
              <a:buChar char=""/>
            </a:pPr>
            <a:r>
              <a:rPr lang="es-MX" sz="1600" smtClean="0"/>
              <a:t>Bank Marketing Data Set</a:t>
            </a:r>
          </a:p>
          <a:p>
            <a:pPr marL="0" indent="0">
              <a:buNone/>
            </a:pPr>
            <a:r>
              <a:rPr lang="es-MX" sz="1600" smtClean="0">
                <a:hlinkClick r:id="rId2"/>
              </a:rPr>
              <a:t>https</a:t>
            </a:r>
            <a:r>
              <a:rPr lang="es-MX" sz="1600">
                <a:hlinkClick r:id="rId2"/>
              </a:rPr>
              <a:t>://</a:t>
            </a:r>
            <a:r>
              <a:rPr lang="es-MX" sz="1600" smtClean="0">
                <a:hlinkClick r:id="rId2"/>
              </a:rPr>
              <a:t>archive.ics.uci.edu/ml/datasets/Bank+Marketing</a:t>
            </a:r>
            <a:endParaRPr lang="es-MX" sz="1600" smtClean="0"/>
          </a:p>
          <a:p>
            <a:pPr>
              <a:buFont typeface="Wingdings 2" panose="05020102010507070707" pitchFamily="18" charset="2"/>
              <a:buChar char=""/>
            </a:pPr>
            <a:r>
              <a:rPr lang="es-MX" sz="1600" smtClean="0"/>
              <a:t>Project Data Set</a:t>
            </a:r>
          </a:p>
          <a:p>
            <a:pPr marL="0" indent="0">
              <a:buNone/>
            </a:pPr>
            <a:r>
              <a:rPr lang="es-MX" sz="1600">
                <a:hlinkClick r:id="rId3"/>
              </a:rPr>
              <a:t>https://</a:t>
            </a:r>
            <a:r>
              <a:rPr lang="es-MX" sz="1600" smtClean="0">
                <a:hlinkClick r:id="rId3"/>
              </a:rPr>
              <a:t>automlsamplenotebookdata.blob.core.windows.net/automl-sample-notebook-data/bankmarketing_train.csv</a:t>
            </a:r>
            <a:endParaRPr lang="es-MX" sz="1600" smtClean="0"/>
          </a:p>
          <a:p>
            <a:pPr>
              <a:buFont typeface="Wingdings 2" panose="05020102010507070707" pitchFamily="18" charset="2"/>
              <a:buChar char=""/>
            </a:pPr>
            <a:r>
              <a:rPr lang="es-MX" sz="1600" smtClean="0"/>
              <a:t>Additional </a:t>
            </a:r>
            <a:r>
              <a:rPr lang="es-MX" sz="1600"/>
              <a:t>Data </a:t>
            </a:r>
            <a:r>
              <a:rPr lang="es-MX" sz="1600" smtClean="0"/>
              <a:t>Sets</a:t>
            </a:r>
            <a:endParaRPr lang="es-MX" sz="1600"/>
          </a:p>
          <a:p>
            <a:pPr marL="0" indent="0">
              <a:buNone/>
            </a:pPr>
            <a:r>
              <a:rPr lang="es-MX" sz="1600">
                <a:hlinkClick r:id="rId3"/>
              </a:rPr>
              <a:t>https://</a:t>
            </a:r>
            <a:r>
              <a:rPr lang="es-MX" sz="1600" smtClean="0">
                <a:hlinkClick r:id="rId3"/>
              </a:rPr>
              <a:t>automlsamplenotebookdata.blob.core.windows.net/automl-sample-notebook-data/bankmarketing_test.csv</a:t>
            </a:r>
            <a:endParaRPr lang="es-MX" sz="1600"/>
          </a:p>
          <a:p>
            <a:pPr marL="0" indent="0">
              <a:buNone/>
            </a:pPr>
            <a:r>
              <a:rPr lang="es-MX" sz="1600">
                <a:hlinkClick r:id="rId3"/>
              </a:rPr>
              <a:t>https://</a:t>
            </a:r>
            <a:r>
              <a:rPr lang="es-MX" sz="1600" smtClean="0">
                <a:hlinkClick r:id="rId3"/>
              </a:rPr>
              <a:t>automlsamplenotebookdata.blob.core.windows.net/automl-sample-notebook-data/bankmarketing_val.csv</a:t>
            </a:r>
            <a:endParaRPr lang="es-MX" sz="1600"/>
          </a:p>
        </p:txBody>
      </p:sp>
    </p:spTree>
    <p:extLst>
      <p:ext uri="{BB962C8B-B14F-4D97-AF65-F5344CB8AC3E}">
        <p14:creationId xmlns:p14="http://schemas.microsoft.com/office/powerpoint/2010/main" val="31349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Architecture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52" y="383076"/>
            <a:ext cx="9195975" cy="61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4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Demo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Manual Deployment</a:t>
            </a:r>
          </a:p>
          <a:p>
            <a:r>
              <a:rPr lang="es-MX" smtClean="0"/>
              <a:t>Generate the Model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48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52" y="383076"/>
            <a:ext cx="9195975" cy="61955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54265" y="881529"/>
            <a:ext cx="5311589" cy="4303059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03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1309</TotalTime>
  <Words>113</Words>
  <Application>Microsoft Office PowerPoint</Application>
  <PresentationFormat>Widescreen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Schoolbook</vt:lpstr>
      <vt:lpstr>Corbel</vt:lpstr>
      <vt:lpstr>Wingdings 2</vt:lpstr>
      <vt:lpstr>Feathered</vt:lpstr>
      <vt:lpstr>Machine Learning Engineer with Microsoft Azure  Udacity Nanodegree Program</vt:lpstr>
      <vt:lpstr>Topics</vt:lpstr>
      <vt:lpstr>Assumptions</vt:lpstr>
      <vt:lpstr>Business Case</vt:lpstr>
      <vt:lpstr>Business Case - Dataset</vt:lpstr>
      <vt:lpstr>Architecture</vt:lpstr>
      <vt:lpstr>PowerPoint Presentation</vt:lpstr>
      <vt:lpstr>Demo</vt:lpstr>
      <vt:lpstr>PowerPoint Presentation</vt:lpstr>
      <vt:lpstr>Demo</vt:lpstr>
      <vt:lpstr>PowerPoint Presentation</vt:lpstr>
      <vt:lpstr>Authentication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Sameshima</dc:creator>
  <cp:lastModifiedBy>Claudia Sameshima</cp:lastModifiedBy>
  <cp:revision>27</cp:revision>
  <dcterms:created xsi:type="dcterms:W3CDTF">2020-12-10T14:50:09Z</dcterms:created>
  <dcterms:modified xsi:type="dcterms:W3CDTF">2020-12-20T03:53:57Z</dcterms:modified>
</cp:coreProperties>
</file>