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0"/>
  </p:notesMasterIdLst>
  <p:sldIdLst>
    <p:sldId id="307" r:id="rId6"/>
    <p:sldId id="343" r:id="rId7"/>
    <p:sldId id="344" r:id="rId8"/>
    <p:sldId id="346" r:id="rId9"/>
    <p:sldId id="350" r:id="rId10"/>
    <p:sldId id="347" r:id="rId11"/>
    <p:sldId id="348" r:id="rId12"/>
    <p:sldId id="349" r:id="rId13"/>
    <p:sldId id="352" r:id="rId14"/>
    <p:sldId id="353" r:id="rId15"/>
    <p:sldId id="355" r:id="rId16"/>
    <p:sldId id="356" r:id="rId17"/>
    <p:sldId id="357" r:id="rId18"/>
    <p:sldId id="358" r:id="rId19"/>
    <p:sldId id="351" r:id="rId20"/>
    <p:sldId id="359" r:id="rId21"/>
    <p:sldId id="360" r:id="rId22"/>
    <p:sldId id="365" r:id="rId23"/>
    <p:sldId id="362" r:id="rId24"/>
    <p:sldId id="363" r:id="rId25"/>
    <p:sldId id="364" r:id="rId26"/>
    <p:sldId id="361" r:id="rId27"/>
    <p:sldId id="367" r:id="rId28"/>
    <p:sldId id="371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64C"/>
    <a:srgbClr val="C8C9C7"/>
    <a:srgbClr val="C126B8"/>
    <a:srgbClr val="0DC9FD"/>
    <a:srgbClr val="3C1053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6" d="100"/>
          <a:sy n="106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06/09/2023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06/09/2023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ZoneTexte 2"/>
          <p:cNvSpPr txBox="1"/>
          <p:nvPr/>
        </p:nvSpPr>
        <p:spPr>
          <a:xfrm>
            <a:off x="1999171" y="2270643"/>
            <a:ext cx="917365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Hacer que cada punto sea un propio cluster.                               Así tendremos 6 clusters</a:t>
            </a:r>
          </a:p>
        </p:txBody>
      </p:sp>
      <p:sp>
        <p:nvSpPr>
          <p:cNvPr id="18" name="Straight Arrow Connector 81"/>
          <p:cNvSpPr/>
          <p:nvPr/>
        </p:nvSpPr>
        <p:spPr>
          <a:xfrm flipV="1">
            <a:off x="3804788" y="2873564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traight Arrow Connector 83"/>
          <p:cNvSpPr/>
          <p:nvPr/>
        </p:nvSpPr>
        <p:spPr>
          <a:xfrm>
            <a:off x="3659757" y="5369832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4445506" y="4397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839086" y="476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5070920" y="4166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5982086" y="3540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6364883" y="3308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6596718" y="3934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CC1DA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Flèche : droite 3"/>
          <p:cNvSpPr/>
          <p:nvPr/>
        </p:nvSpPr>
        <p:spPr>
          <a:xfrm>
            <a:off x="7661040" y="2320863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71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449507" y="2205646"/>
            <a:ext cx="890105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Elegir los dos puntos más cercanos y juntarlos en un único cluster</a:t>
            </a:r>
          </a:p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      Así nos quedan 5 clusters  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4" y="2873565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3" y="5369833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4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8C9C7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2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2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6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2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69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9500000">
            <a:off x="5916910" y="3315667"/>
            <a:ext cx="659851" cy="330613"/>
          </a:xfrm>
          <a:prstGeom prst="ellipse">
            <a:avLst/>
          </a:pr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Flèche : droite 3"/>
          <p:cNvSpPr/>
          <p:nvPr/>
        </p:nvSpPr>
        <p:spPr>
          <a:xfrm>
            <a:off x="4098561" y="2490045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01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73216" y="2205316"/>
            <a:ext cx="902511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Elegir los dos clusters más cercanos y juntarlos en un único cluster          </a:t>
            </a:r>
          </a:p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Así tenemos 4 clusters 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04787" y="2873565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59756" y="5369833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596717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8C9C7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45505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39085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70919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82085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64882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3800000">
            <a:off x="4304343" y="4437101"/>
            <a:ext cx="786839" cy="39556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Ellipse 14"/>
          <p:cNvSpPr/>
          <p:nvPr/>
        </p:nvSpPr>
        <p:spPr>
          <a:xfrm rot="19500000">
            <a:off x="5902624" y="3315667"/>
            <a:ext cx="659852" cy="330613"/>
          </a:xfrm>
          <a:prstGeom prst="ellipse">
            <a:avLst/>
          </a:pr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Flèche : droite 3"/>
          <p:cNvSpPr/>
          <p:nvPr/>
        </p:nvSpPr>
        <p:spPr>
          <a:xfrm>
            <a:off x="4098561" y="2490045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11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87504" y="2205316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5" y="2873565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4" y="5369833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5" y="39342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8C9C7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3" y="43979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3" y="47645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7" y="41661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3" y="35406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70" y="33088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Ellipse 13"/>
          <p:cNvSpPr/>
          <p:nvPr/>
        </p:nvSpPr>
        <p:spPr>
          <a:xfrm rot="13800000">
            <a:off x="4447910" y="3989606"/>
            <a:ext cx="787401" cy="10531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Ellipse 14"/>
          <p:cNvSpPr/>
          <p:nvPr/>
        </p:nvSpPr>
        <p:spPr>
          <a:xfrm rot="19500000">
            <a:off x="5916912" y="3315667"/>
            <a:ext cx="659852" cy="330613"/>
          </a:xfrm>
          <a:prstGeom prst="ellipse">
            <a:avLst/>
          </a:pr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663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ZoneTexte 2"/>
          <p:cNvSpPr txBox="1"/>
          <p:nvPr/>
        </p:nvSpPr>
        <p:spPr>
          <a:xfrm>
            <a:off x="1387503" y="2205315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6" name="Straight Arrow Connector 81"/>
          <p:cNvSpPr/>
          <p:nvPr/>
        </p:nvSpPr>
        <p:spPr>
          <a:xfrm flipV="1">
            <a:off x="3819074" y="2873564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traight Arrow Connector 83"/>
          <p:cNvSpPr/>
          <p:nvPr/>
        </p:nvSpPr>
        <p:spPr>
          <a:xfrm>
            <a:off x="3674043" y="5369832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Multiply 84"/>
          <p:cNvSpPr/>
          <p:nvPr/>
        </p:nvSpPr>
        <p:spPr>
          <a:xfrm rot="18900000">
            <a:off x="6611004" y="39342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9" name="Multiply 84"/>
          <p:cNvSpPr/>
          <p:nvPr/>
        </p:nvSpPr>
        <p:spPr>
          <a:xfrm rot="18900000">
            <a:off x="4459792" y="43979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0" name="Multiply 84"/>
          <p:cNvSpPr/>
          <p:nvPr/>
        </p:nvSpPr>
        <p:spPr>
          <a:xfrm rot="18900000">
            <a:off x="4853372" y="47645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5085206" y="41661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5996372" y="35406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6379169" y="33088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C126B8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4" name="Ellipse 1"/>
          <p:cNvSpPr/>
          <p:nvPr/>
        </p:nvSpPr>
        <p:spPr>
          <a:xfrm rot="19500000">
            <a:off x="6010901" y="3162638"/>
            <a:ext cx="735013" cy="1039559"/>
          </a:xfrm>
          <a:prstGeom prst="ellipse">
            <a:avLst/>
          </a:prstGeom>
          <a:ln w="254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Ellipse 13"/>
          <p:cNvSpPr/>
          <p:nvPr/>
        </p:nvSpPr>
        <p:spPr>
          <a:xfrm rot="13800000">
            <a:off x="4447909" y="3989605"/>
            <a:ext cx="787401" cy="105312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26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ZoneTexte 2"/>
          <p:cNvSpPr txBox="1"/>
          <p:nvPr/>
        </p:nvSpPr>
        <p:spPr>
          <a:xfrm>
            <a:off x="1385357" y="2210950"/>
            <a:ext cx="902511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sz="1400" b="0">
                <a:latin typeface="Verdana" panose="020B0604030504040204" pitchFamily="34" charset="0"/>
                <a:ea typeface="Verdana" panose="020B0604030504040204" pitchFamily="34" charset="0"/>
              </a:rPr>
              <a:t> Repetir el PASO 3 hasta que quede un solo cluster</a:t>
            </a:r>
          </a:p>
        </p:txBody>
      </p:sp>
      <p:sp>
        <p:nvSpPr>
          <p:cNvPr id="44" name="Straight Arrow Connector 81"/>
          <p:cNvSpPr/>
          <p:nvPr/>
        </p:nvSpPr>
        <p:spPr>
          <a:xfrm flipV="1">
            <a:off x="3816928" y="2879199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" name="Straight Arrow Connector 83"/>
          <p:cNvSpPr/>
          <p:nvPr/>
        </p:nvSpPr>
        <p:spPr>
          <a:xfrm>
            <a:off x="3671897" y="5375467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6608858" y="39399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4457646" y="44035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4851226" y="47702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5083060" y="4171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5994226" y="3546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6377023" y="331449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Ellipse 13"/>
          <p:cNvSpPr/>
          <p:nvPr/>
        </p:nvSpPr>
        <p:spPr>
          <a:xfrm rot="14640000">
            <a:off x="4973091" y="2763492"/>
            <a:ext cx="1348063" cy="266064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èche : droite 14"/>
          <p:cNvSpPr/>
          <p:nvPr/>
        </p:nvSpPr>
        <p:spPr>
          <a:xfrm>
            <a:off x="4264963" y="5547995"/>
            <a:ext cx="562755" cy="2746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4" name="Rectangle 15"/>
          <p:cNvGrpSpPr/>
          <p:nvPr/>
        </p:nvGrpSpPr>
        <p:grpSpPr>
          <a:xfrm>
            <a:off x="4971477" y="5515713"/>
            <a:ext cx="1213086" cy="342165"/>
            <a:chOff x="0" y="-1"/>
            <a:chExt cx="1213084" cy="342164"/>
          </a:xfrm>
          <a:solidFill>
            <a:srgbClr val="3C1053"/>
          </a:solidFill>
        </p:grpSpPr>
        <p:sp>
          <p:nvSpPr>
            <p:cNvPr id="55" name="Rectangle"/>
            <p:cNvSpPr/>
            <p:nvPr/>
          </p:nvSpPr>
          <p:spPr>
            <a:xfrm>
              <a:off x="0" y="-1"/>
              <a:ext cx="1213084" cy="342164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FIN"/>
            <p:cNvSpPr txBox="1"/>
            <p:nvPr/>
          </p:nvSpPr>
          <p:spPr>
            <a:xfrm>
              <a:off x="0" y="1806"/>
              <a:ext cx="1213084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097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="" xmlns:a16="http://schemas.microsoft.com/office/drawing/2014/main" id="{0EC239C3-1CFF-E585-98CC-B37AA68C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4AE182FA-A6CB-EEE6-2E8D-CD95763A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52F55128-D6D0-6CAB-A37B-C377727CA90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Dendrogramas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A6321343-DB9F-D61F-367C-D1334C419D47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A71BEA6E-395E-39E0-1110-663D44A827C4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Dendrogramas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="" xmlns:a16="http://schemas.microsoft.com/office/drawing/2014/main" id="{77327C8D-75EF-54C4-1220-BCF2197423D3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6722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8" y="2487360"/>
            <a:ext cx="9758363" cy="3071014"/>
          </a:xfrm>
          <a:prstGeom prst="rect">
            <a:avLst/>
          </a:prstGeom>
        </p:spPr>
      </p:pic>
      <p:sp>
        <p:nvSpPr>
          <p:cNvPr id="131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80276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resultado principal del clustering jerárquico y muestra la relación jerárquica entre los clusters.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líneas verticales muestran la distancia euclideana entre los puntos de datos.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15133" y="6517137"/>
            <a:ext cx="4137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openSAP:</a:t>
            </a:r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Getting Started with Data Science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309162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8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6799" y="2370325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Rectangle 25"/>
          <p:cNvGrpSpPr/>
          <p:nvPr/>
        </p:nvGrpSpPr>
        <p:grpSpPr>
          <a:xfrm>
            <a:off x="6687662" y="2430170"/>
            <a:ext cx="3977641" cy="3007169"/>
            <a:chOff x="0" y="0"/>
            <a:chExt cx="3977640" cy="3007168"/>
          </a:xfrm>
        </p:grpSpPr>
        <p:sp>
          <p:nvSpPr>
            <p:cNvPr id="110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12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3566" y="2340761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ZoneTexte 3"/>
          <p:cNvSpPr txBox="1"/>
          <p:nvPr/>
        </p:nvSpPr>
        <p:spPr>
          <a:xfrm>
            <a:off x="4947348" y="243016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14" name="ZoneTexte 37"/>
          <p:cNvSpPr txBox="1"/>
          <p:nvPr/>
        </p:nvSpPr>
        <p:spPr>
          <a:xfrm>
            <a:off x="4480174" y="278816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15" name="ZoneTexte 38"/>
          <p:cNvSpPr txBox="1"/>
          <p:nvPr/>
        </p:nvSpPr>
        <p:spPr>
          <a:xfrm>
            <a:off x="5175678" y="339201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16" name="ZoneTexte 42"/>
          <p:cNvSpPr txBox="1"/>
          <p:nvPr/>
        </p:nvSpPr>
        <p:spPr>
          <a:xfrm>
            <a:off x="2986726" y="365080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17" name="ZoneTexte 43"/>
          <p:cNvSpPr txBox="1"/>
          <p:nvPr/>
        </p:nvSpPr>
        <p:spPr>
          <a:xfrm>
            <a:off x="2183392" y="400664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18" name="ZoneTexte 44"/>
          <p:cNvSpPr txBox="1"/>
          <p:nvPr/>
        </p:nvSpPr>
        <p:spPr>
          <a:xfrm>
            <a:off x="2749500" y="460762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119" name="Ellipse 13"/>
          <p:cNvSpPr/>
          <p:nvPr/>
        </p:nvSpPr>
        <p:spPr>
          <a:xfrm rot="18931796">
            <a:off x="4420418" y="2587348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Straight Connector 7"/>
          <p:cNvSpPr/>
          <p:nvPr/>
        </p:nvSpPr>
        <p:spPr>
          <a:xfrm flipV="1">
            <a:off x="7614539" y="4893462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15"/>
          <p:cNvSpPr/>
          <p:nvPr/>
        </p:nvSpPr>
        <p:spPr>
          <a:xfrm flipV="1">
            <a:off x="8284390" y="4888164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19"/>
          <p:cNvSpPr/>
          <p:nvPr/>
        </p:nvSpPr>
        <p:spPr>
          <a:xfrm flipH="1">
            <a:off x="7627978" y="4907747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Arrow: Down 23"/>
          <p:cNvSpPr/>
          <p:nvPr/>
        </p:nvSpPr>
        <p:spPr>
          <a:xfrm rot="19224712">
            <a:off x="7245983" y="4972383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Arrow: Down 29"/>
          <p:cNvSpPr/>
          <p:nvPr/>
        </p:nvSpPr>
        <p:spPr>
          <a:xfrm rot="2375288" flipH="1">
            <a:off x="8415466" y="4972383"/>
            <a:ext cx="2286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20"/>
                </a:moveTo>
                <a:lnTo>
                  <a:pt x="5400" y="1512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20"/>
                </a:lnTo>
                <a:lnTo>
                  <a:pt x="21600" y="1512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ZoneTexte 38"/>
          <p:cNvSpPr txBox="1"/>
          <p:nvPr/>
        </p:nvSpPr>
        <p:spPr>
          <a:xfrm>
            <a:off x="6687662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126" name="ZoneTexte 38"/>
          <p:cNvSpPr txBox="1"/>
          <p:nvPr/>
        </p:nvSpPr>
        <p:spPr>
          <a:xfrm>
            <a:off x="7371540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127" name="ZoneTexte 38"/>
          <p:cNvSpPr txBox="1"/>
          <p:nvPr/>
        </p:nvSpPr>
        <p:spPr>
          <a:xfrm>
            <a:off x="8050031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128" name="ZoneTexte 38"/>
          <p:cNvSpPr txBox="1"/>
          <p:nvPr/>
        </p:nvSpPr>
        <p:spPr>
          <a:xfrm>
            <a:off x="8728520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129" name="ZoneTexte 38"/>
          <p:cNvSpPr txBox="1"/>
          <p:nvPr/>
        </p:nvSpPr>
        <p:spPr>
          <a:xfrm>
            <a:off x="9412399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130" name="ZoneTexte 38"/>
          <p:cNvSpPr txBox="1"/>
          <p:nvPr/>
        </p:nvSpPr>
        <p:spPr>
          <a:xfrm>
            <a:off x="10090888" y="551734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302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19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296428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065" y="2358381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Rectangle 40"/>
          <p:cNvGrpSpPr/>
          <p:nvPr/>
        </p:nvGrpSpPr>
        <p:grpSpPr>
          <a:xfrm>
            <a:off x="6674928" y="2418226"/>
            <a:ext cx="3977641" cy="3007169"/>
            <a:chOff x="0" y="0"/>
            <a:chExt cx="3977640" cy="3007168"/>
          </a:xfrm>
        </p:grpSpPr>
        <p:sp>
          <p:nvSpPr>
            <p:cNvPr id="5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5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832" y="2328817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ZoneTexte 3"/>
          <p:cNvSpPr txBox="1"/>
          <p:nvPr/>
        </p:nvSpPr>
        <p:spPr>
          <a:xfrm>
            <a:off x="4934614" y="241822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55" name="ZoneTexte 37"/>
          <p:cNvSpPr txBox="1"/>
          <p:nvPr/>
        </p:nvSpPr>
        <p:spPr>
          <a:xfrm>
            <a:off x="4467440" y="2776221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56" name="ZoneTexte 38"/>
          <p:cNvSpPr txBox="1"/>
          <p:nvPr/>
        </p:nvSpPr>
        <p:spPr>
          <a:xfrm>
            <a:off x="5162944" y="33800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7" name="ZoneTexte 42"/>
          <p:cNvSpPr txBox="1"/>
          <p:nvPr/>
        </p:nvSpPr>
        <p:spPr>
          <a:xfrm>
            <a:off x="2973992" y="363886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58" name="ZoneTexte 43"/>
          <p:cNvSpPr txBox="1"/>
          <p:nvPr/>
        </p:nvSpPr>
        <p:spPr>
          <a:xfrm>
            <a:off x="2170658" y="399470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83" name="ZoneTexte 44"/>
          <p:cNvSpPr txBox="1"/>
          <p:nvPr/>
        </p:nvSpPr>
        <p:spPr>
          <a:xfrm>
            <a:off x="2736766" y="459567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84" name="Ellipse 13"/>
          <p:cNvSpPr/>
          <p:nvPr/>
        </p:nvSpPr>
        <p:spPr>
          <a:xfrm rot="18931796">
            <a:off x="4407684" y="2575404"/>
            <a:ext cx="905277" cy="395565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Straight Connector 7"/>
          <p:cNvSpPr/>
          <p:nvPr/>
        </p:nvSpPr>
        <p:spPr>
          <a:xfrm flipV="1">
            <a:off x="7601805" y="4881518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Straight Connector 15"/>
          <p:cNvSpPr/>
          <p:nvPr/>
        </p:nvSpPr>
        <p:spPr>
          <a:xfrm flipV="1">
            <a:off x="8271656" y="4876220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Straight Connector 19"/>
          <p:cNvSpPr/>
          <p:nvPr/>
        </p:nvSpPr>
        <p:spPr>
          <a:xfrm flipH="1">
            <a:off x="7615244" y="4895803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" name="ZoneTexte 38"/>
          <p:cNvSpPr txBox="1"/>
          <p:nvPr/>
        </p:nvSpPr>
        <p:spPr>
          <a:xfrm>
            <a:off x="6674928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89" name="ZoneTexte 38"/>
          <p:cNvSpPr txBox="1"/>
          <p:nvPr/>
        </p:nvSpPr>
        <p:spPr>
          <a:xfrm>
            <a:off x="7358806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90" name="ZoneTexte 38"/>
          <p:cNvSpPr txBox="1"/>
          <p:nvPr/>
        </p:nvSpPr>
        <p:spPr>
          <a:xfrm>
            <a:off x="8037297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91" name="ZoneTexte 38"/>
          <p:cNvSpPr txBox="1"/>
          <p:nvPr/>
        </p:nvSpPr>
        <p:spPr>
          <a:xfrm>
            <a:off x="8715786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92" name="ZoneTexte 38"/>
          <p:cNvSpPr txBox="1"/>
          <p:nvPr/>
        </p:nvSpPr>
        <p:spPr>
          <a:xfrm>
            <a:off x="9399665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93" name="ZoneTexte 38"/>
          <p:cNvSpPr txBox="1"/>
          <p:nvPr/>
        </p:nvSpPr>
        <p:spPr>
          <a:xfrm>
            <a:off x="10078154" y="5505405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94" name="Ellipse 13"/>
          <p:cNvSpPr/>
          <p:nvPr/>
        </p:nvSpPr>
        <p:spPr>
          <a:xfrm rot="2658999">
            <a:off x="1864150" y="4237301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traight Connector 24"/>
          <p:cNvSpPr/>
          <p:nvPr/>
        </p:nvSpPr>
        <p:spPr>
          <a:xfrm flipV="1">
            <a:off x="9605866" y="4655775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Straight Connector 25"/>
          <p:cNvSpPr/>
          <p:nvPr/>
        </p:nvSpPr>
        <p:spPr>
          <a:xfrm flipV="1">
            <a:off x="10275717" y="4663394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traight Connector 26"/>
          <p:cNvSpPr/>
          <p:nvPr/>
        </p:nvSpPr>
        <p:spPr>
          <a:xfrm flipH="1">
            <a:off x="9619303" y="4667203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0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Diagrama&#10;&#10;Descripción generada automáticamente">
            <a:extLst>
              <a:ext uri="{FF2B5EF4-FFF2-40B4-BE49-F238E27FC236}">
                <a16:creationId xmlns="" xmlns:a16="http://schemas.microsoft.com/office/drawing/2014/main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="" xmlns:a16="http://schemas.microsoft.com/office/drawing/2014/main" id="{B84211B6-DA0E-E9B6-6FBD-CC9293F02FA5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5738F0B5-FC72-3533-A7DC-331A31E26CDF}"/>
              </a:ext>
            </a:extLst>
          </p:cNvPr>
          <p:cNvSpPr/>
          <p:nvPr/>
        </p:nvSpPr>
        <p:spPr>
          <a:xfrm>
            <a:off x="9150052" y="644245"/>
            <a:ext cx="433447" cy="433447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2DAA3DE2-FECF-9F33-C6D6-2D95F9053649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43004477-0A81-BACD-EA69-932752ECFFB0}"/>
              </a:ext>
            </a:extLst>
          </p:cNvPr>
          <p:cNvSpPr/>
          <p:nvPr/>
        </p:nvSpPr>
        <p:spPr>
          <a:xfrm>
            <a:off x="1615133" y="5462773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51A5CEAA-5F9B-743F-C392-E79011DB2461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>
                <a:ln w="0">
                  <a:solidFill>
                    <a:schemeClr val="accent1">
                      <a:alpha val="25000"/>
                    </a:schemeClr>
                  </a:solidFill>
                </a:ln>
              </a:rPr>
              <a:t>Clustering Jerárquico</a:t>
            </a:r>
            <a:endParaRPr lang="es-ES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  <a:p>
            <a:endParaRPr lang="es-MX" sz="8800">
              <a:ln w="0">
                <a:solidFill>
                  <a:schemeClr val="accent1">
                    <a:alpha val="25000"/>
                  </a:schemeClr>
                </a:solidFill>
              </a:ln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FFD9AA8D-A31A-503D-D40B-062449F91BFD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0" name="Título 1">
              <a:extLst>
                <a:ext uri="{FF2B5EF4-FFF2-40B4-BE49-F238E27FC236}">
                  <a16:creationId xmlns="" xmlns:a16="http://schemas.microsoft.com/office/drawing/2014/main" id="{92F71D79-1F37-5ED6-F072-3682880878F5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accent1"/>
                  </a:solidFill>
                  <a:latin typeface="Verdana"/>
                  <a:ea typeface="Verdana"/>
                  <a:cs typeface="+mj-lt"/>
                </a:rPr>
                <a:t>Clustering Jerárquico</a:t>
              </a:r>
              <a:endParaRPr lang="es-ES" sz="4267">
                <a:solidFill>
                  <a:schemeClr val="accent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accent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A0024262-7345-9A5C-3A37-972185644E5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8756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20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519860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958" y="2374875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Rectangle 32"/>
          <p:cNvGrpSpPr/>
          <p:nvPr/>
        </p:nvGrpSpPr>
        <p:grpSpPr>
          <a:xfrm>
            <a:off x="6663821" y="2434720"/>
            <a:ext cx="3977641" cy="3007169"/>
            <a:chOff x="0" y="0"/>
            <a:chExt cx="3977640" cy="3007168"/>
          </a:xfrm>
        </p:grpSpPr>
        <p:sp>
          <p:nvSpPr>
            <p:cNvPr id="1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9725" y="2345311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ZoneTexte 3"/>
          <p:cNvSpPr txBox="1"/>
          <p:nvPr/>
        </p:nvSpPr>
        <p:spPr>
          <a:xfrm>
            <a:off x="4923507" y="243471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5" name="ZoneTexte 37"/>
          <p:cNvSpPr txBox="1"/>
          <p:nvPr/>
        </p:nvSpPr>
        <p:spPr>
          <a:xfrm>
            <a:off x="4456333" y="279271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6" name="ZoneTexte 38"/>
          <p:cNvSpPr txBox="1"/>
          <p:nvPr/>
        </p:nvSpPr>
        <p:spPr>
          <a:xfrm>
            <a:off x="5151837" y="339656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7" name="ZoneTexte 42"/>
          <p:cNvSpPr txBox="1"/>
          <p:nvPr/>
        </p:nvSpPr>
        <p:spPr>
          <a:xfrm>
            <a:off x="2962885" y="365535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8" name="ZoneTexte 43"/>
          <p:cNvSpPr txBox="1"/>
          <p:nvPr/>
        </p:nvSpPr>
        <p:spPr>
          <a:xfrm>
            <a:off x="2159551" y="401119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9" name="ZoneTexte 44"/>
          <p:cNvSpPr txBox="1"/>
          <p:nvPr/>
        </p:nvSpPr>
        <p:spPr>
          <a:xfrm>
            <a:off x="2725659" y="461217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" name="Ellipse 13"/>
          <p:cNvSpPr/>
          <p:nvPr/>
        </p:nvSpPr>
        <p:spPr>
          <a:xfrm rot="18931796">
            <a:off x="4545042" y="2260692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traight Connector 7"/>
          <p:cNvSpPr/>
          <p:nvPr/>
        </p:nvSpPr>
        <p:spPr>
          <a:xfrm flipV="1">
            <a:off x="7590698" y="4898012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Connector 15"/>
          <p:cNvSpPr/>
          <p:nvPr/>
        </p:nvSpPr>
        <p:spPr>
          <a:xfrm flipV="1">
            <a:off x="8260549" y="4892714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Connector 19"/>
          <p:cNvSpPr/>
          <p:nvPr/>
        </p:nvSpPr>
        <p:spPr>
          <a:xfrm flipH="1">
            <a:off x="7604137" y="4912297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ZoneTexte 38"/>
          <p:cNvSpPr txBox="1"/>
          <p:nvPr/>
        </p:nvSpPr>
        <p:spPr>
          <a:xfrm>
            <a:off x="6663821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25" name="ZoneTexte 38"/>
          <p:cNvSpPr txBox="1"/>
          <p:nvPr/>
        </p:nvSpPr>
        <p:spPr>
          <a:xfrm>
            <a:off x="7347699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26" name="ZoneTexte 38"/>
          <p:cNvSpPr txBox="1"/>
          <p:nvPr/>
        </p:nvSpPr>
        <p:spPr>
          <a:xfrm>
            <a:off x="8026190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27" name="ZoneTexte 38"/>
          <p:cNvSpPr txBox="1"/>
          <p:nvPr/>
        </p:nvSpPr>
        <p:spPr>
          <a:xfrm>
            <a:off x="8704679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28" name="ZoneTexte 38"/>
          <p:cNvSpPr txBox="1"/>
          <p:nvPr/>
        </p:nvSpPr>
        <p:spPr>
          <a:xfrm>
            <a:off x="9388558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29" name="ZoneTexte 38"/>
          <p:cNvSpPr txBox="1"/>
          <p:nvPr/>
        </p:nvSpPr>
        <p:spPr>
          <a:xfrm>
            <a:off x="10067047" y="5521899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30" name="Ellipse 13"/>
          <p:cNvSpPr/>
          <p:nvPr/>
        </p:nvSpPr>
        <p:spPr>
          <a:xfrm rot="2658999">
            <a:off x="1853043" y="4253795"/>
            <a:ext cx="1392202" cy="5216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traight Connector 24"/>
          <p:cNvSpPr/>
          <p:nvPr/>
        </p:nvSpPr>
        <p:spPr>
          <a:xfrm flipV="1">
            <a:off x="9594759" y="4672269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Connector 25"/>
          <p:cNvSpPr/>
          <p:nvPr/>
        </p:nvSpPr>
        <p:spPr>
          <a:xfrm flipV="1">
            <a:off x="10264610" y="4679888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Connector 26"/>
          <p:cNvSpPr/>
          <p:nvPr/>
        </p:nvSpPr>
        <p:spPr>
          <a:xfrm flipH="1">
            <a:off x="9608196" y="4683697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traight Connector 27"/>
          <p:cNvSpPr/>
          <p:nvPr/>
        </p:nvSpPr>
        <p:spPr>
          <a:xfrm flipV="1">
            <a:off x="6912519" y="4562732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traight Connector 28"/>
          <p:cNvSpPr/>
          <p:nvPr/>
        </p:nvSpPr>
        <p:spPr>
          <a:xfrm flipV="1">
            <a:off x="7907666" y="4565589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Connector 29"/>
          <p:cNvSpPr/>
          <p:nvPr/>
        </p:nvSpPr>
        <p:spPr>
          <a:xfrm flipH="1">
            <a:off x="6925957" y="4577019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4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21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299609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7246" y="2368014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Rectangle 47"/>
          <p:cNvGrpSpPr/>
          <p:nvPr/>
        </p:nvGrpSpPr>
        <p:grpSpPr>
          <a:xfrm>
            <a:off x="6678109" y="2427859"/>
            <a:ext cx="3977641" cy="3007169"/>
            <a:chOff x="0" y="0"/>
            <a:chExt cx="3977640" cy="3007168"/>
          </a:xfrm>
        </p:grpSpPr>
        <p:sp>
          <p:nvSpPr>
            <p:cNvPr id="11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13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4013" y="2338450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ZoneTexte 3"/>
          <p:cNvSpPr txBox="1"/>
          <p:nvPr/>
        </p:nvSpPr>
        <p:spPr>
          <a:xfrm>
            <a:off x="4937795" y="242785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15" name="ZoneTexte 37"/>
          <p:cNvSpPr txBox="1"/>
          <p:nvPr/>
        </p:nvSpPr>
        <p:spPr>
          <a:xfrm>
            <a:off x="4470621" y="278585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16" name="ZoneTexte 38"/>
          <p:cNvSpPr txBox="1"/>
          <p:nvPr/>
        </p:nvSpPr>
        <p:spPr>
          <a:xfrm>
            <a:off x="5166125" y="338970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17" name="ZoneTexte 42"/>
          <p:cNvSpPr txBox="1"/>
          <p:nvPr/>
        </p:nvSpPr>
        <p:spPr>
          <a:xfrm>
            <a:off x="2977173" y="364849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18" name="ZoneTexte 43"/>
          <p:cNvSpPr txBox="1"/>
          <p:nvPr/>
        </p:nvSpPr>
        <p:spPr>
          <a:xfrm>
            <a:off x="2173839" y="4004336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19" name="ZoneTexte 44"/>
          <p:cNvSpPr txBox="1"/>
          <p:nvPr/>
        </p:nvSpPr>
        <p:spPr>
          <a:xfrm>
            <a:off x="2739947" y="460530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0" name="Ellipse 13"/>
          <p:cNvSpPr/>
          <p:nvPr/>
        </p:nvSpPr>
        <p:spPr>
          <a:xfrm rot="18931796">
            <a:off x="4559330" y="2253831"/>
            <a:ext cx="1064707" cy="1633870"/>
          </a:xfrm>
          <a:prstGeom prst="ellipse">
            <a:avLst/>
          </a:prstGeom>
          <a:ln w="254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traight Connector 7"/>
          <p:cNvSpPr/>
          <p:nvPr/>
        </p:nvSpPr>
        <p:spPr>
          <a:xfrm flipV="1">
            <a:off x="7604986" y="4891151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Connector 15"/>
          <p:cNvSpPr/>
          <p:nvPr/>
        </p:nvSpPr>
        <p:spPr>
          <a:xfrm flipV="1">
            <a:off x="8274837" y="4885853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traight Connector 19"/>
          <p:cNvSpPr/>
          <p:nvPr/>
        </p:nvSpPr>
        <p:spPr>
          <a:xfrm flipH="1">
            <a:off x="7618425" y="4905436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ZoneTexte 38"/>
          <p:cNvSpPr txBox="1"/>
          <p:nvPr/>
        </p:nvSpPr>
        <p:spPr>
          <a:xfrm>
            <a:off x="6678109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25" name="ZoneTexte 38"/>
          <p:cNvSpPr txBox="1"/>
          <p:nvPr/>
        </p:nvSpPr>
        <p:spPr>
          <a:xfrm>
            <a:off x="7361987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26" name="ZoneTexte 38"/>
          <p:cNvSpPr txBox="1"/>
          <p:nvPr/>
        </p:nvSpPr>
        <p:spPr>
          <a:xfrm>
            <a:off x="8040478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27" name="ZoneTexte 38"/>
          <p:cNvSpPr txBox="1"/>
          <p:nvPr/>
        </p:nvSpPr>
        <p:spPr>
          <a:xfrm>
            <a:off x="8718967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28" name="ZoneTexte 38"/>
          <p:cNvSpPr txBox="1"/>
          <p:nvPr/>
        </p:nvSpPr>
        <p:spPr>
          <a:xfrm>
            <a:off x="9402846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29" name="ZoneTexte 38"/>
          <p:cNvSpPr txBox="1"/>
          <p:nvPr/>
        </p:nvSpPr>
        <p:spPr>
          <a:xfrm>
            <a:off x="10081335" y="5515038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30" name="Ellipse 13"/>
          <p:cNvSpPr/>
          <p:nvPr/>
        </p:nvSpPr>
        <p:spPr>
          <a:xfrm rot="2658999">
            <a:off x="2152751" y="3546076"/>
            <a:ext cx="1392201" cy="1338738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Straight Connector 24"/>
          <p:cNvSpPr/>
          <p:nvPr/>
        </p:nvSpPr>
        <p:spPr>
          <a:xfrm flipV="1">
            <a:off x="9609047" y="4665408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Connector 25"/>
          <p:cNvSpPr/>
          <p:nvPr/>
        </p:nvSpPr>
        <p:spPr>
          <a:xfrm flipV="1">
            <a:off x="10278898" y="4673027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Connector 26"/>
          <p:cNvSpPr/>
          <p:nvPr/>
        </p:nvSpPr>
        <p:spPr>
          <a:xfrm flipH="1">
            <a:off x="9622484" y="4676836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Straight Connector 27"/>
          <p:cNvSpPr/>
          <p:nvPr/>
        </p:nvSpPr>
        <p:spPr>
          <a:xfrm flipV="1">
            <a:off x="6926807" y="4555871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traight Connector 28"/>
          <p:cNvSpPr/>
          <p:nvPr/>
        </p:nvSpPr>
        <p:spPr>
          <a:xfrm flipV="1">
            <a:off x="7921954" y="4558728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Straight Connector 29"/>
          <p:cNvSpPr/>
          <p:nvPr/>
        </p:nvSpPr>
        <p:spPr>
          <a:xfrm flipH="1">
            <a:off x="6940245" y="4570158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traight Connector 32"/>
          <p:cNvSpPr/>
          <p:nvPr/>
        </p:nvSpPr>
        <p:spPr>
          <a:xfrm flipV="1">
            <a:off x="8954996" y="4544441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" name="Straight Connector 39"/>
          <p:cNvSpPr/>
          <p:nvPr/>
        </p:nvSpPr>
        <p:spPr>
          <a:xfrm flipV="1">
            <a:off x="9949509" y="4566347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40"/>
          <p:cNvSpPr/>
          <p:nvPr/>
        </p:nvSpPr>
        <p:spPr>
          <a:xfrm flipH="1">
            <a:off x="8968434" y="4555870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9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22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Funcionan los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462450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Dendrogramas?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2981" y="2375150"/>
            <a:ext cx="4335134" cy="33070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Rectangle 49"/>
          <p:cNvGrpSpPr/>
          <p:nvPr/>
        </p:nvGrpSpPr>
        <p:grpSpPr>
          <a:xfrm>
            <a:off x="6663844" y="2434995"/>
            <a:ext cx="3977641" cy="3007169"/>
            <a:chOff x="0" y="0"/>
            <a:chExt cx="3977640" cy="3007168"/>
          </a:xfrm>
        </p:grpSpPr>
        <p:sp>
          <p:nvSpPr>
            <p:cNvPr id="42" name="Rectangle"/>
            <p:cNvSpPr/>
            <p:nvPr/>
          </p:nvSpPr>
          <p:spPr>
            <a:xfrm>
              <a:off x="-1" y="0"/>
              <a:ext cx="3977642" cy="30071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z"/>
            <p:cNvSpPr txBox="1"/>
            <p:nvPr/>
          </p:nvSpPr>
          <p:spPr>
            <a:xfrm>
              <a:off x="-1" y="1324514"/>
              <a:ext cx="39776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z</a:t>
              </a:r>
            </a:p>
          </p:txBody>
        </p:sp>
      </p:grpSp>
      <p:pic>
        <p:nvPicPr>
          <p:cNvPr id="44" name="Image 1" descr="Imag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9748" y="2345586"/>
            <a:ext cx="4285321" cy="3228603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ZoneTexte 3"/>
          <p:cNvSpPr txBox="1"/>
          <p:nvPr/>
        </p:nvSpPr>
        <p:spPr>
          <a:xfrm>
            <a:off x="4923530" y="243499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46" name="ZoneTexte 37"/>
          <p:cNvSpPr txBox="1"/>
          <p:nvPr/>
        </p:nvSpPr>
        <p:spPr>
          <a:xfrm>
            <a:off x="4456356" y="279299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47" name="ZoneTexte 38"/>
          <p:cNvSpPr txBox="1"/>
          <p:nvPr/>
        </p:nvSpPr>
        <p:spPr>
          <a:xfrm>
            <a:off x="5151860" y="339683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59" name="ZoneTexte 42"/>
          <p:cNvSpPr txBox="1"/>
          <p:nvPr/>
        </p:nvSpPr>
        <p:spPr>
          <a:xfrm>
            <a:off x="2962908" y="3655633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60" name="ZoneTexte 43"/>
          <p:cNvSpPr txBox="1"/>
          <p:nvPr/>
        </p:nvSpPr>
        <p:spPr>
          <a:xfrm>
            <a:off x="2159574" y="4011472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61" name="ZoneTexte 44"/>
          <p:cNvSpPr txBox="1"/>
          <p:nvPr/>
        </p:nvSpPr>
        <p:spPr>
          <a:xfrm>
            <a:off x="2725682" y="461244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62" name="Straight Connector 7"/>
          <p:cNvSpPr/>
          <p:nvPr/>
        </p:nvSpPr>
        <p:spPr>
          <a:xfrm flipV="1">
            <a:off x="7590721" y="4898287"/>
            <a:ext cx="1" cy="547689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15"/>
          <p:cNvSpPr/>
          <p:nvPr/>
        </p:nvSpPr>
        <p:spPr>
          <a:xfrm flipV="1">
            <a:off x="8260572" y="4892989"/>
            <a:ext cx="1" cy="55653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19"/>
          <p:cNvSpPr/>
          <p:nvPr/>
        </p:nvSpPr>
        <p:spPr>
          <a:xfrm flipH="1">
            <a:off x="7604160" y="4912572"/>
            <a:ext cx="654050" cy="2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ZoneTexte 38"/>
          <p:cNvSpPr txBox="1"/>
          <p:nvPr/>
        </p:nvSpPr>
        <p:spPr>
          <a:xfrm>
            <a:off x="6663844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1</a:t>
            </a:r>
          </a:p>
        </p:txBody>
      </p:sp>
      <p:sp>
        <p:nvSpPr>
          <p:cNvPr id="66" name="ZoneTexte 38"/>
          <p:cNvSpPr txBox="1"/>
          <p:nvPr/>
        </p:nvSpPr>
        <p:spPr>
          <a:xfrm>
            <a:off x="7347722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2</a:t>
            </a:r>
          </a:p>
        </p:txBody>
      </p:sp>
      <p:sp>
        <p:nvSpPr>
          <p:cNvPr id="67" name="ZoneTexte 38"/>
          <p:cNvSpPr txBox="1"/>
          <p:nvPr/>
        </p:nvSpPr>
        <p:spPr>
          <a:xfrm>
            <a:off x="8026213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3</a:t>
            </a:r>
          </a:p>
        </p:txBody>
      </p:sp>
      <p:sp>
        <p:nvSpPr>
          <p:cNvPr id="68" name="ZoneTexte 38"/>
          <p:cNvSpPr txBox="1"/>
          <p:nvPr/>
        </p:nvSpPr>
        <p:spPr>
          <a:xfrm>
            <a:off x="8704702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4</a:t>
            </a:r>
          </a:p>
        </p:txBody>
      </p:sp>
      <p:sp>
        <p:nvSpPr>
          <p:cNvPr id="69" name="ZoneTexte 38"/>
          <p:cNvSpPr txBox="1"/>
          <p:nvPr/>
        </p:nvSpPr>
        <p:spPr>
          <a:xfrm>
            <a:off x="9388581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5</a:t>
            </a:r>
          </a:p>
        </p:txBody>
      </p:sp>
      <p:sp>
        <p:nvSpPr>
          <p:cNvPr id="70" name="ZoneTexte 38"/>
          <p:cNvSpPr txBox="1"/>
          <p:nvPr/>
        </p:nvSpPr>
        <p:spPr>
          <a:xfrm>
            <a:off x="10067070" y="5522174"/>
            <a:ext cx="485997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/>
            </a:pPr>
            <a:r>
              <a:t>P</a:t>
            </a:r>
            <a:r>
              <a:rPr sz="1000"/>
              <a:t>6</a:t>
            </a:r>
          </a:p>
        </p:txBody>
      </p:sp>
      <p:sp>
        <p:nvSpPr>
          <p:cNvPr id="71" name="Straight Connector 24"/>
          <p:cNvSpPr/>
          <p:nvPr/>
        </p:nvSpPr>
        <p:spPr>
          <a:xfrm flipV="1">
            <a:off x="9594782" y="4672544"/>
            <a:ext cx="1" cy="76581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2" name="Straight Connector 25"/>
          <p:cNvSpPr/>
          <p:nvPr/>
        </p:nvSpPr>
        <p:spPr>
          <a:xfrm flipV="1">
            <a:off x="10264633" y="4680163"/>
            <a:ext cx="1" cy="76173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Straight Connector 26"/>
          <p:cNvSpPr/>
          <p:nvPr/>
        </p:nvSpPr>
        <p:spPr>
          <a:xfrm flipH="1">
            <a:off x="9608219" y="4683972"/>
            <a:ext cx="654051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Straight Connector 27"/>
          <p:cNvSpPr/>
          <p:nvPr/>
        </p:nvSpPr>
        <p:spPr>
          <a:xfrm flipV="1">
            <a:off x="6912542" y="4563007"/>
            <a:ext cx="1" cy="879158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5" name="Straight Connector 28"/>
          <p:cNvSpPr/>
          <p:nvPr/>
        </p:nvSpPr>
        <p:spPr>
          <a:xfrm flipV="1">
            <a:off x="7907689" y="4565864"/>
            <a:ext cx="1" cy="332694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" name="Straight Connector 29"/>
          <p:cNvSpPr/>
          <p:nvPr/>
        </p:nvSpPr>
        <p:spPr>
          <a:xfrm flipH="1">
            <a:off x="6925980" y="4577294"/>
            <a:ext cx="1007111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" name="Straight Connector 32"/>
          <p:cNvSpPr/>
          <p:nvPr/>
        </p:nvSpPr>
        <p:spPr>
          <a:xfrm flipV="1">
            <a:off x="8940731" y="4551577"/>
            <a:ext cx="1" cy="89058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Straight Connector 39"/>
          <p:cNvSpPr/>
          <p:nvPr/>
        </p:nvSpPr>
        <p:spPr>
          <a:xfrm flipV="1">
            <a:off x="9935244" y="4573483"/>
            <a:ext cx="1" cy="95857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Straight Connector 40"/>
          <p:cNvSpPr/>
          <p:nvPr/>
        </p:nvSpPr>
        <p:spPr>
          <a:xfrm flipH="1">
            <a:off x="8954169" y="4563006"/>
            <a:ext cx="101346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Straight Connector 41"/>
          <p:cNvSpPr/>
          <p:nvPr/>
        </p:nvSpPr>
        <p:spPr>
          <a:xfrm flipV="1">
            <a:off x="7412921" y="2538945"/>
            <a:ext cx="1" cy="2034540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Connector 45"/>
          <p:cNvSpPr/>
          <p:nvPr/>
        </p:nvSpPr>
        <p:spPr>
          <a:xfrm flipV="1">
            <a:off x="9426609" y="2573494"/>
            <a:ext cx="1" cy="196951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Connector 46"/>
          <p:cNvSpPr/>
          <p:nvPr/>
        </p:nvSpPr>
        <p:spPr>
          <a:xfrm flipH="1" flipV="1">
            <a:off x="7426360" y="2550374"/>
            <a:ext cx="2015490" cy="1"/>
          </a:xfrm>
          <a:prstGeom prst="line">
            <a:avLst/>
          </a:prstGeom>
          <a:ln w="38100">
            <a:solidFill>
              <a:srgbClr val="27BE04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8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26" y="1587243"/>
            <a:ext cx="6687889" cy="51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694593"/>
            <a:ext cx="3466701" cy="8679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número óptimo de clusters se determina por la distancia vertical máxima, que no pase por una línea horizontal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0238" y="1930142"/>
            <a:ext cx="3386137" cy="2967209"/>
          </a:xfrm>
          <a:prstGeom prst="rect">
            <a:avLst/>
          </a:prstGeom>
          <a:noFill/>
          <a:ln w="28575">
            <a:solidFill>
              <a:srgbClr val="F436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/>
          <p:cNvSpPr/>
          <p:nvPr/>
        </p:nvSpPr>
        <p:spPr>
          <a:xfrm>
            <a:off x="1228298" y="5029201"/>
            <a:ext cx="4769893" cy="105421"/>
          </a:xfrm>
          <a:prstGeom prst="rect">
            <a:avLst/>
          </a:prstGeom>
          <a:noFill/>
          <a:ln w="28575">
            <a:solidFill>
              <a:srgbClr val="C126B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angle 42"/>
          <p:cNvSpPr/>
          <p:nvPr/>
        </p:nvSpPr>
        <p:spPr>
          <a:xfrm>
            <a:off x="1228298" y="5213351"/>
            <a:ext cx="5282030" cy="242241"/>
          </a:xfrm>
          <a:prstGeom prst="rect">
            <a:avLst/>
          </a:prstGeom>
          <a:noFill/>
          <a:ln w="28575">
            <a:solidFill>
              <a:srgbClr val="3C10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angle 43"/>
          <p:cNvSpPr/>
          <p:nvPr/>
        </p:nvSpPr>
        <p:spPr>
          <a:xfrm>
            <a:off x="1228298" y="5556251"/>
            <a:ext cx="5275680" cy="711199"/>
          </a:xfrm>
          <a:prstGeom prst="rect">
            <a:avLst/>
          </a:prstGeom>
          <a:noFill/>
          <a:ln w="28575">
            <a:solidFill>
              <a:srgbClr val="C8C9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45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24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4" y="483843"/>
            <a:ext cx="5736865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Número Óptimo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4133861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2413" y="2272641"/>
            <a:ext cx="4285321" cy="3228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5646" y="2302205"/>
            <a:ext cx="4335134" cy="330704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ZoneTexte 3"/>
          <p:cNvSpPr txBox="1"/>
          <p:nvPr/>
        </p:nvSpPr>
        <p:spPr>
          <a:xfrm>
            <a:off x="4936195" y="2362049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3</a:t>
            </a:r>
          </a:p>
        </p:txBody>
      </p:sp>
      <p:sp>
        <p:nvSpPr>
          <p:cNvPr id="22" name="ZoneTexte 37"/>
          <p:cNvSpPr txBox="1"/>
          <p:nvPr/>
        </p:nvSpPr>
        <p:spPr>
          <a:xfrm>
            <a:off x="4469021" y="2720045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2</a:t>
            </a:r>
          </a:p>
        </p:txBody>
      </p:sp>
      <p:sp>
        <p:nvSpPr>
          <p:cNvPr id="23" name="ZoneTexte 38"/>
          <p:cNvSpPr txBox="1"/>
          <p:nvPr/>
        </p:nvSpPr>
        <p:spPr>
          <a:xfrm>
            <a:off x="5164525" y="3323894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1</a:t>
            </a:r>
          </a:p>
        </p:txBody>
      </p:sp>
      <p:sp>
        <p:nvSpPr>
          <p:cNvPr id="24" name="ZoneTexte 42"/>
          <p:cNvSpPr txBox="1"/>
          <p:nvPr/>
        </p:nvSpPr>
        <p:spPr>
          <a:xfrm>
            <a:off x="2975573" y="3582688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4</a:t>
            </a:r>
          </a:p>
        </p:txBody>
      </p:sp>
      <p:sp>
        <p:nvSpPr>
          <p:cNvPr id="25" name="ZoneTexte 43"/>
          <p:cNvSpPr txBox="1"/>
          <p:nvPr/>
        </p:nvSpPr>
        <p:spPr>
          <a:xfrm>
            <a:off x="2172239" y="3938527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5</a:t>
            </a:r>
          </a:p>
        </p:txBody>
      </p:sp>
      <p:sp>
        <p:nvSpPr>
          <p:cNvPr id="26" name="ZoneTexte 44"/>
          <p:cNvSpPr txBox="1"/>
          <p:nvPr/>
        </p:nvSpPr>
        <p:spPr>
          <a:xfrm>
            <a:off x="2738347" y="4539500"/>
            <a:ext cx="35988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/>
            </a:pPr>
            <a:r>
              <a:t>P</a:t>
            </a:r>
            <a:r>
              <a:rPr sz="600"/>
              <a:t>6</a:t>
            </a:r>
          </a:p>
        </p:txBody>
      </p:sp>
      <p:sp>
        <p:nvSpPr>
          <p:cNvPr id="27" name="Connecteur droit avec flèche 4"/>
          <p:cNvSpPr/>
          <p:nvPr/>
        </p:nvSpPr>
        <p:spPr>
          <a:xfrm>
            <a:off x="9538120" y="2496109"/>
            <a:ext cx="3236" cy="1998093"/>
          </a:xfrm>
          <a:prstGeom prst="line">
            <a:avLst/>
          </a:prstGeom>
          <a:ln w="25400">
            <a:solidFill>
              <a:srgbClr val="3A5E8A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Ellipse 6"/>
          <p:cNvSpPr/>
          <p:nvPr/>
        </p:nvSpPr>
        <p:spPr>
          <a:xfrm rot="1560000">
            <a:off x="2232852" y="3506028"/>
            <a:ext cx="1087439" cy="136916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Ellipse 13"/>
          <p:cNvSpPr/>
          <p:nvPr/>
        </p:nvSpPr>
        <p:spPr>
          <a:xfrm rot="19500000">
            <a:off x="4566460" y="2339922"/>
            <a:ext cx="1001549" cy="1320351"/>
          </a:xfrm>
          <a:prstGeom prst="ellipse">
            <a:avLst/>
          </a:prstGeom>
          <a:ln w="2540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Connecteur droit avec flèche 14"/>
          <p:cNvSpPr/>
          <p:nvPr/>
        </p:nvSpPr>
        <p:spPr>
          <a:xfrm flipV="1">
            <a:off x="6824362" y="3447711"/>
            <a:ext cx="3335188" cy="18330"/>
          </a:xfrm>
          <a:prstGeom prst="line">
            <a:avLst/>
          </a:prstGeom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" name="ZoneTexte 15"/>
          <p:cNvSpPr txBox="1"/>
          <p:nvPr/>
        </p:nvSpPr>
        <p:spPr>
          <a:xfrm>
            <a:off x="7676219" y="3173234"/>
            <a:ext cx="1632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 clusters</a:t>
            </a:r>
          </a:p>
        </p:txBody>
      </p:sp>
      <p:sp>
        <p:nvSpPr>
          <p:cNvPr id="32" name="ZoneTexte 24"/>
          <p:cNvSpPr txBox="1"/>
          <p:nvPr/>
        </p:nvSpPr>
        <p:spPr>
          <a:xfrm rot="5400000">
            <a:off x="8869597" y="3382769"/>
            <a:ext cx="15946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Distancia más larga</a:t>
            </a:r>
          </a:p>
        </p:txBody>
      </p:sp>
    </p:spTree>
    <p:extLst>
      <p:ext uri="{BB962C8B-B14F-4D97-AF65-F5344CB8AC3E}">
        <p14:creationId xmlns:p14="http://schemas.microsoft.com/office/powerpoint/2010/main" val="292502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59324"/>
              <a:ext cx="2063065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Jerárquico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Straight Arrow Connector 81"/>
          <p:cNvSpPr/>
          <p:nvPr/>
        </p:nvSpPr>
        <p:spPr>
          <a:xfrm flipV="1">
            <a:off x="1999468" y="2786969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Straight Arrow Connector 83"/>
          <p:cNvSpPr/>
          <p:nvPr/>
        </p:nvSpPr>
        <p:spPr>
          <a:xfrm>
            <a:off x="1785937" y="5114110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Arrow Connector 81"/>
          <p:cNvSpPr/>
          <p:nvPr/>
        </p:nvSpPr>
        <p:spPr>
          <a:xfrm flipV="1">
            <a:off x="7111668" y="2814285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traight Arrow Connector 83"/>
          <p:cNvSpPr/>
          <p:nvPr/>
        </p:nvSpPr>
        <p:spPr>
          <a:xfrm>
            <a:off x="6890617" y="5132274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7336701" y="44191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7568535" y="43113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7865069" y="416578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7449923" y="40795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771410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7875852" y="44245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8107686" y="38908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7816546" y="47049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8134644" y="4494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7487664" y="47642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4364C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8636054" y="38422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8404219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9018852" y="37182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8555181" y="35403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8905631" y="35134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8792408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9094332" y="34433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9018852" y="3060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9293819" y="3260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DC9FD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9272252" y="43059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9428606" y="45863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9132073" y="465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8668403" y="45431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9525653" y="49313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9018852" y="488285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8975719" y="44299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9816795" y="43922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5" name="Ellipse 1"/>
          <p:cNvSpPr/>
          <p:nvPr/>
        </p:nvSpPr>
        <p:spPr>
          <a:xfrm rot="19200000">
            <a:off x="8267980" y="3064631"/>
            <a:ext cx="1237051" cy="875203"/>
          </a:xfrm>
          <a:prstGeom prst="ellipse">
            <a:avLst/>
          </a:prstGeom>
          <a:ln w="25400">
            <a:solidFill>
              <a:srgbClr val="0DC9F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Ellipse 84"/>
          <p:cNvSpPr/>
          <p:nvPr/>
        </p:nvSpPr>
        <p:spPr>
          <a:xfrm rot="1380000">
            <a:off x="7324934" y="3718524"/>
            <a:ext cx="1004889" cy="1272535"/>
          </a:xfrm>
          <a:prstGeom prst="ellipse">
            <a:avLst/>
          </a:prstGeom>
          <a:ln w="254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Ellipse 85"/>
          <p:cNvSpPr/>
          <p:nvPr/>
        </p:nvSpPr>
        <p:spPr>
          <a:xfrm rot="21060000">
            <a:off x="8601076" y="4193350"/>
            <a:ext cx="1419227" cy="939019"/>
          </a:xfrm>
          <a:prstGeom prst="ellipse">
            <a:avLst/>
          </a:prstGeom>
          <a:ln w="25400">
            <a:solidFill>
              <a:srgbClr val="92D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233639" y="44030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465473" y="42951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2759311" y="41445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349555" y="40579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2611044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2775485" y="4408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007320" y="38746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2716177" y="4688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3033557" y="44784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384601" y="47480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3530296" y="382072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3298461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3918484" y="36967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3454814" y="35241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3802567" y="34948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3686650" y="32438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Multiply 84"/>
          <p:cNvSpPr/>
          <p:nvPr/>
        </p:nvSpPr>
        <p:spPr>
          <a:xfrm rot="18900000">
            <a:off x="3988574" y="3427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Multiply 84"/>
          <p:cNvSpPr/>
          <p:nvPr/>
        </p:nvSpPr>
        <p:spPr>
          <a:xfrm rot="18900000">
            <a:off x="3918484" y="3044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6" name="Multiply 84"/>
          <p:cNvSpPr/>
          <p:nvPr/>
        </p:nvSpPr>
        <p:spPr>
          <a:xfrm rot="18900000">
            <a:off x="4188060" y="32384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7" name="Multiply 84"/>
          <p:cNvSpPr/>
          <p:nvPr/>
        </p:nvSpPr>
        <p:spPr>
          <a:xfrm rot="18900000">
            <a:off x="4171885" y="42897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8" name="Multiply 84"/>
          <p:cNvSpPr/>
          <p:nvPr/>
        </p:nvSpPr>
        <p:spPr>
          <a:xfrm rot="18900000">
            <a:off x="4328238" y="45701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Multiply 84"/>
          <p:cNvSpPr/>
          <p:nvPr/>
        </p:nvSpPr>
        <p:spPr>
          <a:xfrm rot="18900000">
            <a:off x="4029010" y="46348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0" name="Multiply 84"/>
          <p:cNvSpPr/>
          <p:nvPr/>
        </p:nvSpPr>
        <p:spPr>
          <a:xfrm rot="18900000">
            <a:off x="3565341" y="4527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1" name="Multiply 84"/>
          <p:cNvSpPr/>
          <p:nvPr/>
        </p:nvSpPr>
        <p:spPr>
          <a:xfrm rot="18900000">
            <a:off x="4419895" y="49132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Multiply 84"/>
          <p:cNvSpPr/>
          <p:nvPr/>
        </p:nvSpPr>
        <p:spPr>
          <a:xfrm rot="18900000">
            <a:off x="3918484" y="48612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3" name="Multiply 84"/>
          <p:cNvSpPr/>
          <p:nvPr/>
        </p:nvSpPr>
        <p:spPr>
          <a:xfrm rot="18900000">
            <a:off x="3872657" y="44137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4716428" y="43710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 b="1">
                <a:ln w="10160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outerShdw blurRad="38100" dist="22860" dir="5400000" rotWithShape="0">
                    <a:srgbClr val="000000">
                      <a:alpha val="3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75" name="Rectangle 79"/>
          <p:cNvGrpSpPr/>
          <p:nvPr/>
        </p:nvGrpSpPr>
        <p:grpSpPr>
          <a:xfrm>
            <a:off x="2436016" y="2258600"/>
            <a:ext cx="2063067" cy="457201"/>
            <a:chOff x="0" y="0"/>
            <a:chExt cx="2063065" cy="457200"/>
          </a:xfrm>
          <a:solidFill>
            <a:srgbClr val="C126B8"/>
          </a:solidFill>
        </p:grpSpPr>
        <p:sp>
          <p:nvSpPr>
            <p:cNvPr id="76" name="Rectangle"/>
            <p:cNvSpPr/>
            <p:nvPr/>
          </p:nvSpPr>
          <p:spPr>
            <a:xfrm>
              <a:off x="0" y="0"/>
              <a:ext cx="2063065" cy="4572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Antes de K-Means"/>
            <p:cNvSpPr txBox="1"/>
            <p:nvPr/>
          </p:nvSpPr>
          <p:spPr>
            <a:xfrm>
              <a:off x="0" y="59324"/>
              <a:ext cx="2063065" cy="33855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Antes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grpSp>
        <p:nvGrpSpPr>
          <p:cNvPr id="78" name="Rectangle 87"/>
          <p:cNvGrpSpPr/>
          <p:nvPr/>
        </p:nvGrpSpPr>
        <p:grpSpPr>
          <a:xfrm>
            <a:off x="7552557" y="2167690"/>
            <a:ext cx="2278597" cy="639022"/>
            <a:chOff x="0" y="-65033"/>
            <a:chExt cx="2278595" cy="639020"/>
          </a:xfrm>
          <a:solidFill>
            <a:srgbClr val="C126B8"/>
          </a:solidFill>
        </p:grpSpPr>
        <p:sp>
          <p:nvSpPr>
            <p:cNvPr id="79" name="Rectangle"/>
            <p:cNvSpPr/>
            <p:nvPr/>
          </p:nvSpPr>
          <p:spPr>
            <a:xfrm>
              <a:off x="0" y="0"/>
              <a:ext cx="2278596" cy="508955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Después de K-Means"/>
            <p:cNvSpPr txBox="1"/>
            <p:nvPr/>
          </p:nvSpPr>
          <p:spPr>
            <a:xfrm>
              <a:off x="0" y="-65034"/>
              <a:ext cx="2278596" cy="63902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Después </a:t>
              </a:r>
              <a:r>
                <a:rPr/>
                <a:t>de </a:t>
              </a:r>
              <a:r>
                <a:rPr lang="es-MX" smtClean="0"/>
                <a:t>Clustering</a:t>
              </a:r>
              <a:endParaRPr/>
            </a:p>
          </p:txBody>
        </p:sp>
      </p:grpSp>
      <p:grpSp>
        <p:nvGrpSpPr>
          <p:cNvPr id="81" name="Flèche : droite 1"/>
          <p:cNvGrpSpPr/>
          <p:nvPr/>
        </p:nvGrpSpPr>
        <p:grpSpPr>
          <a:xfrm>
            <a:off x="5165336" y="3536389"/>
            <a:ext cx="1515013" cy="793092"/>
            <a:chOff x="0" y="0"/>
            <a:chExt cx="1515011" cy="793090"/>
          </a:xfrm>
          <a:solidFill>
            <a:srgbClr val="3C1053"/>
          </a:solidFill>
        </p:grpSpPr>
        <p:sp>
          <p:nvSpPr>
            <p:cNvPr id="82" name="Arrow"/>
            <p:cNvSpPr/>
            <p:nvPr/>
          </p:nvSpPr>
          <p:spPr>
            <a:xfrm>
              <a:off x="0" y="0"/>
              <a:ext cx="1515012" cy="793091"/>
            </a:xfrm>
            <a:prstGeom prst="rightArrow">
              <a:avLst>
                <a:gd name="adj1" fmla="val 50000"/>
                <a:gd name="adj2" fmla="val 50000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K-Means"/>
            <p:cNvSpPr txBox="1"/>
            <p:nvPr/>
          </p:nvSpPr>
          <p:spPr>
            <a:xfrm>
              <a:off x="-1" y="211125"/>
              <a:ext cx="1316741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 lang="es-MX" smtClean="0"/>
                <a:t>HC</a:t>
              </a:r>
              <a:endParaRPr/>
            </a:p>
          </p:txBody>
        </p:sp>
      </p:grpSp>
      <p:sp>
        <p:nvSpPr>
          <p:cNvPr id="8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Clustering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Jerárquico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ZoneTexte 2"/>
          <p:cNvSpPr txBox="1"/>
          <p:nvPr/>
        </p:nvSpPr>
        <p:spPr>
          <a:xfrm>
            <a:off x="3336069" y="5664403"/>
            <a:ext cx="497527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Igual que K-Means pero con diferente proceso</a:t>
            </a:r>
          </a:p>
        </p:txBody>
      </p:sp>
    </p:spTree>
    <p:extLst>
      <p:ext uri="{BB962C8B-B14F-4D97-AF65-F5344CB8AC3E}">
        <p14:creationId xmlns:p14="http://schemas.microsoft.com/office/powerpoint/2010/main" val="779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Clustering Jerárquico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4967619" y="22831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5059235" y="250539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Clustering Jerárquico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589868" y="42963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738603" y="458578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Aglomerativo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6349381" y="42963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498116" y="458578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Divisivo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5406249" y="33420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6332648" y="33420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3555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 (Aglomerativo)?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ZoneTexte 2"/>
          <p:cNvSpPr txBox="1"/>
          <p:nvPr/>
        </p:nvSpPr>
        <p:spPr>
          <a:xfrm>
            <a:off x="1816100" y="1695446"/>
            <a:ext cx="9328150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1: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Hacer que cada punto sea un propio cluster.               Así tendremos N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2: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los dos puntos más cercanos y juntarlos en un único cluster           N-1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Elegir los dos clusters más cercanos y juntarlos en un único cluster         N - 2 clusters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4: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Repetir el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PASO 3</a:t>
            </a:r>
            <a:r>
              <a:rPr b="0">
                <a:latin typeface="Verdana" panose="020B0604030504040204" pitchFamily="34" charset="0"/>
                <a:ea typeface="Verdana" panose="020B0604030504040204" pitchFamily="34" charset="0"/>
              </a:rPr>
              <a:t> hasta solo tener un único cluster</a:t>
            </a: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 b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Flèche : bas 1"/>
          <p:cNvSpPr/>
          <p:nvPr/>
        </p:nvSpPr>
        <p:spPr>
          <a:xfrm>
            <a:off x="2029333" y="2046796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Flèche : bas 4"/>
          <p:cNvSpPr/>
          <p:nvPr/>
        </p:nvSpPr>
        <p:spPr>
          <a:xfrm>
            <a:off x="2029333" y="2874176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Flèche : bas 5"/>
          <p:cNvSpPr/>
          <p:nvPr/>
        </p:nvSpPr>
        <p:spPr>
          <a:xfrm>
            <a:off x="2029333" y="3848096"/>
            <a:ext cx="249239" cy="32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Rectangle 10"/>
          <p:cNvGrpSpPr/>
          <p:nvPr/>
        </p:nvGrpSpPr>
        <p:grpSpPr>
          <a:xfrm>
            <a:off x="1831759" y="5097871"/>
            <a:ext cx="644390" cy="338552"/>
            <a:chOff x="0" y="-2765"/>
            <a:chExt cx="644388" cy="338550"/>
          </a:xfrm>
          <a:solidFill>
            <a:srgbClr val="3C1053"/>
          </a:solidFill>
        </p:grpSpPr>
        <p:sp>
          <p:nvSpPr>
            <p:cNvPr id="25" name="Rectangle"/>
            <p:cNvSpPr/>
            <p:nvPr/>
          </p:nvSpPr>
          <p:spPr>
            <a:xfrm>
              <a:off x="0" y="-1"/>
              <a:ext cx="644388" cy="33302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FIN"/>
            <p:cNvSpPr txBox="1"/>
            <p:nvPr/>
          </p:nvSpPr>
          <p:spPr>
            <a:xfrm>
              <a:off x="0" y="-2765"/>
              <a:ext cx="644388" cy="33855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FIN</a:t>
              </a:r>
            </a:p>
          </p:txBody>
        </p:sp>
      </p:grpSp>
      <p:sp>
        <p:nvSpPr>
          <p:cNvPr id="32" name="Flèche : bas 13"/>
          <p:cNvSpPr/>
          <p:nvPr/>
        </p:nvSpPr>
        <p:spPr>
          <a:xfrm>
            <a:off x="2029333" y="4704270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" name="Flèche : courbe vers la droite 7"/>
          <p:cNvGrpSpPr/>
          <p:nvPr/>
        </p:nvGrpSpPr>
        <p:grpSpPr>
          <a:xfrm>
            <a:off x="1428274" y="3490840"/>
            <a:ext cx="368334" cy="962092"/>
            <a:chOff x="0" y="0"/>
            <a:chExt cx="368332" cy="962091"/>
          </a:xfrm>
          <a:solidFill>
            <a:srgbClr val="F4364C"/>
          </a:solidFill>
        </p:grpSpPr>
        <p:sp>
          <p:nvSpPr>
            <p:cNvPr id="35" name="Shape"/>
            <p:cNvSpPr/>
            <p:nvPr/>
          </p:nvSpPr>
          <p:spPr>
            <a:xfrm rot="10800000" flipH="1">
              <a:off x="0" y="-1"/>
              <a:ext cx="368333" cy="96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600" extrusionOk="0">
                  <a:moveTo>
                    <a:pt x="2" y="9399"/>
                  </a:moveTo>
                  <a:cubicBezTo>
                    <a:pt x="2" y="13685"/>
                    <a:pt x="6319" y="17428"/>
                    <a:pt x="15362" y="18499"/>
                  </a:cubicBezTo>
                  <a:lnTo>
                    <a:pt x="15362" y="17466"/>
                  </a:lnTo>
                  <a:lnTo>
                    <a:pt x="20482" y="19831"/>
                  </a:lnTo>
                  <a:lnTo>
                    <a:pt x="15362" y="21600"/>
                  </a:lnTo>
                  <a:lnTo>
                    <a:pt x="15362" y="20566"/>
                  </a:lnTo>
                  <a:cubicBezTo>
                    <a:pt x="6319" y="19495"/>
                    <a:pt x="2" y="15752"/>
                    <a:pt x="2" y="11466"/>
                  </a:cubicBezTo>
                  <a:close/>
                  <a:moveTo>
                    <a:pt x="20482" y="2067"/>
                  </a:moveTo>
                  <a:cubicBezTo>
                    <a:pt x="10043" y="2067"/>
                    <a:pt x="1274" y="5671"/>
                    <a:pt x="126" y="10432"/>
                  </a:cubicBezTo>
                  <a:lnTo>
                    <a:pt x="126" y="10432"/>
                  </a:lnTo>
                  <a:cubicBezTo>
                    <a:pt x="-1118" y="5273"/>
                    <a:pt x="6987" y="628"/>
                    <a:pt x="18230" y="57"/>
                  </a:cubicBezTo>
                  <a:cubicBezTo>
                    <a:pt x="18978" y="19"/>
                    <a:pt x="19730" y="0"/>
                    <a:pt x="204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" name="Shape"/>
            <p:cNvSpPr/>
            <p:nvPr/>
          </p:nvSpPr>
          <p:spPr>
            <a:xfrm rot="10800000" flipH="1">
              <a:off x="0" y="497417"/>
              <a:ext cx="368333" cy="46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600" extrusionOk="0">
                  <a:moveTo>
                    <a:pt x="20482" y="4280"/>
                  </a:moveTo>
                  <a:cubicBezTo>
                    <a:pt x="10043" y="4280"/>
                    <a:pt x="1274" y="11741"/>
                    <a:pt x="126" y="21600"/>
                  </a:cubicBezTo>
                  <a:lnTo>
                    <a:pt x="126" y="21600"/>
                  </a:lnTo>
                  <a:cubicBezTo>
                    <a:pt x="-1118" y="10918"/>
                    <a:pt x="6987" y="1300"/>
                    <a:pt x="18230" y="118"/>
                  </a:cubicBezTo>
                  <a:cubicBezTo>
                    <a:pt x="18978" y="39"/>
                    <a:pt x="19730" y="0"/>
                    <a:pt x="20482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Line"/>
            <p:cNvSpPr/>
            <p:nvPr/>
          </p:nvSpPr>
          <p:spPr>
            <a:xfrm rot="10800000" flipH="1">
              <a:off x="32" y="0"/>
              <a:ext cx="368301" cy="96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99"/>
                  </a:moveTo>
                  <a:cubicBezTo>
                    <a:pt x="0" y="13685"/>
                    <a:pt x="6663" y="17428"/>
                    <a:pt x="16200" y="18499"/>
                  </a:cubicBezTo>
                  <a:lnTo>
                    <a:pt x="16200" y="17466"/>
                  </a:lnTo>
                  <a:lnTo>
                    <a:pt x="21600" y="19831"/>
                  </a:lnTo>
                  <a:lnTo>
                    <a:pt x="16200" y="21600"/>
                  </a:lnTo>
                  <a:lnTo>
                    <a:pt x="16200" y="20566"/>
                  </a:lnTo>
                  <a:cubicBezTo>
                    <a:pt x="6663" y="19495"/>
                    <a:pt x="0" y="15752"/>
                    <a:pt x="0" y="11466"/>
                  </a:cubicBezTo>
                  <a:lnTo>
                    <a:pt x="0" y="9399"/>
                  </a:lnTo>
                  <a:cubicBezTo>
                    <a:pt x="0" y="4208"/>
                    <a:pt x="9671" y="0"/>
                    <a:pt x="21600" y="0"/>
                  </a:cubicBezTo>
                  <a:lnTo>
                    <a:pt x="21600" y="2067"/>
                  </a:lnTo>
                  <a:cubicBezTo>
                    <a:pt x="10590" y="2067"/>
                    <a:pt x="1342" y="5671"/>
                    <a:pt x="131" y="10432"/>
                  </a:cubicBezTo>
                </a:path>
              </a:pathLst>
            </a:cu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8" name="Flèche : bas 1"/>
          <p:cNvSpPr/>
          <p:nvPr/>
        </p:nvSpPr>
        <p:spPr>
          <a:xfrm rot="7869334">
            <a:off x="4619340" y="3654035"/>
            <a:ext cx="249239" cy="320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193"/>
                </a:moveTo>
                <a:lnTo>
                  <a:pt x="5400" y="13193"/>
                </a:lnTo>
                <a:lnTo>
                  <a:pt x="5400" y="0"/>
                </a:lnTo>
                <a:lnTo>
                  <a:pt x="16200" y="0"/>
                </a:lnTo>
                <a:lnTo>
                  <a:pt x="16200" y="13193"/>
                </a:lnTo>
                <a:lnTo>
                  <a:pt x="21600" y="1319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traight Connector 9"/>
          <p:cNvSpPr/>
          <p:nvPr/>
        </p:nvSpPr>
        <p:spPr>
          <a:xfrm>
            <a:off x="3722422" y="3616589"/>
            <a:ext cx="2089834" cy="1"/>
          </a:xfrm>
          <a:prstGeom prst="line">
            <a:avLst/>
          </a:prstGeom>
          <a:ln w="38100">
            <a:solidFill>
              <a:srgbClr val="F4364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Flèche : droite 3"/>
          <p:cNvSpPr/>
          <p:nvPr/>
        </p:nvSpPr>
        <p:spPr>
          <a:xfrm>
            <a:off x="6820077" y="1769094"/>
            <a:ext cx="676234" cy="2073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Flèche : droite 3"/>
          <p:cNvSpPr/>
          <p:nvPr/>
        </p:nvSpPr>
        <p:spPr>
          <a:xfrm>
            <a:off x="8729840" y="2465891"/>
            <a:ext cx="542748" cy="1915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Flèche : droite 3"/>
          <p:cNvSpPr/>
          <p:nvPr/>
        </p:nvSpPr>
        <p:spPr>
          <a:xfrm>
            <a:off x="8839378" y="3427919"/>
            <a:ext cx="333197" cy="2011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364C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ZoneTexte 2"/>
          <p:cNvSpPr txBox="1"/>
          <p:nvPr/>
        </p:nvSpPr>
        <p:spPr>
          <a:xfrm>
            <a:off x="985838" y="5792993"/>
            <a:ext cx="1015841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Divisivo: se inicia asignando todos los puntos a un cluster y se termina con N clusters que contienen un punto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3233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Distancia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Euclideana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Connecteur droit avec flèche 1"/>
          <p:cNvSpPr/>
          <p:nvPr/>
        </p:nvSpPr>
        <p:spPr>
          <a:xfrm flipV="1">
            <a:off x="4669624" y="3394160"/>
            <a:ext cx="2181405" cy="735400"/>
          </a:xfrm>
          <a:prstGeom prst="line">
            <a:avLst/>
          </a:prstGeom>
          <a:ln w="25400">
            <a:solidFill>
              <a:srgbClr val="0DC9FD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Straight Arrow Connector 81"/>
          <p:cNvSpPr/>
          <p:nvPr/>
        </p:nvSpPr>
        <p:spPr>
          <a:xfrm flipV="1">
            <a:off x="3842593" y="2688947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Straight Arrow Connector 83"/>
          <p:cNvSpPr/>
          <p:nvPr/>
        </p:nvSpPr>
        <p:spPr>
          <a:xfrm>
            <a:off x="3669116" y="5010698"/>
            <a:ext cx="4230023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Multiply 84"/>
          <p:cNvSpPr/>
          <p:nvPr/>
        </p:nvSpPr>
        <p:spPr>
          <a:xfrm rot="18900000">
            <a:off x="4627844" y="4097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Multiply 85"/>
          <p:cNvSpPr/>
          <p:nvPr/>
        </p:nvSpPr>
        <p:spPr>
          <a:xfrm rot="18900000">
            <a:off x="6807679" y="3332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6" name="Rectangle 7"/>
          <p:cNvGrpSpPr/>
          <p:nvPr/>
        </p:nvGrpSpPr>
        <p:grpSpPr>
          <a:xfrm>
            <a:off x="7994389" y="5037656"/>
            <a:ext cx="381000" cy="381001"/>
            <a:chOff x="0" y="0"/>
            <a:chExt cx="381000" cy="381000"/>
          </a:xfrm>
          <a:solidFill>
            <a:srgbClr val="F4364C"/>
          </a:solidFill>
        </p:grpSpPr>
        <p:sp>
          <p:nvSpPr>
            <p:cNvPr id="47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8" name="x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x</a:t>
              </a:r>
            </a:p>
          </p:txBody>
        </p:sp>
      </p:grpSp>
      <p:grpSp>
        <p:nvGrpSpPr>
          <p:cNvPr id="79" name="Rectangle 8"/>
          <p:cNvGrpSpPr/>
          <p:nvPr/>
        </p:nvGrpSpPr>
        <p:grpSpPr>
          <a:xfrm>
            <a:off x="3432838" y="2172081"/>
            <a:ext cx="381001" cy="381001"/>
            <a:chOff x="0" y="0"/>
            <a:chExt cx="381000" cy="381000"/>
          </a:xfrm>
          <a:solidFill>
            <a:srgbClr val="F4364C"/>
          </a:solidFill>
        </p:grpSpPr>
        <p:sp>
          <p:nvSpPr>
            <p:cNvPr id="80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1" name="y"/>
            <p:cNvSpPr txBox="1"/>
            <p:nvPr/>
          </p:nvSpPr>
          <p:spPr>
            <a:xfrm>
              <a:off x="0" y="5080"/>
              <a:ext cx="381000" cy="370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rPr>
                  <a:latin typeface="Verdana" panose="020B0604030504040204" pitchFamily="34" charset="0"/>
                  <a:ea typeface="Verdana" panose="020B0604030504040204" pitchFamily="34" charset="0"/>
                </a:rPr>
                <a:t>y</a:t>
              </a:r>
            </a:p>
          </p:txBody>
        </p:sp>
      </p:grpSp>
      <p:sp>
        <p:nvSpPr>
          <p:cNvPr id="82" name="Straight Arrow Connector 39"/>
          <p:cNvSpPr/>
          <p:nvPr/>
        </p:nvSpPr>
        <p:spPr>
          <a:xfrm flipH="1">
            <a:off x="4673276" y="4190674"/>
            <a:ext cx="2314" cy="857252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3" name="Straight Arrow Connector 39"/>
          <p:cNvSpPr/>
          <p:nvPr/>
        </p:nvSpPr>
        <p:spPr>
          <a:xfrm flipV="1">
            <a:off x="6849527" y="3424682"/>
            <a:ext cx="8472" cy="1628234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ZoneTexte 3"/>
          <p:cNvSpPr txBox="1"/>
          <p:nvPr/>
        </p:nvSpPr>
        <p:spPr>
          <a:xfrm>
            <a:off x="4599595" y="4110210"/>
            <a:ext cx="11087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(x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,y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85" name="ZoneTexte 13"/>
          <p:cNvSpPr txBox="1"/>
          <p:nvPr/>
        </p:nvSpPr>
        <p:spPr>
          <a:xfrm>
            <a:off x="6739243" y="3088195"/>
            <a:ext cx="132562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(x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,y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86" name="ZoneTexte 14"/>
          <p:cNvSpPr txBox="1"/>
          <p:nvPr/>
        </p:nvSpPr>
        <p:spPr>
          <a:xfrm>
            <a:off x="6552449" y="4952183"/>
            <a:ext cx="6037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87" name="ZoneTexte 17"/>
          <p:cNvSpPr txBox="1"/>
          <p:nvPr/>
        </p:nvSpPr>
        <p:spPr>
          <a:xfrm>
            <a:off x="4386801" y="4952183"/>
            <a:ext cx="5969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88" name="Straight Arrow Connector 39"/>
          <p:cNvSpPr/>
          <p:nvPr/>
        </p:nvSpPr>
        <p:spPr>
          <a:xfrm flipV="1">
            <a:off x="3791380" y="4153197"/>
            <a:ext cx="844155" cy="539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9" name="Straight Arrow Connector 39"/>
          <p:cNvSpPr/>
          <p:nvPr/>
        </p:nvSpPr>
        <p:spPr>
          <a:xfrm flipH="1">
            <a:off x="3791351" y="3385983"/>
            <a:ext cx="2999991" cy="16175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ZoneTexte 20"/>
          <p:cNvSpPr txBox="1"/>
          <p:nvPr/>
        </p:nvSpPr>
        <p:spPr>
          <a:xfrm>
            <a:off x="3498589" y="3173019"/>
            <a:ext cx="3977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91" name="ZoneTexte 21"/>
          <p:cNvSpPr txBox="1"/>
          <p:nvPr/>
        </p:nvSpPr>
        <p:spPr>
          <a:xfrm>
            <a:off x="3458456" y="3926898"/>
            <a:ext cx="4379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  <a:r>
              <a:rPr sz="8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pic>
        <p:nvPicPr>
          <p:cNvPr id="92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6769" y="5654279"/>
            <a:ext cx="6045976" cy="4036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793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8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Distancia entre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Diamond 73"/>
          <p:cNvSpPr/>
          <p:nvPr/>
        </p:nvSpPr>
        <p:spPr>
          <a:xfrm rot="18900000">
            <a:off x="3425259" y="419751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0" name="Diamond 74"/>
          <p:cNvSpPr/>
          <p:nvPr/>
        </p:nvSpPr>
        <p:spPr>
          <a:xfrm rot="18900000">
            <a:off x="5067731" y="3142604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1" name="Straight Arrow Connector 81"/>
          <p:cNvSpPr/>
          <p:nvPr/>
        </p:nvSpPr>
        <p:spPr>
          <a:xfrm flipV="1">
            <a:off x="2826138" y="2740684"/>
            <a:ext cx="1" cy="252174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Arrow Connector 83"/>
          <p:cNvSpPr/>
          <p:nvPr/>
        </p:nvSpPr>
        <p:spPr>
          <a:xfrm>
            <a:off x="2605086" y="5058673"/>
            <a:ext cx="3038500" cy="16176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Ellipse 1"/>
          <p:cNvSpPr/>
          <p:nvPr/>
        </p:nvSpPr>
        <p:spPr>
          <a:xfrm rot="19680000">
            <a:off x="4595743" y="2816276"/>
            <a:ext cx="1174981" cy="88642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Ellipse 84"/>
          <p:cNvSpPr/>
          <p:nvPr/>
        </p:nvSpPr>
        <p:spPr>
          <a:xfrm rot="1680000">
            <a:off x="3068397" y="3686235"/>
            <a:ext cx="1005289" cy="128270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080463" y="43830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457870" y="38546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3851449" y="38546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3693267" y="46507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3878407" y="4458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3231427" y="47280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4762471" y="34133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5151176" y="346852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5326290" y="322140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4889802" y="2983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5513530" y="29087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55" name="Straight Connector 67"/>
          <p:cNvSpPr/>
          <p:nvPr/>
        </p:nvSpPr>
        <p:spPr>
          <a:xfrm flipV="1">
            <a:off x="3905801" y="3471723"/>
            <a:ext cx="871872" cy="426279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ZoneTexte 2"/>
          <p:cNvSpPr txBox="1"/>
          <p:nvPr/>
        </p:nvSpPr>
        <p:spPr>
          <a:xfrm>
            <a:off x="6230581" y="2331314"/>
            <a:ext cx="4827944" cy="26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00000"/>
              </a:lnSpc>
              <a:defRPr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Distancia entre dos Clusters: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1: Puntos más cercanos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2: Puntos más alejados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3: Distancia media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/>
              <a:buChar char="•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Opción 4: Distancia entre sus baricentros</a:t>
            </a:r>
          </a:p>
        </p:txBody>
      </p:sp>
      <p:sp>
        <p:nvSpPr>
          <p:cNvPr id="57" name="Straight Connector 70"/>
          <p:cNvSpPr/>
          <p:nvPr/>
        </p:nvSpPr>
        <p:spPr>
          <a:xfrm flipV="1">
            <a:off x="3312381" y="2938509"/>
            <a:ext cx="2210295" cy="1846646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75"/>
          <p:cNvSpPr/>
          <p:nvPr/>
        </p:nvSpPr>
        <p:spPr>
          <a:xfrm flipV="1">
            <a:off x="3530120" y="3251985"/>
            <a:ext cx="1644502" cy="1070344"/>
          </a:xfrm>
          <a:prstGeom prst="line">
            <a:avLst/>
          </a:prstGeom>
          <a:ln w="38100">
            <a:solidFill>
              <a:srgbClr val="595959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58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 Funciona?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ZoneTexte 2"/>
          <p:cNvSpPr txBox="1"/>
          <p:nvPr/>
        </p:nvSpPr>
        <p:spPr>
          <a:xfrm>
            <a:off x="1885411" y="2290324"/>
            <a:ext cx="800100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Consideremos el siguiente 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conjunto de datos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de  N = 6 puntos</a:t>
            </a:r>
          </a:p>
        </p:txBody>
      </p:sp>
      <p:sp>
        <p:nvSpPr>
          <p:cNvPr id="31" name="Straight Arrow Connector 81"/>
          <p:cNvSpPr/>
          <p:nvPr/>
        </p:nvSpPr>
        <p:spPr>
          <a:xfrm flipV="1">
            <a:off x="3804788" y="2887853"/>
            <a:ext cx="1" cy="2667313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Straight Arrow Connector 83"/>
          <p:cNvSpPr/>
          <p:nvPr/>
        </p:nvSpPr>
        <p:spPr>
          <a:xfrm>
            <a:off x="3659757" y="5384121"/>
            <a:ext cx="4677517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6596718" y="39485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445506" y="44122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4839086" y="47788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5070920" y="4180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5982086" y="35549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6364883" y="33231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63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schemas.openxmlformats.org/package/2006/metadata/core-properties"/>
    <ds:schemaRef ds:uri="http://purl.org/dc/elements/1.1/"/>
    <ds:schemaRef ds:uri="0d112806-a571-4b5c-9687-83175e2be7e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5715b14d-6155-4883-b773-4a6f0b526cee"/>
    <ds:schemaRef ds:uri="494b7d94-68f9-41b0-9fd8-f8ea6ae98d38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494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Tipos de Clustering Jerárquico</vt:lpstr>
      <vt:lpstr>¿Cómo Funciona (Aglomerativo)?</vt:lpstr>
      <vt:lpstr>PowerPoint Presentation</vt:lpstr>
      <vt:lpstr>PowerPoint Presentation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¿Cómo Funciona?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69</cp:revision>
  <dcterms:created xsi:type="dcterms:W3CDTF">2023-04-03T19:17:52Z</dcterms:created>
  <dcterms:modified xsi:type="dcterms:W3CDTF">2023-09-06T23:52:11Z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