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307" r:id="rId6"/>
    <p:sldId id="376" r:id="rId7"/>
    <p:sldId id="377" r:id="rId8"/>
    <p:sldId id="324" r:id="rId9"/>
    <p:sldId id="379" r:id="rId10"/>
    <p:sldId id="368" r:id="rId11"/>
    <p:sldId id="381" r:id="rId12"/>
    <p:sldId id="382" r:id="rId13"/>
    <p:sldId id="383" r:id="rId14"/>
    <p:sldId id="385" r:id="rId15"/>
    <p:sldId id="386" r:id="rId16"/>
    <p:sldId id="387" r:id="rId17"/>
    <p:sldId id="388" r:id="rId18"/>
    <p:sldId id="390" r:id="rId19"/>
    <p:sldId id="391" r:id="rId20"/>
    <p:sldId id="392" r:id="rId21"/>
    <p:sldId id="393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3C1053"/>
    <a:srgbClr val="C8C9C7"/>
    <a:srgbClr val="F4364C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6279320" y="2232838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#1. P(Camina)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"/>
              <p:cNvSpPr txBox="1"/>
              <p:nvPr/>
            </p:nvSpPr>
            <p:spPr>
              <a:xfrm>
                <a:off x="6279322" y="2711296"/>
                <a:ext cx="3937488" cy="527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MX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𝑎𝑚𝑖𝑛𝑎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𝐶𝑎𝑚𝑖𝑛𝑎𝑛𝑡𝑒𝑠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𝑂𝑏𝑠𝑒𝑟𝑣𝑎𝑐𝑖𝑜𝑛𝑒𝑠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22" y="2711296"/>
                <a:ext cx="3937488" cy="5273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8"/>
              <p:cNvSpPr txBox="1"/>
              <p:nvPr/>
            </p:nvSpPr>
            <p:spPr>
              <a:xfrm>
                <a:off x="6279320" y="3464338"/>
                <a:ext cx="1751377" cy="5203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𝑎𝑚𝑖𝑛𝑎</m:t>
                          </m:r>
                        </m:e>
                      </m:d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6" name="Rectangl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20" y="3464338"/>
                <a:ext cx="1751377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aight Arrow Connector 126"/>
          <p:cNvSpPr/>
          <p:nvPr/>
        </p:nvSpPr>
        <p:spPr>
          <a:xfrm>
            <a:off x="2232209" y="4596505"/>
            <a:ext cx="3469813" cy="1847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Straight Arrow Connector 127"/>
          <p:cNvSpPr/>
          <p:nvPr/>
        </p:nvSpPr>
        <p:spPr>
          <a:xfrm flipV="1">
            <a:off x="2563183" y="2833438"/>
            <a:ext cx="1" cy="191050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2740593" y="405776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3160763" y="401750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3969946" y="412873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3604847" y="387809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3271050" y="369889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276787" y="422852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3394341" y="421946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3742776" y="411907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3099494" y="436061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5278650" y="335218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403534" y="319979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196819" y="354743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004920" y="380790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4597022" y="373258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3671226" y="330255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3986668" y="329524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4552143" y="302026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28" name="Rectangle 145"/>
          <p:cNvGrpSpPr/>
          <p:nvPr/>
        </p:nvGrpSpPr>
        <p:grpSpPr>
          <a:xfrm>
            <a:off x="1887854" y="2524910"/>
            <a:ext cx="672314" cy="288650"/>
            <a:chOff x="0" y="0"/>
            <a:chExt cx="672312" cy="288648"/>
          </a:xfrm>
          <a:solidFill>
            <a:srgbClr val="C126B8"/>
          </a:solidFill>
        </p:grpSpPr>
        <p:sp>
          <p:nvSpPr>
            <p:cNvPr id="29" name="Rectangle"/>
            <p:cNvSpPr/>
            <p:nvPr/>
          </p:nvSpPr>
          <p:spPr>
            <a:xfrm>
              <a:off x="-1" y="0"/>
              <a:ext cx="672314" cy="288649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0" name="Sueldo"/>
            <p:cNvSpPr txBox="1"/>
            <p:nvPr/>
          </p:nvSpPr>
          <p:spPr>
            <a:xfrm>
              <a:off x="-1" y="16054"/>
              <a:ext cx="672314" cy="256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Sueldo</a:t>
              </a:r>
            </a:p>
          </p:txBody>
        </p:sp>
      </p:grpSp>
      <p:sp>
        <p:nvSpPr>
          <p:cNvPr id="31" name="Multiply 84"/>
          <p:cNvSpPr/>
          <p:nvPr/>
        </p:nvSpPr>
        <p:spPr>
          <a:xfrm rot="18900000">
            <a:off x="4974793" y="32188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4989995" y="291671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3866879" y="355570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916865" y="352458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639298" y="400725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3609513" y="309045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3298440" y="334964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4501120" y="346956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5324759" y="306580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5211316" y="356227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5458893" y="329524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3754229" y="434590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4250108" y="383356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4726456" y="325881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3833990" y="391790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ZoneTexte 79"/>
          <p:cNvSpPr txBox="1"/>
          <p:nvPr/>
        </p:nvSpPr>
        <p:spPr>
          <a:xfrm>
            <a:off x="2376314" y="3695259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Camina</a:t>
            </a:r>
          </a:p>
        </p:txBody>
      </p:sp>
      <p:sp>
        <p:nvSpPr>
          <p:cNvPr id="47" name="ZoneTexte 84"/>
          <p:cNvSpPr txBox="1"/>
          <p:nvPr/>
        </p:nvSpPr>
        <p:spPr>
          <a:xfrm>
            <a:off x="5007457" y="2697013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Conduce</a:t>
            </a:r>
          </a:p>
        </p:txBody>
      </p:sp>
      <p:grpSp>
        <p:nvGrpSpPr>
          <p:cNvPr id="48" name="Rectangle 163"/>
          <p:cNvGrpSpPr/>
          <p:nvPr/>
        </p:nvGrpSpPr>
        <p:grpSpPr>
          <a:xfrm>
            <a:off x="5710439" y="4724614"/>
            <a:ext cx="568882" cy="288650"/>
            <a:chOff x="0" y="0"/>
            <a:chExt cx="568881" cy="288648"/>
          </a:xfrm>
          <a:solidFill>
            <a:srgbClr val="C126B8"/>
          </a:solidFill>
        </p:grpSpPr>
        <p:sp>
          <p:nvSpPr>
            <p:cNvPr id="49" name="Rectangle"/>
            <p:cNvSpPr/>
            <p:nvPr/>
          </p:nvSpPr>
          <p:spPr>
            <a:xfrm>
              <a:off x="-1" y="0"/>
              <a:ext cx="568883" cy="288649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50" name="Edad"/>
            <p:cNvSpPr txBox="1"/>
            <p:nvPr/>
          </p:nvSpPr>
          <p:spPr>
            <a:xfrm>
              <a:off x="-1" y="16054"/>
              <a:ext cx="568883" cy="256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Edad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261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6277448" y="2224750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#2. P(X)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1"/>
              <p:cNvSpPr txBox="1"/>
              <p:nvPr/>
            </p:nvSpPr>
            <p:spPr>
              <a:xfrm>
                <a:off x="6275874" y="2703208"/>
                <a:ext cx="4621906" cy="527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𝑂𝑏𝑠𝑒𝑟𝑣𝑎𝑐𝑖𝑜𝑛𝑒𝑠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𝑆𝑖𝑚𝑖𝑙𝑎𝑟𝑒𝑠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𝑂𝑏𝑠𝑒𝑟𝑣𝑎𝑐𝑖𝑜𝑛𝑒𝑠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6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874" y="2703208"/>
                <a:ext cx="4621906" cy="5273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8"/>
              <p:cNvSpPr txBox="1"/>
              <p:nvPr/>
            </p:nvSpPr>
            <p:spPr>
              <a:xfrm>
                <a:off x="6275872" y="3456250"/>
                <a:ext cx="1086257" cy="49057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7" name="Rectangl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872" y="3456250"/>
                <a:ext cx="1086257" cy="490576"/>
              </a:xfrm>
              <a:prstGeom prst="rect">
                <a:avLst/>
              </a:prstGeom>
              <a:blipFill rotWithShape="0">
                <a:blip r:embed="rId3"/>
                <a:stretch>
                  <a:fillRect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traight Arrow Connector 143"/>
          <p:cNvSpPr/>
          <p:nvPr/>
        </p:nvSpPr>
        <p:spPr>
          <a:xfrm>
            <a:off x="2228761" y="4588417"/>
            <a:ext cx="3469813" cy="1847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traight Arrow Connector 144"/>
          <p:cNvSpPr/>
          <p:nvPr/>
        </p:nvSpPr>
        <p:spPr>
          <a:xfrm flipV="1">
            <a:off x="2559735" y="2825350"/>
            <a:ext cx="1" cy="191050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2737145" y="404968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157315" y="400941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966498" y="412064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01399" y="387000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267602" y="369080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4273339" y="422043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3390893" y="421137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3739328" y="411098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3096046" y="435252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5275202" y="334409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4400086" y="319171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193371" y="353934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4001472" y="379981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4593574" y="372449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3667778" y="329446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3983220" y="328715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4548695" y="301217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77" name="Rectangle 162"/>
          <p:cNvGrpSpPr/>
          <p:nvPr/>
        </p:nvGrpSpPr>
        <p:grpSpPr>
          <a:xfrm>
            <a:off x="1884406" y="2516822"/>
            <a:ext cx="672314" cy="288650"/>
            <a:chOff x="0" y="0"/>
            <a:chExt cx="672312" cy="288648"/>
          </a:xfrm>
          <a:solidFill>
            <a:srgbClr val="C126B8"/>
          </a:solidFill>
        </p:grpSpPr>
        <p:sp>
          <p:nvSpPr>
            <p:cNvPr id="78" name="Rectangle"/>
            <p:cNvSpPr/>
            <p:nvPr/>
          </p:nvSpPr>
          <p:spPr>
            <a:xfrm>
              <a:off x="-1" y="0"/>
              <a:ext cx="672314" cy="288649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9" name="Sueldo"/>
            <p:cNvSpPr txBox="1"/>
            <p:nvPr/>
          </p:nvSpPr>
          <p:spPr>
            <a:xfrm>
              <a:off x="-1" y="16054"/>
              <a:ext cx="672314" cy="256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Sueldo</a:t>
              </a:r>
            </a:p>
          </p:txBody>
        </p:sp>
      </p:grpSp>
      <p:sp>
        <p:nvSpPr>
          <p:cNvPr id="80" name="Multiply 84"/>
          <p:cNvSpPr/>
          <p:nvPr/>
        </p:nvSpPr>
        <p:spPr>
          <a:xfrm rot="18900000">
            <a:off x="4971345" y="321071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4986547" y="290862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3863431" y="354761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4913417" y="351649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4635850" y="399916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3606065" y="308237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3294992" y="334155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4497672" y="346147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5321311" y="305771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5207868" y="355418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5455445" y="328715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3750781" y="433781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4246660" y="382548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4723008" y="325072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3830542" y="390982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5" name="ZoneTexte 79"/>
          <p:cNvSpPr txBox="1"/>
          <p:nvPr/>
        </p:nvSpPr>
        <p:spPr>
          <a:xfrm>
            <a:off x="2372866" y="3687171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Camina</a:t>
            </a:r>
          </a:p>
        </p:txBody>
      </p:sp>
      <p:sp>
        <p:nvSpPr>
          <p:cNvPr id="96" name="ZoneTexte 84"/>
          <p:cNvSpPr txBox="1"/>
          <p:nvPr/>
        </p:nvSpPr>
        <p:spPr>
          <a:xfrm>
            <a:off x="5004009" y="2688925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Conduce</a:t>
            </a:r>
          </a:p>
        </p:txBody>
      </p:sp>
      <p:grpSp>
        <p:nvGrpSpPr>
          <p:cNvPr id="97" name="Rectangle 182"/>
          <p:cNvGrpSpPr/>
          <p:nvPr/>
        </p:nvGrpSpPr>
        <p:grpSpPr>
          <a:xfrm>
            <a:off x="5706991" y="4716526"/>
            <a:ext cx="568882" cy="288650"/>
            <a:chOff x="0" y="0"/>
            <a:chExt cx="568881" cy="288648"/>
          </a:xfrm>
          <a:solidFill>
            <a:srgbClr val="C126B8"/>
          </a:solidFill>
        </p:grpSpPr>
        <p:sp>
          <p:nvSpPr>
            <p:cNvPr id="98" name="Rectangle"/>
            <p:cNvSpPr/>
            <p:nvPr/>
          </p:nvSpPr>
          <p:spPr>
            <a:xfrm>
              <a:off x="-1" y="0"/>
              <a:ext cx="568883" cy="288649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99" name="Edad"/>
            <p:cNvSpPr txBox="1"/>
            <p:nvPr/>
          </p:nvSpPr>
          <p:spPr>
            <a:xfrm>
              <a:off x="-1" y="16054"/>
              <a:ext cx="568883" cy="256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Edad</a:t>
              </a:r>
            </a:p>
          </p:txBody>
        </p:sp>
      </p:grpSp>
      <p:sp>
        <p:nvSpPr>
          <p:cNvPr id="100" name="Oval 7"/>
          <p:cNvSpPr/>
          <p:nvPr/>
        </p:nvSpPr>
        <p:spPr>
          <a:xfrm>
            <a:off x="3572003" y="3653478"/>
            <a:ext cx="596499" cy="596499"/>
          </a:xfrm>
          <a:prstGeom prst="ellipse">
            <a:avLst/>
          </a:prstGeom>
          <a:ln w="25400">
            <a:solidFill>
              <a:srgbClr val="595959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Oval 184"/>
          <p:cNvSpPr/>
          <p:nvPr/>
        </p:nvSpPr>
        <p:spPr>
          <a:xfrm>
            <a:off x="3573188" y="3653088"/>
            <a:ext cx="596499" cy="596499"/>
          </a:xfrm>
          <a:prstGeom prst="ellipse">
            <a:avLst/>
          </a:prstGeom>
          <a:solidFill>
            <a:srgbClr val="595959">
              <a:alpha val="4196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713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  <p:bldP spid="57" grpId="0" animBg="1" advAuto="0"/>
      <p:bldP spid="94" grpId="0" animBg="1" advAuto="0"/>
      <p:bldP spid="100" grpId="0" animBg="1" advAuto="0"/>
      <p:bldP spid="10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263160" y="2224750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#3. P(X|Camina)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1"/>
              <p:cNvSpPr txBox="1"/>
              <p:nvPr/>
            </p:nvSpPr>
            <p:spPr>
              <a:xfrm>
                <a:off x="6261586" y="2703208"/>
                <a:ext cx="4355808" cy="104509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𝑊𝑎𝑙𝑘𝑠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ar-AE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ar-AE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MX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𝑒𝑟𝑜</m:t>
                              </m:r>
                              <m:r>
                                <a:rPr lang="es-MX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𝑂𝑏𝑠𝑒𝑟𝑣𝑎𝑐𝑖𝑜𝑛𝑒𝑠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𝑆𝑖𝑚𝑖𝑙𝑎𝑟𝑒𝑠</m:t>
                              </m:r>
                            </m:e>
                            <m:e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𝐸𝑛𝑡𝑟𝑒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𝑞𝑢𝑒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𝐶𝑎𝑚𝑖𝑛𝑎𝑛</m:t>
                              </m:r>
                            </m:e>
                          </m:eqAr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𝐶𝑎𝑚𝑖𝑛𝑎𝑛𝑡𝑒𝑠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6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86" y="2703208"/>
                <a:ext cx="4355808" cy="1045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58"/>
              <p:cNvSpPr txBox="1"/>
              <p:nvPr/>
            </p:nvSpPr>
            <p:spPr>
              <a:xfrm>
                <a:off x="6261584" y="3851168"/>
                <a:ext cx="1860487" cy="49057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𝑊𝑎𝑙𝑘𝑠</m:t>
                          </m:r>
                        </m:e>
                      </m:d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7" name="Rectangl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84" y="3851168"/>
                <a:ext cx="1860487" cy="490576"/>
              </a:xfrm>
              <a:prstGeom prst="rect">
                <a:avLst/>
              </a:prstGeom>
              <a:blipFill rotWithShape="0">
                <a:blip r:embed="rId3"/>
                <a:stretch>
                  <a:fillRect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traight Arrow Connector 143"/>
          <p:cNvSpPr/>
          <p:nvPr/>
        </p:nvSpPr>
        <p:spPr>
          <a:xfrm>
            <a:off x="2214473" y="4588417"/>
            <a:ext cx="3469813" cy="1847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Straight Arrow Connector 144"/>
          <p:cNvSpPr/>
          <p:nvPr/>
        </p:nvSpPr>
        <p:spPr>
          <a:xfrm flipV="1">
            <a:off x="2545447" y="2825350"/>
            <a:ext cx="1" cy="191050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2722857" y="404968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3143027" y="400941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3952210" y="412064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3587111" y="387000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3253314" y="369080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259051" y="422043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3376605" y="421137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3725040" y="411098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3081758" y="435252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5260914" y="334409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385798" y="319171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4179083" y="353934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3987184" y="379981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4579286" y="372449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3653490" y="329446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3968932" y="328715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4534407" y="301217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28" name="Rectangle 162"/>
          <p:cNvGrpSpPr/>
          <p:nvPr/>
        </p:nvGrpSpPr>
        <p:grpSpPr>
          <a:xfrm>
            <a:off x="1870118" y="2516822"/>
            <a:ext cx="672314" cy="288650"/>
            <a:chOff x="0" y="0"/>
            <a:chExt cx="672312" cy="288648"/>
          </a:xfrm>
          <a:solidFill>
            <a:srgbClr val="C126B8"/>
          </a:solidFill>
        </p:grpSpPr>
        <p:sp>
          <p:nvSpPr>
            <p:cNvPr id="29" name="Rectangle"/>
            <p:cNvSpPr/>
            <p:nvPr/>
          </p:nvSpPr>
          <p:spPr>
            <a:xfrm>
              <a:off x="-1" y="0"/>
              <a:ext cx="672314" cy="288649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0" name="Sueldo"/>
            <p:cNvSpPr txBox="1"/>
            <p:nvPr/>
          </p:nvSpPr>
          <p:spPr>
            <a:xfrm>
              <a:off x="-1" y="16054"/>
              <a:ext cx="672314" cy="256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Sueldo</a:t>
              </a:r>
            </a:p>
          </p:txBody>
        </p:sp>
      </p:grpSp>
      <p:sp>
        <p:nvSpPr>
          <p:cNvPr id="31" name="Multiply 84"/>
          <p:cNvSpPr/>
          <p:nvPr/>
        </p:nvSpPr>
        <p:spPr>
          <a:xfrm rot="18900000">
            <a:off x="4957057" y="321071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4972259" y="290862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3849143" y="354761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899129" y="351649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621562" y="399916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3591777" y="308237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3280704" y="334155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4483384" y="346147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5307023" y="305771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5193580" y="355418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5441157" y="328715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3736493" y="433781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4232372" y="382548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4708720" y="325072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3816254" y="390982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" name="ZoneTexte 79"/>
          <p:cNvSpPr txBox="1"/>
          <p:nvPr/>
        </p:nvSpPr>
        <p:spPr>
          <a:xfrm>
            <a:off x="2358578" y="3687171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Camina</a:t>
            </a:r>
          </a:p>
        </p:txBody>
      </p:sp>
      <p:sp>
        <p:nvSpPr>
          <p:cNvPr id="47" name="ZoneTexte 84"/>
          <p:cNvSpPr txBox="1"/>
          <p:nvPr/>
        </p:nvSpPr>
        <p:spPr>
          <a:xfrm>
            <a:off x="4989721" y="2688925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Conduce</a:t>
            </a:r>
          </a:p>
        </p:txBody>
      </p:sp>
      <p:grpSp>
        <p:nvGrpSpPr>
          <p:cNvPr id="48" name="Rectangle 182"/>
          <p:cNvGrpSpPr/>
          <p:nvPr/>
        </p:nvGrpSpPr>
        <p:grpSpPr>
          <a:xfrm>
            <a:off x="5692703" y="4716526"/>
            <a:ext cx="568882" cy="288650"/>
            <a:chOff x="0" y="0"/>
            <a:chExt cx="568881" cy="288648"/>
          </a:xfrm>
          <a:solidFill>
            <a:srgbClr val="C126B8"/>
          </a:solidFill>
        </p:grpSpPr>
        <p:sp>
          <p:nvSpPr>
            <p:cNvPr id="49" name="Rectangle"/>
            <p:cNvSpPr/>
            <p:nvPr/>
          </p:nvSpPr>
          <p:spPr>
            <a:xfrm>
              <a:off x="-1" y="0"/>
              <a:ext cx="568883" cy="288649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50" name="Edad"/>
            <p:cNvSpPr txBox="1"/>
            <p:nvPr/>
          </p:nvSpPr>
          <p:spPr>
            <a:xfrm>
              <a:off x="-1" y="16054"/>
              <a:ext cx="568883" cy="256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Edad</a:t>
              </a:r>
            </a:p>
          </p:txBody>
        </p:sp>
      </p:grpSp>
      <p:sp>
        <p:nvSpPr>
          <p:cNvPr id="51" name="Oval 7"/>
          <p:cNvSpPr/>
          <p:nvPr/>
        </p:nvSpPr>
        <p:spPr>
          <a:xfrm>
            <a:off x="3557715" y="3653478"/>
            <a:ext cx="596499" cy="596499"/>
          </a:xfrm>
          <a:prstGeom prst="ellipse">
            <a:avLst/>
          </a:prstGeom>
          <a:ln w="25400">
            <a:solidFill>
              <a:srgbClr val="595959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Oval 184"/>
          <p:cNvSpPr/>
          <p:nvPr/>
        </p:nvSpPr>
        <p:spPr>
          <a:xfrm>
            <a:off x="3558900" y="3653088"/>
            <a:ext cx="596499" cy="596499"/>
          </a:xfrm>
          <a:prstGeom prst="ellipse">
            <a:avLst/>
          </a:prstGeom>
          <a:solidFill>
            <a:srgbClr val="595959">
              <a:alpha val="4196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643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2" dur="indefinite" fill="hold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5" dur="indefinite" fill="hold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8" dur="indefinite" fill="hold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1" dur="indefinite" fill="hold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4" dur="indefinite" fill="hold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7" dur="indefinite" fill="hold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0" dur="indefinite" fill="hold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3" dur="indefinite" fill="hold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6" dur="indefinite" fill="hold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9" dur="indefinite" fill="hold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2" dur="indefinite" fill="hold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5" dur="indefinite" fill="hold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8" dur="indefinite" fill="hold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61" dur="indefinite" fill="hold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64" dur="indefinite" fill="hold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67" dur="indefinite" fill="hold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0" dur="indefinite" fill="hold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3" dur="indefinite" fill="hold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6" dur="indefinite" fill="hold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9" dur="indefinite" fill="hold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82" dur="indefinite" fill="hold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  <p:bldP spid="20" grpId="0" animBg="1" advAuto="0"/>
      <p:bldP spid="21" grpId="0" animBg="1" advAuto="0"/>
      <p:bldP spid="22" grpId="0" animBg="1" advAuto="0"/>
      <p:bldP spid="23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38" grpId="0" animBg="1" advAuto="0"/>
      <p:bldP spid="39" grpId="0" animBg="1" advAuto="0"/>
      <p:bldP spid="40" grpId="0" animBg="1" advAuto="0"/>
      <p:bldP spid="41" grpId="0" animBg="1" advAuto="0"/>
      <p:bldP spid="43" grpId="0" animBg="1" advAuto="0"/>
      <p:bldP spid="44" grpId="0" animBg="1" advAuto="0"/>
      <p:bldP spid="45" grpId="0" animBg="1" advAuto="0"/>
      <p:bldP spid="51" grpId="0" animBg="1" advAuto="0"/>
      <p:bldP spid="52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1"/>
              <p:cNvSpPr txBox="1"/>
              <p:nvPr/>
            </p:nvSpPr>
            <p:spPr>
              <a:xfrm>
                <a:off x="3312835" y="2667000"/>
                <a:ext cx="4352474" cy="16428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𝑎𝑚𝑖𝑛𝑎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6" name="Rectangl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835" y="2667000"/>
                <a:ext cx="4352474" cy="1642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23"/>
              <p:cNvSpPr txBox="1"/>
              <p:nvPr/>
            </p:nvSpPr>
            <p:spPr>
              <a:xfrm>
                <a:off x="7817029" y="3242221"/>
                <a:ext cx="1058176" cy="2857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7" name="Rectangl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029" y="3242221"/>
                <a:ext cx="1058176" cy="285700"/>
              </a:xfrm>
              <a:prstGeom prst="rect">
                <a:avLst/>
              </a:prstGeom>
              <a:blipFill rotWithShape="0">
                <a:blip r:embed="rId3"/>
                <a:stretch>
                  <a:fillRect r="-8621" b="-3617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6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2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1"/>
              <p:cNvSpPr txBox="1"/>
              <p:nvPr/>
            </p:nvSpPr>
            <p:spPr>
              <a:xfrm>
                <a:off x="3075827" y="2767013"/>
                <a:ext cx="4502195" cy="16428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𝑜𝑛𝑑𝑢𝑐𝑒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5" name="Rectangl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27" y="2767013"/>
                <a:ext cx="4502195" cy="1642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23"/>
              <p:cNvSpPr txBox="1"/>
              <p:nvPr/>
            </p:nvSpPr>
            <p:spPr>
              <a:xfrm>
                <a:off x="7331249" y="3342234"/>
                <a:ext cx="1058176" cy="2857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8" name="Rectangl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249" y="3342234"/>
                <a:ext cx="1058176" cy="285700"/>
              </a:xfrm>
              <a:prstGeom prst="rect">
                <a:avLst/>
              </a:prstGeom>
              <a:blipFill rotWithShape="0">
                <a:blip r:embed="rId3"/>
                <a:stretch>
                  <a:fillRect r="-8671" b="-3617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426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3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4"/>
              <p:cNvSpPr txBox="1"/>
              <p:nvPr/>
            </p:nvSpPr>
            <p:spPr>
              <a:xfrm>
                <a:off x="3278225" y="3090863"/>
                <a:ext cx="5773568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𝑎𝑚𝑖𝑛𝑎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𝐶𝑜𝑛𝑑𝑢𝑐𝑒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25" y="3090863"/>
                <a:ext cx="577356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4"/>
              <p:cNvSpPr txBox="1"/>
              <p:nvPr/>
            </p:nvSpPr>
            <p:spPr>
              <a:xfrm>
                <a:off x="4752644" y="3848100"/>
                <a:ext cx="2381934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44" y="3848100"/>
                <a:ext cx="2381934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27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3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4"/>
              <p:cNvSpPr txBox="1"/>
              <p:nvPr/>
            </p:nvSpPr>
            <p:spPr>
              <a:xfrm>
                <a:off x="3278225" y="3090863"/>
                <a:ext cx="5773568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𝑎𝑚𝑖𝑛𝑎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𝐶𝑜𝑛𝑑𝑢𝑐𝑒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25" y="3090863"/>
                <a:ext cx="577356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4"/>
              <p:cNvSpPr txBox="1"/>
              <p:nvPr/>
            </p:nvSpPr>
            <p:spPr>
              <a:xfrm>
                <a:off x="4752644" y="3848100"/>
                <a:ext cx="2381934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s-MX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MX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s-MX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44" y="3848100"/>
                <a:ext cx="2381934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790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Straight Arrow Connector 14"/>
          <p:cNvSpPr/>
          <p:nvPr/>
        </p:nvSpPr>
        <p:spPr>
          <a:xfrm flipV="1">
            <a:off x="3786488" y="2794113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020659" y="4410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575258" y="4357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5643330" y="45038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5161421" y="41729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4720829" y="3936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6048342" y="4635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4883565" y="4623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5343480" y="44910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494386" y="48098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7370740" y="3478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6215638" y="3277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5942790" y="3736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5689491" y="4080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6471031" y="3980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5249037" y="34133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5665401" y="34036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6411793" y="30407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09" name="Rectangle 45"/>
          <p:cNvGrpSpPr/>
          <p:nvPr/>
        </p:nvGrpSpPr>
        <p:grpSpPr>
          <a:xfrm>
            <a:off x="2895097" y="2386875"/>
            <a:ext cx="887412" cy="381000"/>
            <a:chOff x="0" y="0"/>
            <a:chExt cx="887411" cy="381000"/>
          </a:xfrm>
          <a:solidFill>
            <a:srgbClr val="C126B8"/>
          </a:solidFill>
        </p:grpSpPr>
        <p:sp>
          <p:nvSpPr>
            <p:cNvPr id="110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11" name="Sueldo"/>
            <p:cNvSpPr txBox="1"/>
            <p:nvPr/>
          </p:nvSpPr>
          <p:spPr>
            <a:xfrm>
              <a:off x="-1" y="5080"/>
              <a:ext cx="887413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Sueldo</a:t>
              </a:r>
            </a:p>
          </p:txBody>
        </p:sp>
      </p:grpSp>
      <p:sp>
        <p:nvSpPr>
          <p:cNvPr id="112" name="Multiply 84"/>
          <p:cNvSpPr/>
          <p:nvPr/>
        </p:nvSpPr>
        <p:spPr>
          <a:xfrm rot="18900000">
            <a:off x="6969665" y="33027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3" name="Multiply 84"/>
          <p:cNvSpPr/>
          <p:nvPr/>
        </p:nvSpPr>
        <p:spPr>
          <a:xfrm rot="18900000">
            <a:off x="6989731" y="29040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5507287" y="37474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6893206" y="3706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6526834" y="43434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5167581" y="3133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4756983" y="3475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6344446" y="36337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7431599" y="3100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7281863" y="37561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7608649" y="3403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5358597" y="4790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6013126" y="41142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6641876" y="3355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5463876" y="4225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9" name="Connecteur droit avec flèche 1"/>
          <p:cNvSpPr/>
          <p:nvPr/>
        </p:nvSpPr>
        <p:spPr>
          <a:xfrm flipH="1" flipV="1">
            <a:off x="5647065" y="4306550"/>
            <a:ext cx="1416985" cy="559141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ZoneTexte 3"/>
          <p:cNvSpPr txBox="1"/>
          <p:nvPr/>
        </p:nvSpPr>
        <p:spPr>
          <a:xfrm>
            <a:off x="7004200" y="4731236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Nuevo Dato</a:t>
            </a:r>
          </a:p>
        </p:txBody>
      </p:sp>
      <p:sp>
        <p:nvSpPr>
          <p:cNvPr id="131" name="ZoneTexte 79"/>
          <p:cNvSpPr txBox="1"/>
          <p:nvPr/>
        </p:nvSpPr>
        <p:spPr>
          <a:xfrm>
            <a:off x="3539834" y="3931664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Camina</a:t>
            </a:r>
          </a:p>
        </p:txBody>
      </p:sp>
      <p:sp>
        <p:nvSpPr>
          <p:cNvPr id="132" name="ZoneTexte 84"/>
          <p:cNvSpPr txBox="1"/>
          <p:nvPr/>
        </p:nvSpPr>
        <p:spPr>
          <a:xfrm>
            <a:off x="7012780" y="2614040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Conduce</a:t>
            </a:r>
          </a:p>
        </p:txBody>
      </p:sp>
      <p:sp>
        <p:nvSpPr>
          <p:cNvPr id="133" name="Straight Arrow Connector 42"/>
          <p:cNvSpPr/>
          <p:nvPr/>
        </p:nvSpPr>
        <p:spPr>
          <a:xfrm>
            <a:off x="3572959" y="5121254"/>
            <a:ext cx="4579939" cy="2438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4" name="Rectangle 58"/>
          <p:cNvGrpSpPr/>
          <p:nvPr/>
        </p:nvGrpSpPr>
        <p:grpSpPr>
          <a:xfrm>
            <a:off x="7940675" y="5290350"/>
            <a:ext cx="750889" cy="381001"/>
            <a:chOff x="0" y="0"/>
            <a:chExt cx="750888" cy="381000"/>
          </a:xfrm>
          <a:solidFill>
            <a:srgbClr val="C126B8"/>
          </a:solidFill>
        </p:grpSpPr>
        <p:sp>
          <p:nvSpPr>
            <p:cNvPr id="135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6" name="Edad"/>
            <p:cNvSpPr txBox="1"/>
            <p:nvPr/>
          </p:nvSpPr>
          <p:spPr>
            <a:xfrm>
              <a:off x="-1" y="5080"/>
              <a:ext cx="75089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Edad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002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xmlns="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xmlns="" id="{7D84261E-0ECC-3674-502A-EF761C3260AC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E06BDF67-C814-AAE7-9609-4804E43C3FD3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8EAB02BC-A5F0-3BFE-002C-00B76E5A578D}"/>
              </a:ext>
            </a:extLst>
          </p:cNvPr>
          <p:cNvSpPr/>
          <p:nvPr/>
        </p:nvSpPr>
        <p:spPr>
          <a:xfrm>
            <a:off x="4251006" y="5196530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8B91C4D-A6BC-EFCA-B301-F9D55FA2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4543686-CCA8-EE5B-FEA8-40F27C32DEC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Naive Bayes</a:t>
            </a:r>
            <a:endParaRPr lang="es-ES" sz="8800"/>
          </a:p>
          <a:p>
            <a:endParaRPr lang="es-MX" sz="880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D6C3425C-3CAC-0CB4-2C42-B32CF62ECFF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9" name="Título 1">
              <a:extLst>
                <a:ext uri="{FF2B5EF4-FFF2-40B4-BE49-F238E27FC236}">
                  <a16:creationId xmlns:a16="http://schemas.microsoft.com/office/drawing/2014/main" xmlns="" id="{FC4ABF22-558E-FBFF-B286-2DA549B5CB0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Naive Bayes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xmlns="" id="{7EE496F0-3AA5-BBCC-4A57-9CC9C90E263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40447B0A-8E63-6F42-BDD1-749D88AF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02" y="1496293"/>
            <a:ext cx="5728319" cy="53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068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xmlns="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Naive</a:t>
            </a:r>
            <a:r>
              <a:rPr lang="es-MX" sz="2800">
                <a:solidFill>
                  <a:schemeClr val="bg1"/>
                </a:solidFill>
                <a:cs typeface="Verdana" panose="020B0604030504040204" pitchFamily="34" charset="0"/>
              </a:rPr>
              <a:t/>
            </a:r>
            <a:br>
              <a:rPr lang="es-MX" sz="2800">
                <a:solidFill>
                  <a:schemeClr val="bg1"/>
                </a:solidFill>
                <a:cs typeface="Verdana" panose="020B0604030504040204" pitchFamily="34" charset="0"/>
              </a:rPr>
            </a:br>
            <a:r>
              <a:rPr lang="es-MX" sz="280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      </a:t>
            </a:r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Bayes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Es un clasificador probabilístico, es decir, que sus predicciones se basan en la probabilidad de un objeto.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b="1" smtClean="0">
                <a:solidFill>
                  <a:srgbClr val="3C0E52"/>
                </a:solidFill>
                <a:cs typeface="Verdana" panose="020B0604030504040204" pitchFamily="34" charset="0"/>
              </a:rPr>
              <a:t>Naïve</a:t>
            </a: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: asume que la ocurrencia de una característica particular (variable independiente) es independiente de la ocurrencia de otras características, por lo que se denomina naïve (ingenua).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b="1" smtClean="0">
                <a:solidFill>
                  <a:srgbClr val="3C0E52"/>
                </a:solidFill>
                <a:cs typeface="Verdana" panose="020B0604030504040204" pitchFamily="34" charset="0"/>
              </a:rPr>
              <a:t>Bayes</a:t>
            </a: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: se basa en el principio del teorema de Bayes.</a:t>
            </a:r>
            <a:endParaRPr lang="es-MX" sz="1600">
              <a:solidFill>
                <a:srgbClr val="3C0E52"/>
              </a:solidFill>
              <a:cs typeface="Verdana" panose="020B060403050404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2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595125"/>
            <a:ext cx="3466701" cy="10618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Supongamos que se tiene el siguiente conjunto de datos, en el que tenemos dos grupos: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Quienes llegan caminando y quienes llegan en coche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Straight Arrow Connector 14"/>
          <p:cNvSpPr/>
          <p:nvPr/>
        </p:nvSpPr>
        <p:spPr>
          <a:xfrm flipV="1">
            <a:off x="3786488" y="2803139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Straight Arrow Connector 15"/>
          <p:cNvSpPr/>
          <p:nvPr/>
        </p:nvSpPr>
        <p:spPr>
          <a:xfrm>
            <a:off x="3572959" y="5130280"/>
            <a:ext cx="4579939" cy="2438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4020659" y="44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4575258" y="43660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5643330" y="45128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5161421" y="41820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4720829" y="3945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6048342" y="46445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4883565" y="46326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5343480" y="4500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4494386" y="48189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7370740" y="34878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6215638" y="32867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5942790" y="37455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5689491" y="4089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6471031" y="3989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5249037" y="34223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5665401" y="34126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6411793" y="30497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79" name="Rectangle 44"/>
          <p:cNvGrpSpPr/>
          <p:nvPr/>
        </p:nvGrpSpPr>
        <p:grpSpPr>
          <a:xfrm>
            <a:off x="7940675" y="5299376"/>
            <a:ext cx="750889" cy="381001"/>
            <a:chOff x="0" y="0"/>
            <a:chExt cx="750888" cy="381000"/>
          </a:xfrm>
          <a:solidFill>
            <a:srgbClr val="C126B8"/>
          </a:solidFill>
        </p:grpSpPr>
        <p:sp>
          <p:nvSpPr>
            <p:cNvPr id="80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1" name="Edad"/>
            <p:cNvSpPr txBox="1"/>
            <p:nvPr/>
          </p:nvSpPr>
          <p:spPr>
            <a:xfrm>
              <a:off x="-1" y="5080"/>
              <a:ext cx="75089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Edad</a:t>
              </a:r>
            </a:p>
          </p:txBody>
        </p:sp>
      </p:grpSp>
      <p:grpSp>
        <p:nvGrpSpPr>
          <p:cNvPr id="82" name="Rectangle 45"/>
          <p:cNvGrpSpPr/>
          <p:nvPr/>
        </p:nvGrpSpPr>
        <p:grpSpPr>
          <a:xfrm>
            <a:off x="2895097" y="2395901"/>
            <a:ext cx="887412" cy="381000"/>
            <a:chOff x="0" y="0"/>
            <a:chExt cx="887411" cy="381000"/>
          </a:xfrm>
          <a:solidFill>
            <a:srgbClr val="C126B8"/>
          </a:solidFill>
        </p:grpSpPr>
        <p:sp>
          <p:nvSpPr>
            <p:cNvPr id="83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4" name="Sueldo"/>
            <p:cNvSpPr txBox="1"/>
            <p:nvPr/>
          </p:nvSpPr>
          <p:spPr>
            <a:xfrm>
              <a:off x="-1" y="5080"/>
              <a:ext cx="887413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Sueldo</a:t>
              </a:r>
            </a:p>
          </p:txBody>
        </p:sp>
      </p:grpSp>
      <p:sp>
        <p:nvSpPr>
          <p:cNvPr id="85" name="Multiply 84"/>
          <p:cNvSpPr/>
          <p:nvPr/>
        </p:nvSpPr>
        <p:spPr>
          <a:xfrm rot="18900000">
            <a:off x="6969665" y="33118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6989731" y="2913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5507287" y="37564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6893206" y="37154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6526834" y="43525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5167581" y="3142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4756983" y="34845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6344446" y="36427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7431599" y="31098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7281863" y="37651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7608649" y="34126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5358597" y="47995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7" name="Multiply 84"/>
          <p:cNvSpPr/>
          <p:nvPr/>
        </p:nvSpPr>
        <p:spPr>
          <a:xfrm rot="18900000">
            <a:off x="6013126" y="41232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8" name="Multiply 84"/>
          <p:cNvSpPr/>
          <p:nvPr/>
        </p:nvSpPr>
        <p:spPr>
          <a:xfrm rot="18900000">
            <a:off x="6641876" y="33646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1" name="ZoneTexte 79"/>
          <p:cNvSpPr txBox="1"/>
          <p:nvPr/>
        </p:nvSpPr>
        <p:spPr>
          <a:xfrm>
            <a:off x="3549743" y="3722454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Camina</a:t>
            </a:r>
          </a:p>
        </p:txBody>
      </p:sp>
      <p:sp>
        <p:nvSpPr>
          <p:cNvPr id="102" name="ZoneTexte 84"/>
          <p:cNvSpPr txBox="1"/>
          <p:nvPr/>
        </p:nvSpPr>
        <p:spPr>
          <a:xfrm>
            <a:off x="7639401" y="2726265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Conduce</a:t>
            </a: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79" grpId="0" advAuto="0"/>
      <p:bldP spid="82" grpId="0" advAuto="0"/>
      <p:bldP spid="101" grpId="0" animBg="1" advAuto="0"/>
      <p:bldP spid="10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Straight Arrow Connector 14"/>
          <p:cNvSpPr/>
          <p:nvPr/>
        </p:nvSpPr>
        <p:spPr>
          <a:xfrm flipV="1">
            <a:off x="3786488" y="2794113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020659" y="4410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575258" y="4357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5643330" y="45038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5161421" y="41729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4720829" y="3936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6048342" y="4635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4883565" y="4623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5343480" y="44910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494386" y="48098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7370740" y="3478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6215638" y="3277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5942790" y="3736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5689491" y="4080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6471031" y="3980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5249037" y="34133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5665401" y="34036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6411793" y="30407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grpSp>
        <p:nvGrpSpPr>
          <p:cNvPr id="109" name="Rectangle 45"/>
          <p:cNvGrpSpPr/>
          <p:nvPr/>
        </p:nvGrpSpPr>
        <p:grpSpPr>
          <a:xfrm>
            <a:off x="2895097" y="2386875"/>
            <a:ext cx="887412" cy="381000"/>
            <a:chOff x="0" y="0"/>
            <a:chExt cx="887411" cy="381000"/>
          </a:xfrm>
          <a:solidFill>
            <a:srgbClr val="C126B8"/>
          </a:solidFill>
        </p:grpSpPr>
        <p:sp>
          <p:nvSpPr>
            <p:cNvPr id="110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11" name="Sueldo"/>
            <p:cNvSpPr txBox="1"/>
            <p:nvPr/>
          </p:nvSpPr>
          <p:spPr>
            <a:xfrm>
              <a:off x="-1" y="5080"/>
              <a:ext cx="887413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Sueldo</a:t>
              </a:r>
            </a:p>
          </p:txBody>
        </p:sp>
      </p:grpSp>
      <p:sp>
        <p:nvSpPr>
          <p:cNvPr id="112" name="Multiply 84"/>
          <p:cNvSpPr/>
          <p:nvPr/>
        </p:nvSpPr>
        <p:spPr>
          <a:xfrm rot="18900000">
            <a:off x="6969665" y="33027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3" name="Multiply 84"/>
          <p:cNvSpPr/>
          <p:nvPr/>
        </p:nvSpPr>
        <p:spPr>
          <a:xfrm rot="18900000">
            <a:off x="6989731" y="29040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5507287" y="37474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6893206" y="3706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6526834" y="43434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5167581" y="3133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4756983" y="3475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6344446" y="36337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7431599" y="3100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7281863" y="37561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7608649" y="3403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5358597" y="4790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6013126" y="41142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6641876" y="3355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5463876" y="4225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9" name="Connecteur droit avec flèche 1"/>
          <p:cNvSpPr/>
          <p:nvPr/>
        </p:nvSpPr>
        <p:spPr>
          <a:xfrm flipH="1" flipV="1">
            <a:off x="5647065" y="4306550"/>
            <a:ext cx="1416985" cy="559141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ZoneTexte 3"/>
          <p:cNvSpPr txBox="1"/>
          <p:nvPr/>
        </p:nvSpPr>
        <p:spPr>
          <a:xfrm>
            <a:off x="7004200" y="4731236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Nuevo Dato</a:t>
            </a:r>
          </a:p>
        </p:txBody>
      </p:sp>
      <p:sp>
        <p:nvSpPr>
          <p:cNvPr id="131" name="ZoneTexte 79"/>
          <p:cNvSpPr txBox="1"/>
          <p:nvPr/>
        </p:nvSpPr>
        <p:spPr>
          <a:xfrm>
            <a:off x="3539834" y="3931664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Camina</a:t>
            </a:r>
          </a:p>
        </p:txBody>
      </p:sp>
      <p:sp>
        <p:nvSpPr>
          <p:cNvPr id="132" name="ZoneTexte 84"/>
          <p:cNvSpPr txBox="1"/>
          <p:nvPr/>
        </p:nvSpPr>
        <p:spPr>
          <a:xfrm>
            <a:off x="7012780" y="2614040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Conduce</a:t>
            </a:r>
          </a:p>
        </p:txBody>
      </p:sp>
      <p:sp>
        <p:nvSpPr>
          <p:cNvPr id="133" name="Straight Arrow Connector 42"/>
          <p:cNvSpPr/>
          <p:nvPr/>
        </p:nvSpPr>
        <p:spPr>
          <a:xfrm>
            <a:off x="3572959" y="5121254"/>
            <a:ext cx="4579939" cy="2438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4" name="Rectangle 58"/>
          <p:cNvGrpSpPr/>
          <p:nvPr/>
        </p:nvGrpSpPr>
        <p:grpSpPr>
          <a:xfrm>
            <a:off x="7940675" y="5290350"/>
            <a:ext cx="750889" cy="381001"/>
            <a:chOff x="0" y="0"/>
            <a:chExt cx="750888" cy="381000"/>
          </a:xfrm>
          <a:solidFill>
            <a:srgbClr val="C126B8"/>
          </a:solidFill>
        </p:grpSpPr>
        <p:sp>
          <p:nvSpPr>
            <p:cNvPr id="135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6" name="Edad"/>
            <p:cNvSpPr txBox="1"/>
            <p:nvPr/>
          </p:nvSpPr>
          <p:spPr>
            <a:xfrm>
              <a:off x="-1" y="5080"/>
              <a:ext cx="75089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Edad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257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Teorema de Bayes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4"/>
              <p:cNvSpPr txBox="1"/>
              <p:nvPr/>
            </p:nvSpPr>
            <p:spPr>
              <a:xfrm>
                <a:off x="3786326" y="2752725"/>
                <a:ext cx="4619348" cy="14410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6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326" y="2752725"/>
                <a:ext cx="4619348" cy="14410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504369" y="5088260"/>
            <a:ext cx="10325556" cy="14496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P(A|B): probabilidad a posteriori. Probabilidad de que la hipótesis A sea cierta, dado el evento B</a:t>
            </a:r>
          </a:p>
          <a:p>
            <a:pPr>
              <a:lnSpc>
                <a:spcPct val="90000"/>
              </a:lnSpc>
            </a:pP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P(B|A): probabilidad condicionada. Probabilidad del evento B, dado que la hipótesis A sea cierta</a:t>
            </a:r>
          </a:p>
          <a:p>
            <a:pPr>
              <a:lnSpc>
                <a:spcPct val="90000"/>
              </a:lnSpc>
            </a:pP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P(A): probabilidad a priori. Probabilidad de que la hipótesis A sea cierta (independientemente de los datos)</a:t>
            </a:r>
          </a:p>
          <a:p>
            <a:pPr>
              <a:lnSpc>
                <a:spcPct val="90000"/>
              </a:lnSpc>
            </a:pP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P(B): probabilidad marginal. Probabilidad de los datos (independientemente de la hipótesis)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98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Connecteur droit avec flèche 2"/>
          <p:cNvSpPr/>
          <p:nvPr/>
        </p:nvSpPr>
        <p:spPr>
          <a:xfrm>
            <a:off x="3471815" y="2940831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ZoneTexte 3"/>
          <p:cNvSpPr txBox="1"/>
          <p:nvPr/>
        </p:nvSpPr>
        <p:spPr>
          <a:xfrm>
            <a:off x="2360278" y="1667370"/>
            <a:ext cx="238196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Camina, dado que sea el dato X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onnecteur droit avec flèche 32"/>
          <p:cNvSpPr/>
          <p:nvPr/>
        </p:nvSpPr>
        <p:spPr>
          <a:xfrm flipH="1">
            <a:off x="6617996" y="2722485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ZoneTexte 35"/>
          <p:cNvSpPr txBox="1"/>
          <p:nvPr/>
        </p:nvSpPr>
        <p:spPr>
          <a:xfrm>
            <a:off x="5952145" y="1663712"/>
            <a:ext cx="178716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el dato X, dado que sea Camina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Connecteur droit avec flèche 37"/>
          <p:cNvSpPr/>
          <p:nvPr/>
        </p:nvSpPr>
        <p:spPr>
          <a:xfrm flipH="1">
            <a:off x="8786274" y="2785691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ZoneTexte 38"/>
          <p:cNvSpPr txBox="1"/>
          <p:nvPr/>
        </p:nvSpPr>
        <p:spPr>
          <a:xfrm>
            <a:off x="8717324" y="1693853"/>
            <a:ext cx="191344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Camina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Connecteur droit avec flèche 39"/>
          <p:cNvSpPr/>
          <p:nvPr/>
        </p:nvSpPr>
        <p:spPr>
          <a:xfrm flipH="1" flipV="1">
            <a:off x="8147921" y="4638433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ZoneTexte 42"/>
          <p:cNvSpPr txBox="1"/>
          <p:nvPr/>
        </p:nvSpPr>
        <p:spPr>
          <a:xfrm>
            <a:off x="7790285" y="5357572"/>
            <a:ext cx="21918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el dato X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4"/>
              <p:cNvSpPr txBox="1"/>
              <p:nvPr/>
            </p:nvSpPr>
            <p:spPr>
              <a:xfrm>
                <a:off x="2634624" y="3503057"/>
                <a:ext cx="7796814" cy="104304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𝐶𝑎𝑚𝑖𝑛𝑎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ar-AE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s-MX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𝑎𝑚𝑖𝑛𝑎</m:t>
                                  </m:r>
                                </m:e>
                              </m:d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s-MX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Camina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5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24" y="3503057"/>
                <a:ext cx="7796814" cy="1043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Rectangle 1"/>
          <p:cNvGrpSpPr/>
          <p:nvPr/>
        </p:nvGrpSpPr>
        <p:grpSpPr>
          <a:xfrm>
            <a:off x="8147921" y="1655993"/>
            <a:ext cx="546107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3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#1</a:t>
              </a:r>
            </a:p>
          </p:txBody>
        </p:sp>
      </p:grpSp>
      <p:grpSp>
        <p:nvGrpSpPr>
          <p:cNvPr id="55" name="Rectangle 12"/>
          <p:cNvGrpSpPr/>
          <p:nvPr/>
        </p:nvGrpSpPr>
        <p:grpSpPr>
          <a:xfrm>
            <a:off x="7288042" y="5200659"/>
            <a:ext cx="546108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#2</a:t>
              </a:r>
            </a:p>
          </p:txBody>
        </p:sp>
      </p:grpSp>
      <p:grpSp>
        <p:nvGrpSpPr>
          <p:cNvPr id="58" name="Rectangle 13"/>
          <p:cNvGrpSpPr/>
          <p:nvPr/>
        </p:nvGrpSpPr>
        <p:grpSpPr>
          <a:xfrm>
            <a:off x="5428909" y="1656000"/>
            <a:ext cx="546108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9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#3</a:t>
              </a:r>
            </a:p>
          </p:txBody>
        </p:sp>
      </p:grpSp>
      <p:grpSp>
        <p:nvGrpSpPr>
          <p:cNvPr id="61" name="Rectangle 14"/>
          <p:cNvGrpSpPr/>
          <p:nvPr/>
        </p:nvGrpSpPr>
        <p:grpSpPr>
          <a:xfrm>
            <a:off x="1885737" y="1637479"/>
            <a:ext cx="546107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62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74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2" grpId="0" advAuto="0"/>
      <p:bldP spid="55" grpId="0" advAuto="0"/>
      <p:bldP spid="58" grpId="0" advAuto="0"/>
      <p:bldP spid="61" grpId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2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Connecteur droit avec flèche 2"/>
          <p:cNvSpPr/>
          <p:nvPr/>
        </p:nvSpPr>
        <p:spPr>
          <a:xfrm>
            <a:off x="3471815" y="2940831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ZoneTexte 3"/>
          <p:cNvSpPr txBox="1"/>
          <p:nvPr/>
        </p:nvSpPr>
        <p:spPr>
          <a:xfrm>
            <a:off x="2360278" y="1667370"/>
            <a:ext cx="238196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Conduce, dado que sea el dato X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onnecteur droit avec flèche 32"/>
          <p:cNvSpPr/>
          <p:nvPr/>
        </p:nvSpPr>
        <p:spPr>
          <a:xfrm flipH="1">
            <a:off x="6617996" y="2722485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ZoneTexte 35"/>
          <p:cNvSpPr txBox="1"/>
          <p:nvPr/>
        </p:nvSpPr>
        <p:spPr>
          <a:xfrm>
            <a:off x="5952145" y="1663712"/>
            <a:ext cx="178716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el dato X, dado que sea Conduce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Connecteur droit avec flèche 37"/>
          <p:cNvSpPr/>
          <p:nvPr/>
        </p:nvSpPr>
        <p:spPr>
          <a:xfrm flipH="1">
            <a:off x="8786274" y="2785691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ZoneTexte 38"/>
          <p:cNvSpPr txBox="1"/>
          <p:nvPr/>
        </p:nvSpPr>
        <p:spPr>
          <a:xfrm>
            <a:off x="8717324" y="1693853"/>
            <a:ext cx="191344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Conduce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Connecteur droit avec flèche 39"/>
          <p:cNvSpPr/>
          <p:nvPr/>
        </p:nvSpPr>
        <p:spPr>
          <a:xfrm flipH="1" flipV="1">
            <a:off x="8147921" y="4638433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ZoneTexte 42"/>
          <p:cNvSpPr txBox="1"/>
          <p:nvPr/>
        </p:nvSpPr>
        <p:spPr>
          <a:xfrm>
            <a:off x="7790285" y="5357572"/>
            <a:ext cx="21918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el dato X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4"/>
              <p:cNvSpPr txBox="1"/>
              <p:nvPr/>
            </p:nvSpPr>
            <p:spPr>
              <a:xfrm>
                <a:off x="2634624" y="3503057"/>
                <a:ext cx="8293424" cy="104304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𝐶𝑜𝑛𝑑𝑢𝑐𝑒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ar-AE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s-MX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𝑜𝑛𝑑𝑢𝑐𝑒</m:t>
                                  </m:r>
                                </m:e>
                              </m:d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s-MX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Conduce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5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24" y="3503057"/>
                <a:ext cx="8293424" cy="1043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Rectangle 1"/>
          <p:cNvGrpSpPr/>
          <p:nvPr/>
        </p:nvGrpSpPr>
        <p:grpSpPr>
          <a:xfrm>
            <a:off x="8147921" y="1655993"/>
            <a:ext cx="546107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3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#1</a:t>
              </a:r>
            </a:p>
          </p:txBody>
        </p:sp>
      </p:grpSp>
      <p:grpSp>
        <p:nvGrpSpPr>
          <p:cNvPr id="55" name="Rectangle 12"/>
          <p:cNvGrpSpPr/>
          <p:nvPr/>
        </p:nvGrpSpPr>
        <p:grpSpPr>
          <a:xfrm>
            <a:off x="7288042" y="5200659"/>
            <a:ext cx="546108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#2</a:t>
              </a:r>
            </a:p>
          </p:txBody>
        </p:sp>
      </p:grpSp>
      <p:grpSp>
        <p:nvGrpSpPr>
          <p:cNvPr id="58" name="Rectangle 13"/>
          <p:cNvGrpSpPr/>
          <p:nvPr/>
        </p:nvGrpSpPr>
        <p:grpSpPr>
          <a:xfrm>
            <a:off x="5428909" y="1656000"/>
            <a:ext cx="546108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9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#3</a:t>
              </a:r>
            </a:p>
          </p:txBody>
        </p:sp>
      </p:grpSp>
      <p:grpSp>
        <p:nvGrpSpPr>
          <p:cNvPr id="61" name="Rectangle 14"/>
          <p:cNvGrpSpPr/>
          <p:nvPr/>
        </p:nvGrpSpPr>
        <p:grpSpPr>
          <a:xfrm>
            <a:off x="1885737" y="1637479"/>
            <a:ext cx="546107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62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639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2" grpId="0" advAuto="0"/>
      <p:bldP spid="55" grpId="0" advAuto="0"/>
      <p:bldP spid="58" grpId="0" advAuto="0"/>
      <p:bldP spid="61" grpId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3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4"/>
              <p:cNvSpPr txBox="1"/>
              <p:nvPr/>
            </p:nvSpPr>
            <p:spPr>
              <a:xfrm>
                <a:off x="3278225" y="3090863"/>
                <a:ext cx="5773568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𝑎𝑚𝑖𝑛𝑎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𝐶𝑜𝑛𝑑𝑢𝑐𝑒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25" y="3090863"/>
                <a:ext cx="577356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590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D0DF8DB-B03C-4353-B44A-DA8E261EF087}">
  <ds:schemaRefs>
    <ds:schemaRef ds:uri="http://www.w3.org/XML/1998/namespace"/>
    <ds:schemaRef ds:uri="http://schemas.microsoft.com/office/2006/metadata/properties"/>
    <ds:schemaRef ds:uri="5715b14d-6155-4883-b773-4a6f0b526cee"/>
    <ds:schemaRef ds:uri="http://schemas.microsoft.com/office/2006/documentManagement/types"/>
    <ds:schemaRef ds:uri="494b7d94-68f9-41b0-9fd8-f8ea6ae98d38"/>
    <ds:schemaRef ds:uri="0d112806-a571-4b5c-9687-83175e2be7e0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380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Montserrat Light</vt:lpstr>
      <vt:lpstr>Montserrat SemiBold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Teorema de Bayes</vt:lpstr>
      <vt:lpstr>Paso 1</vt:lpstr>
      <vt:lpstr>Paso 2</vt:lpstr>
      <vt:lpstr>Paso 3</vt:lpstr>
      <vt:lpstr>Paso 1</vt:lpstr>
      <vt:lpstr>Paso 1</vt:lpstr>
      <vt:lpstr>Paso 1</vt:lpstr>
      <vt:lpstr>Paso 1</vt:lpstr>
      <vt:lpstr>Paso 2</vt:lpstr>
      <vt:lpstr>Paso 3</vt:lpstr>
      <vt:lpstr>Paso 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74</cp:revision>
  <dcterms:created xsi:type="dcterms:W3CDTF">2023-04-03T19:17:52Z</dcterms:created>
  <dcterms:modified xsi:type="dcterms:W3CDTF">2023-06-27T04:00:17Z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