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8"/>
  </p:notesMasterIdLst>
  <p:sldIdLst>
    <p:sldId id="307" r:id="rId6"/>
    <p:sldId id="364" r:id="rId7"/>
    <p:sldId id="328" r:id="rId8"/>
    <p:sldId id="343" r:id="rId9"/>
    <p:sldId id="365" r:id="rId10"/>
    <p:sldId id="324" r:id="rId11"/>
    <p:sldId id="332" r:id="rId12"/>
    <p:sldId id="347" r:id="rId13"/>
    <p:sldId id="348" r:id="rId14"/>
    <p:sldId id="349" r:id="rId15"/>
    <p:sldId id="351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26B8"/>
    <a:srgbClr val="3C1053"/>
    <a:srgbClr val="0DC9FD"/>
    <a:srgbClr val="C8C9C7"/>
    <a:srgbClr val="F4364C"/>
    <a:srgbClr val="3C0E52"/>
    <a:srgbClr val="1EBCAC"/>
    <a:srgbClr val="F03455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7342" autoAdjust="0"/>
  </p:normalViewPr>
  <p:slideViewPr>
    <p:cSldViewPr snapToGrid="0">
      <p:cViewPr varScale="1">
        <p:scale>
          <a:sx n="98" d="100"/>
          <a:sy n="98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Relationship Id="rId64" Type="http://schemas.microsoft.com/office/2016/11/relationships/changesInfo" Target="changesInfos/changesInfo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F6764C-D7CC-0341-97A8-D8035C242B3B}" type="doc">
      <dgm:prSet loTypeId="urn:microsoft.com/office/officeart/2008/layout/CircularPictureCallou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F37EA7B-FD2B-1041-91DB-6A4042F38EE9}">
      <dgm:prSet/>
      <dgm:spPr/>
      <dgm:t>
        <a:bodyPr/>
        <a:lstStyle/>
        <a:p>
          <a:endParaRPr lang="es-MX"/>
        </a:p>
      </dgm:t>
    </dgm:pt>
    <dgm:pt modelId="{2FF03206-6A9B-5640-B3C0-178F92E51F80}" type="parTrans" cxnId="{B631722F-F8AA-F14F-96F8-D9135DA8E9FF}">
      <dgm:prSet/>
      <dgm:spPr/>
      <dgm:t>
        <a:bodyPr/>
        <a:lstStyle/>
        <a:p>
          <a:endParaRPr lang="es-MX"/>
        </a:p>
      </dgm:t>
    </dgm:pt>
    <dgm:pt modelId="{F19674A4-1D0B-2642-B044-617969322F23}" type="sibTrans" cxnId="{B631722F-F8AA-F14F-96F8-D9135DA8E9FF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s-MX"/>
        </a:p>
      </dgm:t>
    </dgm:pt>
    <dgm:pt modelId="{54E27015-05C5-8A4C-91DF-96D138BFD29F}" type="pres">
      <dgm:prSet presAssocID="{DAF6764C-D7CC-0341-97A8-D8035C242B3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MX"/>
        </a:p>
      </dgm:t>
    </dgm:pt>
    <dgm:pt modelId="{DD59DA84-7E25-F448-B980-0EFC686AD322}" type="pres">
      <dgm:prSet presAssocID="{DAF6764C-D7CC-0341-97A8-D8035C242B3B}" presName="Name1" presStyleCnt="0"/>
      <dgm:spPr/>
    </dgm:pt>
    <dgm:pt modelId="{C4444A33-6B40-AB4F-85E1-F43D92646921}" type="pres">
      <dgm:prSet presAssocID="{F19674A4-1D0B-2642-B044-617969322F23}" presName="picture_1" presStyleCnt="0"/>
      <dgm:spPr/>
    </dgm:pt>
    <dgm:pt modelId="{0005B0D2-B676-6D4A-B664-BCCB74D63410}" type="pres">
      <dgm:prSet presAssocID="{F19674A4-1D0B-2642-B044-617969322F23}" presName="pictureRepeatNode" presStyleLbl="alignImgPlace1" presStyleIdx="0" presStyleCnt="1" custScaleX="131993" custScaleY="131547" custLinFactNeighborX="1672"/>
      <dgm:spPr/>
      <dgm:t>
        <a:bodyPr/>
        <a:lstStyle/>
        <a:p>
          <a:endParaRPr lang="es-MX"/>
        </a:p>
      </dgm:t>
    </dgm:pt>
    <dgm:pt modelId="{D6FC07A3-65B9-8B42-8BF0-FE516702C3B5}" type="pres">
      <dgm:prSet presAssocID="{FF37EA7B-FD2B-1041-91DB-6A4042F38EE9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B42B247A-96B0-454D-A676-767DD5A2B634}" type="presOf" srcId="{F19674A4-1D0B-2642-B044-617969322F23}" destId="{0005B0D2-B676-6D4A-B664-BCCB74D63410}" srcOrd="0" destOrd="0" presId="urn:microsoft.com/office/officeart/2008/layout/CircularPictureCallout"/>
    <dgm:cxn modelId="{156B60D7-8738-43EA-B3E8-BC4D22291FDC}" type="presOf" srcId="{FF37EA7B-FD2B-1041-91DB-6A4042F38EE9}" destId="{D6FC07A3-65B9-8B42-8BF0-FE516702C3B5}" srcOrd="0" destOrd="0" presId="urn:microsoft.com/office/officeart/2008/layout/CircularPictureCallout"/>
    <dgm:cxn modelId="{6DE6A928-BB47-45D3-8D41-5EE5EC31CA73}" type="presOf" srcId="{DAF6764C-D7CC-0341-97A8-D8035C242B3B}" destId="{54E27015-05C5-8A4C-91DF-96D138BFD29F}" srcOrd="0" destOrd="0" presId="urn:microsoft.com/office/officeart/2008/layout/CircularPictureCallout"/>
    <dgm:cxn modelId="{B631722F-F8AA-F14F-96F8-D9135DA8E9FF}" srcId="{DAF6764C-D7CC-0341-97A8-D8035C242B3B}" destId="{FF37EA7B-FD2B-1041-91DB-6A4042F38EE9}" srcOrd="0" destOrd="0" parTransId="{2FF03206-6A9B-5640-B3C0-178F92E51F80}" sibTransId="{F19674A4-1D0B-2642-B044-617969322F23}"/>
    <dgm:cxn modelId="{CBA13B4D-F91F-4A15-8512-3D17CBC663A4}" type="presParOf" srcId="{54E27015-05C5-8A4C-91DF-96D138BFD29F}" destId="{DD59DA84-7E25-F448-B980-0EFC686AD322}" srcOrd="0" destOrd="0" presId="urn:microsoft.com/office/officeart/2008/layout/CircularPictureCallout"/>
    <dgm:cxn modelId="{D3224960-2676-4A4F-8BD8-3CFB78F43BDF}" type="presParOf" srcId="{DD59DA84-7E25-F448-B980-0EFC686AD322}" destId="{C4444A33-6B40-AB4F-85E1-F43D92646921}" srcOrd="0" destOrd="0" presId="urn:microsoft.com/office/officeart/2008/layout/CircularPictureCallout"/>
    <dgm:cxn modelId="{BF840A6F-A73F-462C-8AE7-84660D8EC7B8}" type="presParOf" srcId="{C4444A33-6B40-AB4F-85E1-F43D92646921}" destId="{0005B0D2-B676-6D4A-B664-BCCB74D63410}" srcOrd="0" destOrd="0" presId="urn:microsoft.com/office/officeart/2008/layout/CircularPictureCallout"/>
    <dgm:cxn modelId="{407DE07B-901D-415B-8E08-5B0056B9A00A}" type="presParOf" srcId="{DD59DA84-7E25-F448-B980-0EFC686AD322}" destId="{D6FC07A3-65B9-8B42-8BF0-FE516702C3B5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5B0D2-B676-6D4A-B664-BCCB74D63410}">
      <dsp:nvSpPr>
        <dsp:cNvPr id="0" name=""/>
        <dsp:cNvSpPr/>
      </dsp:nvSpPr>
      <dsp:spPr>
        <a:xfrm>
          <a:off x="1369437" y="6"/>
          <a:ext cx="5066675" cy="504955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C07A3-65B9-8B42-8BF0-FE516702C3B5}">
      <dsp:nvSpPr>
        <dsp:cNvPr id="0" name=""/>
        <dsp:cNvSpPr/>
      </dsp:nvSpPr>
      <dsp:spPr>
        <a:xfrm>
          <a:off x="2610243" y="2643780"/>
          <a:ext cx="2456700" cy="12667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6500" kern="1200"/>
        </a:p>
      </dsp:txBody>
      <dsp:txXfrm>
        <a:off x="2610243" y="2643780"/>
        <a:ext cx="2456700" cy="1266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Dentro</a:t>
            </a:r>
            <a:r>
              <a:rPr lang="es-MX" baseline="0" smtClean="0"/>
              <a:t> de los problemas de clasificación, en lugar de que la variable dependiente sea un valor contínuo, es un valor categórico, como se muestra en los ejemplos</a:t>
            </a:r>
          </a:p>
          <a:p>
            <a:r>
              <a:rPr lang="es-MX" smtClean="0"/>
              <a:t>Varios</a:t>
            </a:r>
            <a:r>
              <a:rPr lang="es-MX" baseline="0" smtClean="0"/>
              <a:t> de los algoritmos que vimos en los problemas de regresión, se pueden utilizar también para clasificación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6823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Dependiendo del caso de negocio, será la métrica a la que se tendrá que dar mas peso.</a:t>
            </a:r>
            <a:r>
              <a:rPr lang="es-MX" baseline="0" smtClean="0"/>
              <a:t> En las siguientes láminas, se muestran algunos ejemplos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4265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En general, en el caso de enfermedades, el</a:t>
            </a:r>
            <a:r>
              <a:rPr lang="es-MX" baseline="0" smtClean="0"/>
              <a:t> costo de clasificar a una persona como sana, cuando en realidad está enferma, tiene más peso que el clasificar a una persona como enferma, cuando en realizad está sana.</a:t>
            </a:r>
          </a:p>
          <a:p>
            <a:r>
              <a:rPr lang="es-MX" baseline="0" smtClean="0"/>
              <a:t>La prioridad es que no haya personas enfermas que sean clasificadas como sanas, para evitar contagios o para que las enfermedades no pasen desapercibidas, aún cuando haya personas sanas que sean clasificadas como enfermas y requieran una revisión adicional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9878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mtClean="0"/>
              <a:t>En el caso de spam el</a:t>
            </a:r>
            <a:r>
              <a:rPr lang="es-MX" baseline="0" smtClean="0"/>
              <a:t> costo de clasificar a un correo como spam, cuando en realidad no lo es, tiene más peso que el clasificar a un correo spam como no spam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aseline="0" smtClean="0"/>
              <a:t>La prioridad es que no haya correos válidos que sean clasificados como spam, aún cuando en el buzón de entrada sigan llegando algunos mensajes de spam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4997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En el caso de fraudes o préstamos bancarios, el</a:t>
            </a:r>
            <a:r>
              <a:rPr lang="es-MX" baseline="0" smtClean="0"/>
              <a:t> costo de clasificar a una transacción como legítima, cuando en realidad es mala, tiene más peso que el clasificar a una transacción como mala, cuando en realizad es legítima.</a:t>
            </a:r>
          </a:p>
          <a:p>
            <a:r>
              <a:rPr lang="es-MX" baseline="0" smtClean="0"/>
              <a:t>La prioridad es que se identifiquen todas las transacciones ilegales, para evitar pérdidas, aún cuando también sean rechazadas algunas transacciones que si son legítimas</a:t>
            </a:r>
            <a:endParaRPr lang="es-MX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0025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Resumiendo, dependiendo del caso, es la métrica a</a:t>
            </a:r>
            <a:r>
              <a:rPr lang="es-MX" baseline="0" smtClean="0"/>
              <a:t> la que se le deberá dar mas peso, para determinar el modelo adecuado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634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Mientras mas cerca esté a la línea diagonal (línea roja), el modelo es menos preciso, dado que es igual a no tener un modelo y dejar la decisión al azar.</a:t>
            </a:r>
          </a:p>
          <a:p>
            <a:r>
              <a:rPr lang="es-MX" smtClean="0"/>
              <a:t>Mientras</a:t>
            </a:r>
            <a:r>
              <a:rPr lang="es-MX" baseline="0" smtClean="0"/>
              <a:t> más cerca esté al borde superior (línea azul), el modelo es más preciso.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1487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607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741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En los problemas</a:t>
            </a:r>
            <a:r>
              <a:rPr lang="es-MX" baseline="0" smtClean="0"/>
              <a:t> de regresión, vimos como usar la regresión lineal, para ajustar una línea a los datos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5473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En el caso de las clasificaciones, los valores</a:t>
            </a:r>
            <a:r>
              <a:rPr lang="es-MX" baseline="0" smtClean="0"/>
              <a:t> pueden tener un valor de 0 o 1, por lo que el modelo de regresión lineal no puede ajustarse correctamente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1994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Para poder modelar estas relaciones, se utiliza una función no lineal. La función con forma de S es conocida como sigmoide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6760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El algoritmo</a:t>
            </a:r>
            <a:r>
              <a:rPr lang="es-MX" baseline="0" smtClean="0"/>
              <a:t> predice la probabilidad de que la variable dependiente sea 1, dados los valores de las variables independientes. Se predicen probablilidades en lugar de los valores de la variable dependiente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037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Al igual que en la regresión</a:t>
            </a:r>
            <a:r>
              <a:rPr lang="es-MX" baseline="0" smtClean="0"/>
              <a:t> lineal, se tiene la regresión simple (con una variable independiente) y la regresión múltiple (con varias variables inpendientes)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3857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En el caso de las clasificaciones las métricas que se utilizan para evaluar el desempeño</a:t>
            </a:r>
            <a:r>
              <a:rPr lang="es-MX" baseline="0" smtClean="0"/>
              <a:t> del modelo son las que se muestran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4171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Mide cuantas observaciones fueron clasificadas</a:t>
            </a:r>
            <a:r>
              <a:rPr lang="es-MX" baseline="0" smtClean="0"/>
              <a:t> correctamente. Por ejemplo, si el modelo predijo correctamente 75 observaciones de 100, su exactitud es del 75%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1328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Es una manera común para presentar las 4 métricas.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562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04/09/2023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04/09/2023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04/09/2023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04/09/2023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04/09/2023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04/09/2023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04/09/2023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04/09/2023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04/09/2023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04/09/2023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 Logística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838200" y="217835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86935" y="235347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Logística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838200" y="454071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86935" y="471583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Logística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9" name="Group 140"/>
          <p:cNvGrpSpPr/>
          <p:nvPr/>
        </p:nvGrpSpPr>
        <p:grpSpPr>
          <a:xfrm>
            <a:off x="3962400" y="2313426"/>
            <a:ext cx="3124200" cy="762000"/>
            <a:chOff x="0" y="0"/>
            <a:chExt cx="3124200" cy="762000"/>
          </a:xfrm>
          <a:noFill/>
        </p:grpSpPr>
        <p:grpSp>
          <p:nvGrpSpPr>
            <p:cNvPr id="31" name="Rectangle 35"/>
            <p:cNvGrpSpPr/>
            <p:nvPr/>
          </p:nvGrpSpPr>
          <p:grpSpPr>
            <a:xfrm>
              <a:off x="0" y="0"/>
              <a:ext cx="3124200" cy="762000"/>
              <a:chOff x="0" y="0"/>
              <a:chExt cx="3124200" cy="762000"/>
            </a:xfrm>
            <a:grpFill/>
          </p:grpSpPr>
          <p:sp>
            <p:nvSpPr>
              <p:cNvPr id="36" name="Rectangle"/>
              <p:cNvSpPr/>
              <p:nvPr/>
            </p:nvSpPr>
            <p:spPr>
              <a:xfrm>
                <a:off x="0" y="0"/>
                <a:ext cx="3124200" cy="762000"/>
              </a:xfrm>
              <a:prstGeom prst="rect">
                <a:avLst/>
              </a:prstGeom>
              <a:grpFill/>
              <a:ln w="25400" cap="flat">
                <a:noFill/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solidFill>
                    <a:srgbClr val="3C1053"/>
                  </a:solidFill>
                </a:endParaRPr>
              </a:p>
            </p:txBody>
          </p:sp>
          <p:sp>
            <p:nvSpPr>
              <p:cNvPr id="37" name="ln (        ) = b0 + b1*x"/>
              <p:cNvSpPr txBox="1"/>
              <p:nvPr/>
            </p:nvSpPr>
            <p:spPr>
              <a:xfrm>
                <a:off x="0" y="180946"/>
                <a:ext cx="3124200" cy="40010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2000" b="1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pPr>
                <a:r>
                  <a:rPr>
                    <a:solidFill>
                      <a:srgbClr val="3C1053"/>
                    </a:solidFill>
                  </a:rPr>
                  <a:t>ln (        ) = b</a:t>
                </a:r>
                <a:r>
                  <a:rPr baseline="-25000">
                    <a:solidFill>
                      <a:srgbClr val="3C1053"/>
                    </a:solidFill>
                  </a:rPr>
                  <a:t>0</a:t>
                </a:r>
                <a:r>
                  <a:rPr>
                    <a:solidFill>
                      <a:srgbClr val="3C1053"/>
                    </a:solidFill>
                  </a:rPr>
                  <a:t> + b</a:t>
                </a:r>
                <a:r>
                  <a:rPr baseline="-25000">
                    <a:solidFill>
                      <a:srgbClr val="3C1053"/>
                    </a:solidFill>
                  </a:rPr>
                  <a:t>1</a:t>
                </a:r>
                <a:r>
                  <a:rPr>
                    <a:solidFill>
                      <a:srgbClr val="3C1053"/>
                    </a:solidFill>
                  </a:rPr>
                  <a:t>*x</a:t>
                </a:r>
              </a:p>
            </p:txBody>
          </p:sp>
        </p:grpSp>
        <p:sp>
          <p:nvSpPr>
            <p:cNvPr id="32" name="Rectangle 36"/>
            <p:cNvSpPr txBox="1"/>
            <p:nvPr/>
          </p:nvSpPr>
          <p:spPr>
            <a:xfrm>
              <a:off x="710907" y="325495"/>
              <a:ext cx="60390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rPr>
                  <a:solidFill>
                    <a:srgbClr val="3C1053"/>
                  </a:solidFill>
                </a:rPr>
                <a:t>1 –</a:t>
              </a:r>
              <a:r>
                <a:rPr baseline="30000">
                  <a:solidFill>
                    <a:srgbClr val="3C1053"/>
                  </a:solidFill>
                </a:rPr>
                <a:t> </a:t>
              </a:r>
              <a:r>
                <a:rPr>
                  <a:solidFill>
                    <a:srgbClr val="3C1053"/>
                  </a:solidFill>
                </a:rPr>
                <a:t>p</a:t>
              </a:r>
            </a:p>
          </p:txBody>
        </p:sp>
        <p:sp>
          <p:nvSpPr>
            <p:cNvPr id="33" name="Rectangle 37"/>
            <p:cNvSpPr txBox="1"/>
            <p:nvPr/>
          </p:nvSpPr>
          <p:spPr>
            <a:xfrm>
              <a:off x="871937" y="36335"/>
              <a:ext cx="233395" cy="36933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rPr>
                  <a:solidFill>
                    <a:srgbClr val="3C1053"/>
                  </a:solidFill>
                </a:rPr>
                <a:t>p</a:t>
              </a:r>
            </a:p>
          </p:txBody>
        </p:sp>
        <p:sp>
          <p:nvSpPr>
            <p:cNvPr id="35" name="Straight Connector 38"/>
            <p:cNvSpPr/>
            <p:nvPr/>
          </p:nvSpPr>
          <p:spPr>
            <a:xfrm>
              <a:off x="644924" y="371415"/>
              <a:ext cx="726676" cy="1"/>
            </a:xfrm>
            <a:prstGeom prst="line">
              <a:avLst/>
            </a:prstGeom>
            <a:grpFill/>
            <a:ln w="28575" cap="flat">
              <a:solidFill>
                <a:srgbClr val="3C105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solidFill>
                  <a:srgbClr val="3C1053"/>
                </a:solidFill>
              </a:endParaRPr>
            </a:p>
          </p:txBody>
        </p:sp>
      </p:grpSp>
      <p:grpSp>
        <p:nvGrpSpPr>
          <p:cNvPr id="38" name="Group 12"/>
          <p:cNvGrpSpPr/>
          <p:nvPr/>
        </p:nvGrpSpPr>
        <p:grpSpPr>
          <a:xfrm>
            <a:off x="3962400" y="4670287"/>
            <a:ext cx="5562600" cy="762000"/>
            <a:chOff x="0" y="0"/>
            <a:chExt cx="5562600" cy="762000"/>
          </a:xfrm>
          <a:noFill/>
        </p:grpSpPr>
        <p:grpSp>
          <p:nvGrpSpPr>
            <p:cNvPr id="39" name="Rectangle 41"/>
            <p:cNvGrpSpPr/>
            <p:nvPr/>
          </p:nvGrpSpPr>
          <p:grpSpPr>
            <a:xfrm>
              <a:off x="0" y="0"/>
              <a:ext cx="5562600" cy="762000"/>
              <a:chOff x="0" y="0"/>
              <a:chExt cx="5562600" cy="762000"/>
            </a:xfrm>
            <a:grpFill/>
          </p:grpSpPr>
          <p:sp>
            <p:nvSpPr>
              <p:cNvPr id="60" name="Rectangle"/>
              <p:cNvSpPr/>
              <p:nvPr/>
            </p:nvSpPr>
            <p:spPr>
              <a:xfrm>
                <a:off x="0" y="0"/>
                <a:ext cx="5562600" cy="762000"/>
              </a:xfrm>
              <a:prstGeom prst="rect">
                <a:avLst/>
              </a:prstGeom>
              <a:grpFill/>
              <a:ln w="25400" cap="flat">
                <a:noFill/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000" b="1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pPr>
                <a:endParaRPr>
                  <a:solidFill>
                    <a:srgbClr val="3C1053"/>
                  </a:solidFill>
                </a:endParaRPr>
              </a:p>
            </p:txBody>
          </p:sp>
          <p:sp>
            <p:nvSpPr>
              <p:cNvPr id="61" name="ln (        ) = b0 + b1*x1 + b2*x2 + … + bn*xn"/>
              <p:cNvSpPr txBox="1"/>
              <p:nvPr/>
            </p:nvSpPr>
            <p:spPr>
              <a:xfrm>
                <a:off x="0" y="180946"/>
                <a:ext cx="5562600" cy="40010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2000" b="1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pPr>
                <a:r>
                  <a:rPr>
                    <a:solidFill>
                      <a:srgbClr val="3C1053"/>
                    </a:solidFill>
                  </a:rPr>
                  <a:t>ln (        ) = b</a:t>
                </a:r>
                <a:r>
                  <a:rPr baseline="-25000">
                    <a:solidFill>
                      <a:srgbClr val="3C1053"/>
                    </a:solidFill>
                  </a:rPr>
                  <a:t>0</a:t>
                </a:r>
                <a:r>
                  <a:rPr>
                    <a:solidFill>
                      <a:srgbClr val="3C1053"/>
                    </a:solidFill>
                  </a:rPr>
                  <a:t> + b</a:t>
                </a:r>
                <a:r>
                  <a:rPr baseline="-25000">
                    <a:solidFill>
                      <a:srgbClr val="3C1053"/>
                    </a:solidFill>
                  </a:rPr>
                  <a:t>1</a:t>
                </a:r>
                <a:r>
                  <a:rPr>
                    <a:solidFill>
                      <a:srgbClr val="3C1053"/>
                    </a:solidFill>
                  </a:rPr>
                  <a:t>*x</a:t>
                </a:r>
                <a:r>
                  <a:rPr baseline="-25000">
                    <a:solidFill>
                      <a:srgbClr val="3C1053"/>
                    </a:solidFill>
                  </a:rPr>
                  <a:t>1</a:t>
                </a:r>
                <a:r>
                  <a:rPr>
                    <a:solidFill>
                      <a:srgbClr val="3C1053"/>
                    </a:solidFill>
                  </a:rPr>
                  <a:t> + b</a:t>
                </a:r>
                <a:r>
                  <a:rPr baseline="-25000">
                    <a:solidFill>
                      <a:srgbClr val="3C1053"/>
                    </a:solidFill>
                  </a:rPr>
                  <a:t>2</a:t>
                </a:r>
                <a:r>
                  <a:rPr>
                    <a:solidFill>
                      <a:srgbClr val="3C1053"/>
                    </a:solidFill>
                  </a:rPr>
                  <a:t>*x</a:t>
                </a:r>
                <a:r>
                  <a:rPr baseline="-25000">
                    <a:solidFill>
                      <a:srgbClr val="3C1053"/>
                    </a:solidFill>
                  </a:rPr>
                  <a:t>2</a:t>
                </a:r>
                <a:r>
                  <a:rPr>
                    <a:solidFill>
                      <a:srgbClr val="3C1053"/>
                    </a:solidFill>
                  </a:rPr>
                  <a:t> + … + b</a:t>
                </a:r>
                <a:r>
                  <a:rPr baseline="-25000">
                    <a:solidFill>
                      <a:srgbClr val="3C1053"/>
                    </a:solidFill>
                  </a:rPr>
                  <a:t>n</a:t>
                </a:r>
                <a:r>
                  <a:rPr>
                    <a:solidFill>
                      <a:srgbClr val="3C1053"/>
                    </a:solidFill>
                  </a:rPr>
                  <a:t>*x</a:t>
                </a:r>
                <a:r>
                  <a:rPr baseline="-25000">
                    <a:solidFill>
                      <a:srgbClr val="3C1053"/>
                    </a:solidFill>
                  </a:rPr>
                  <a:t>n</a:t>
                </a:r>
              </a:p>
            </p:txBody>
          </p:sp>
        </p:grpSp>
        <p:grpSp>
          <p:nvGrpSpPr>
            <p:cNvPr id="56" name="Group 49"/>
            <p:cNvGrpSpPr/>
            <p:nvPr/>
          </p:nvGrpSpPr>
          <p:grpSpPr>
            <a:xfrm>
              <a:off x="654049" y="31749"/>
              <a:ext cx="726677" cy="660003"/>
              <a:chOff x="0" y="0"/>
              <a:chExt cx="726676" cy="660001"/>
            </a:xfrm>
            <a:grpFill/>
          </p:grpSpPr>
          <p:sp>
            <p:nvSpPr>
              <p:cNvPr id="57" name="Rectangle 42"/>
              <p:cNvSpPr txBox="1"/>
              <p:nvPr/>
            </p:nvSpPr>
            <p:spPr>
              <a:xfrm>
                <a:off x="65982" y="289160"/>
                <a:ext cx="603906" cy="370841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pPr>
                <a:r>
                  <a:rPr>
                    <a:solidFill>
                      <a:srgbClr val="3C1053"/>
                    </a:solidFill>
                  </a:rPr>
                  <a:t>1 –</a:t>
                </a:r>
                <a:r>
                  <a:rPr baseline="30000">
                    <a:solidFill>
                      <a:srgbClr val="3C1053"/>
                    </a:solidFill>
                  </a:rPr>
                  <a:t> </a:t>
                </a:r>
                <a:r>
                  <a:rPr>
                    <a:solidFill>
                      <a:srgbClr val="3C1053"/>
                    </a:solidFill>
                  </a:rPr>
                  <a:t>p</a:t>
                </a:r>
              </a:p>
            </p:txBody>
          </p:sp>
          <p:sp>
            <p:nvSpPr>
              <p:cNvPr id="58" name="Rectangle 45"/>
              <p:cNvSpPr txBox="1"/>
              <p:nvPr/>
            </p:nvSpPr>
            <p:spPr>
              <a:xfrm>
                <a:off x="227012" y="0"/>
                <a:ext cx="233395" cy="369329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b="1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lvl1pPr>
              </a:lstStyle>
              <a:p>
                <a:r>
                  <a:rPr>
                    <a:solidFill>
                      <a:srgbClr val="3C1053"/>
                    </a:solidFill>
                  </a:rPr>
                  <a:t>p</a:t>
                </a:r>
              </a:p>
            </p:txBody>
          </p:sp>
          <p:sp>
            <p:nvSpPr>
              <p:cNvPr id="59" name="Straight Connector 47"/>
              <p:cNvSpPr/>
              <p:nvPr/>
            </p:nvSpPr>
            <p:spPr>
              <a:xfrm>
                <a:off x="0" y="335080"/>
                <a:ext cx="726676" cy="1"/>
              </a:xfrm>
              <a:prstGeom prst="line">
                <a:avLst/>
              </a:prstGeom>
              <a:grpFill/>
              <a:ln w="28575" cap="flat">
                <a:solidFill>
                  <a:srgbClr val="3C105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solidFill>
                    <a:srgbClr val="3C105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2825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AECF0F1D-C308-BF13-5B7D-2AF3F7F37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Elipse 28">
            <a:extLst>
              <a:ext uri="{FF2B5EF4-FFF2-40B4-BE49-F238E27FC236}">
                <a16:creationId xmlns="" xmlns:a16="http://schemas.microsoft.com/office/drawing/2014/main" id="{D409A869-E3F3-BD1E-56AD-23DD57DA9900}"/>
              </a:ext>
            </a:extLst>
          </p:cNvPr>
          <p:cNvSpPr/>
          <p:nvPr/>
        </p:nvSpPr>
        <p:spPr>
          <a:xfrm>
            <a:off x="525540" y="514908"/>
            <a:ext cx="596088" cy="596088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0" name="Elipse 11">
            <a:extLst>
              <a:ext uri="{FF2B5EF4-FFF2-40B4-BE49-F238E27FC236}">
                <a16:creationId xmlns="" xmlns:a16="http://schemas.microsoft.com/office/drawing/2014/main" id="{9809322B-D16D-7581-2FF2-1FB36C37C381}"/>
              </a:ext>
            </a:extLst>
          </p:cNvPr>
          <p:cNvSpPr/>
          <p:nvPr/>
        </p:nvSpPr>
        <p:spPr>
          <a:xfrm>
            <a:off x="2650241" y="4724896"/>
            <a:ext cx="596088" cy="596088"/>
          </a:xfrm>
          <a:prstGeom prst="ellipse">
            <a:avLst/>
          </a:prstGeom>
          <a:gradFill>
            <a:gsLst>
              <a:gs pos="8000">
                <a:srgbClr val="0DC9FD"/>
              </a:gs>
              <a:gs pos="87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D12FEC8B-F836-FC77-8973-F379E271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F3CB707-2FAF-B9D2-DE82-A33A22EDA69A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Evaluación de los Modelos</a:t>
            </a:r>
            <a:endParaRPr lang="es-ES" sz="8800"/>
          </a:p>
          <a:p>
            <a:endParaRPr lang="es-MX" sz="8800"/>
          </a:p>
        </p:txBody>
      </p:sp>
      <p:grpSp>
        <p:nvGrpSpPr>
          <p:cNvPr id="4" name="Grupo 3">
            <a:extLst>
              <a:ext uri="{FF2B5EF4-FFF2-40B4-BE49-F238E27FC236}">
                <a16:creationId xmlns="" xmlns:a16="http://schemas.microsoft.com/office/drawing/2014/main" id="{40D242EC-C551-2379-5531-DD6DFF7049A1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5" name="Título 1">
              <a:extLst>
                <a:ext uri="{FF2B5EF4-FFF2-40B4-BE49-F238E27FC236}">
                  <a16:creationId xmlns="" xmlns:a16="http://schemas.microsoft.com/office/drawing/2014/main" id="{55257F63-9592-FE8C-B657-605DAA492B1F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Evaluación de los Modelos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="" xmlns:a16="http://schemas.microsoft.com/office/drawing/2014/main" id="{353D40E2-101E-5774-4744-4104291C31F0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97342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a 20">
            <a:extLst>
              <a:ext uri="{FF2B5EF4-FFF2-40B4-BE49-F238E27FC236}">
                <a16:creationId xmlns:a16="http://schemas.microsoft.com/office/drawing/2014/main" xmlns="" id="{FCE214F5-8C07-1BE7-C768-09588B061BCB}"/>
              </a:ext>
            </a:extLst>
          </p:cNvPr>
          <p:cNvGraphicFramePr/>
          <p:nvPr/>
        </p:nvGraphicFramePr>
        <p:xfrm>
          <a:off x="2216855" y="904215"/>
          <a:ext cx="7677188" cy="5049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xmlns="" id="{432F1B3C-5A0F-604E-301D-D8246392966D}"/>
              </a:ext>
            </a:extLst>
          </p:cNvPr>
          <p:cNvSpPr/>
          <p:nvPr/>
        </p:nvSpPr>
        <p:spPr>
          <a:xfrm>
            <a:off x="4492781" y="1883049"/>
            <a:ext cx="3269804" cy="3269804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46" name="Arco 45">
            <a:extLst>
              <a:ext uri="{FF2B5EF4-FFF2-40B4-BE49-F238E27FC236}">
                <a16:creationId xmlns:a16="http://schemas.microsoft.com/office/drawing/2014/main" xmlns="" id="{E092AB12-A911-82E4-77D8-C320E6E1B260}"/>
              </a:ext>
            </a:extLst>
          </p:cNvPr>
          <p:cNvSpPr/>
          <p:nvPr/>
        </p:nvSpPr>
        <p:spPr>
          <a:xfrm>
            <a:off x="3472916" y="774232"/>
            <a:ext cx="5309537" cy="5309537"/>
          </a:xfrm>
          <a:prstGeom prst="arc">
            <a:avLst>
              <a:gd name="adj1" fmla="val 16200000"/>
              <a:gd name="adj2" fmla="val 16161084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377" y="3032302"/>
            <a:ext cx="2609589" cy="1149858"/>
          </a:xfrm>
        </p:spPr>
        <p:txBody>
          <a:bodyPr>
            <a:noAutofit/>
          </a:bodyPr>
          <a:lstStyle/>
          <a:p>
            <a:pPr algn="ctr"/>
            <a:r>
              <a:rPr lang="es-MX" sz="2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Métricas de Evaluación para Clasificación</a:t>
            </a:r>
            <a:endParaRPr lang="es-MX" sz="2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Rectángulo redondeado 57">
            <a:extLst>
              <a:ext uri="{FF2B5EF4-FFF2-40B4-BE49-F238E27FC236}">
                <a16:creationId xmlns:a16="http://schemas.microsoft.com/office/drawing/2014/main" xmlns="" id="{D87C0297-F705-2562-5EB3-BCE524D021EB}"/>
              </a:ext>
            </a:extLst>
          </p:cNvPr>
          <p:cNvSpPr/>
          <p:nvPr/>
        </p:nvSpPr>
        <p:spPr>
          <a:xfrm>
            <a:off x="7695282" y="1287254"/>
            <a:ext cx="3683436" cy="10424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59" name="Subtítulo 2">
            <a:extLst>
              <a:ext uri="{FF2B5EF4-FFF2-40B4-BE49-F238E27FC236}">
                <a16:creationId xmlns:a16="http://schemas.microsoft.com/office/drawing/2014/main" xmlns="" id="{1886D93A-0EAA-9887-4F14-EE79885C8065}"/>
              </a:ext>
            </a:extLst>
          </p:cNvPr>
          <p:cNvSpPr txBox="1">
            <a:spLocks/>
          </p:cNvSpPr>
          <p:nvPr/>
        </p:nvSpPr>
        <p:spPr>
          <a:xfrm>
            <a:off x="8749803" y="1375469"/>
            <a:ext cx="2503741" cy="89438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6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 de Confusión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6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(Confusion Matrix)</a:t>
            </a:r>
            <a:endParaRPr lang="es-MX" sz="16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xmlns="" id="{E18BC8D0-4F8B-CCE3-0911-BB1414062042}"/>
              </a:ext>
            </a:extLst>
          </p:cNvPr>
          <p:cNvSpPr/>
          <p:nvPr/>
        </p:nvSpPr>
        <p:spPr>
          <a:xfrm>
            <a:off x="7826374" y="1408763"/>
            <a:ext cx="827799" cy="827799"/>
          </a:xfrm>
          <a:prstGeom prst="ellipse">
            <a:avLst/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65" name="Título 1">
            <a:extLst>
              <a:ext uri="{FF2B5EF4-FFF2-40B4-BE49-F238E27FC236}">
                <a16:creationId xmlns:a16="http://schemas.microsoft.com/office/drawing/2014/main" xmlns="" id="{F4819EC6-FE03-07D4-A538-E8400020179A}"/>
              </a:ext>
            </a:extLst>
          </p:cNvPr>
          <p:cNvSpPr txBox="1">
            <a:spLocks/>
          </p:cNvSpPr>
          <p:nvPr/>
        </p:nvSpPr>
        <p:spPr>
          <a:xfrm>
            <a:off x="8013387" y="1488090"/>
            <a:ext cx="482668" cy="682161"/>
          </a:xfrm>
          <a:prstGeom prst="rect">
            <a:avLst/>
          </a:prstGeom>
        </p:spPr>
        <p:txBody>
          <a:bodyPr vert="horz" lIns="121920" tIns="60960" rIns="121920" bIns="60960" rtlCol="0" anchor="b">
            <a:normAutofit fontScale="90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xmlns="" id="{344AB2F4-27FB-0F2E-6F77-4D6D3E94B770}"/>
              </a:ext>
            </a:extLst>
          </p:cNvPr>
          <p:cNvSpPr/>
          <p:nvPr/>
        </p:nvSpPr>
        <p:spPr>
          <a:xfrm>
            <a:off x="7769841" y="1342393"/>
            <a:ext cx="945816" cy="9458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xmlns="" id="{65FE98A4-3043-17C5-74CF-BF7E9DB9D935}"/>
              </a:ext>
            </a:extLst>
          </p:cNvPr>
          <p:cNvSpPr/>
          <p:nvPr/>
        </p:nvSpPr>
        <p:spPr>
          <a:xfrm>
            <a:off x="8155941" y="2944087"/>
            <a:ext cx="3683436" cy="10424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xmlns="" id="{F5B3954C-B7F5-3029-1088-78214664EE84}"/>
              </a:ext>
            </a:extLst>
          </p:cNvPr>
          <p:cNvSpPr txBox="1">
            <a:spLocks/>
          </p:cNvSpPr>
          <p:nvPr/>
        </p:nvSpPr>
        <p:spPr>
          <a:xfrm>
            <a:off x="9210462" y="3032302"/>
            <a:ext cx="2503741" cy="89438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6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Sensibilidad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6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(Recall)</a:t>
            </a:r>
            <a:endParaRPr lang="es-MX" sz="16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xmlns="" id="{9627F264-FFE6-8055-7A2E-2B5A34F8F617}"/>
              </a:ext>
            </a:extLst>
          </p:cNvPr>
          <p:cNvSpPr/>
          <p:nvPr/>
        </p:nvSpPr>
        <p:spPr>
          <a:xfrm>
            <a:off x="8287033" y="3065597"/>
            <a:ext cx="827799" cy="827799"/>
          </a:xfrm>
          <a:prstGeom prst="ellipse">
            <a:avLst/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A3A2E384-EEBB-4D72-EF81-C3E8FFDC0C8F}"/>
              </a:ext>
            </a:extLst>
          </p:cNvPr>
          <p:cNvSpPr txBox="1">
            <a:spLocks/>
          </p:cNvSpPr>
          <p:nvPr/>
        </p:nvSpPr>
        <p:spPr>
          <a:xfrm>
            <a:off x="8474046" y="3144924"/>
            <a:ext cx="482668" cy="682161"/>
          </a:xfrm>
          <a:prstGeom prst="rect">
            <a:avLst/>
          </a:prstGeom>
        </p:spPr>
        <p:txBody>
          <a:bodyPr vert="horz" lIns="121920" tIns="60960" rIns="121920" bIns="60960" rtlCol="0" anchor="b">
            <a:normAutofit fontScale="90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0C7E3B17-7C5F-BB6B-3322-8A595B00CC51}"/>
              </a:ext>
            </a:extLst>
          </p:cNvPr>
          <p:cNvSpPr/>
          <p:nvPr/>
        </p:nvSpPr>
        <p:spPr>
          <a:xfrm>
            <a:off x="8230500" y="2999227"/>
            <a:ext cx="945816" cy="9458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xmlns="" id="{C1FE860A-B60C-E423-7AF4-0682A15B2EDD}"/>
              </a:ext>
            </a:extLst>
          </p:cNvPr>
          <p:cNvSpPr/>
          <p:nvPr/>
        </p:nvSpPr>
        <p:spPr>
          <a:xfrm>
            <a:off x="7668754" y="4608902"/>
            <a:ext cx="3683436" cy="10424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xmlns="" id="{FBDE43C0-881E-2E52-944D-B179908343F5}"/>
              </a:ext>
            </a:extLst>
          </p:cNvPr>
          <p:cNvSpPr txBox="1">
            <a:spLocks/>
          </p:cNvSpPr>
          <p:nvPr/>
        </p:nvSpPr>
        <p:spPr>
          <a:xfrm>
            <a:off x="8723275" y="4697117"/>
            <a:ext cx="2503741" cy="89438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6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ROC – AUC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6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</a:t>
            </a:r>
            <a:endParaRPr lang="es-MX" sz="16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xmlns="" id="{65A09555-D6F9-AFB0-EAD4-627BE222B373}"/>
              </a:ext>
            </a:extLst>
          </p:cNvPr>
          <p:cNvSpPr/>
          <p:nvPr/>
        </p:nvSpPr>
        <p:spPr>
          <a:xfrm>
            <a:off x="7799846" y="4730411"/>
            <a:ext cx="827799" cy="827799"/>
          </a:xfrm>
          <a:prstGeom prst="ellipse">
            <a:avLst/>
          </a:prstGeom>
          <a:gradFill flip="none" rotWithShape="1">
            <a:gsLst>
              <a:gs pos="8000">
                <a:srgbClr val="0DC9FD"/>
              </a:gs>
              <a:gs pos="87000">
                <a:srgbClr val="C125B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2B86BA79-F018-26E1-AE26-B908D28893DD}"/>
              </a:ext>
            </a:extLst>
          </p:cNvPr>
          <p:cNvSpPr txBox="1">
            <a:spLocks/>
          </p:cNvSpPr>
          <p:nvPr/>
        </p:nvSpPr>
        <p:spPr>
          <a:xfrm>
            <a:off x="7986859" y="4809738"/>
            <a:ext cx="482668" cy="682161"/>
          </a:xfrm>
          <a:prstGeom prst="rect">
            <a:avLst/>
          </a:prstGeom>
        </p:spPr>
        <p:txBody>
          <a:bodyPr vert="horz" lIns="121920" tIns="60960" rIns="121920" bIns="60960" rtlCol="0" anchor="b">
            <a:normAutofit fontScale="90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xmlns="" id="{63B9105D-B4EA-9A42-ECF6-4F7A268F5485}"/>
              </a:ext>
            </a:extLst>
          </p:cNvPr>
          <p:cNvSpPr/>
          <p:nvPr/>
        </p:nvSpPr>
        <p:spPr>
          <a:xfrm>
            <a:off x="7743313" y="4664041"/>
            <a:ext cx="945816" cy="9458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xmlns="" id="{9F287A89-A369-9523-DB2E-078F7C3CD825}"/>
              </a:ext>
            </a:extLst>
          </p:cNvPr>
          <p:cNvSpPr/>
          <p:nvPr/>
        </p:nvSpPr>
        <p:spPr>
          <a:xfrm>
            <a:off x="817685" y="1287254"/>
            <a:ext cx="3683436" cy="10424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xmlns="" id="{7FD88095-A2EB-3884-A9AC-344175794BE3}"/>
              </a:ext>
            </a:extLst>
          </p:cNvPr>
          <p:cNvSpPr txBox="1">
            <a:spLocks/>
          </p:cNvSpPr>
          <p:nvPr/>
        </p:nvSpPr>
        <p:spPr>
          <a:xfrm>
            <a:off x="1872206" y="1375469"/>
            <a:ext cx="2503741" cy="89438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6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Exactitud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6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(Accuracy)</a:t>
            </a:r>
            <a:endParaRPr lang="es-MX" sz="16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xmlns="" id="{C83C2290-FDF6-21CD-C7E4-06D16708C212}"/>
              </a:ext>
            </a:extLst>
          </p:cNvPr>
          <p:cNvSpPr/>
          <p:nvPr/>
        </p:nvSpPr>
        <p:spPr>
          <a:xfrm>
            <a:off x="948777" y="1408763"/>
            <a:ext cx="827799" cy="827799"/>
          </a:xfrm>
          <a:prstGeom prst="ellipse">
            <a:avLst/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xmlns="" id="{946D22B5-3F39-36B6-7D5C-E312C814CED5}"/>
              </a:ext>
            </a:extLst>
          </p:cNvPr>
          <p:cNvSpPr txBox="1">
            <a:spLocks/>
          </p:cNvSpPr>
          <p:nvPr/>
        </p:nvSpPr>
        <p:spPr>
          <a:xfrm>
            <a:off x="1135790" y="1488090"/>
            <a:ext cx="482668" cy="682161"/>
          </a:xfrm>
          <a:prstGeom prst="rect">
            <a:avLst/>
          </a:prstGeom>
        </p:spPr>
        <p:txBody>
          <a:bodyPr vert="horz" lIns="121920" tIns="60960" rIns="121920" bIns="60960" rtlCol="0" anchor="b">
            <a:normAutofit fontScale="90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xmlns="" id="{A651B137-2014-D28A-2CEF-2F38549C778E}"/>
              </a:ext>
            </a:extLst>
          </p:cNvPr>
          <p:cNvSpPr/>
          <p:nvPr/>
        </p:nvSpPr>
        <p:spPr>
          <a:xfrm>
            <a:off x="892244" y="1342393"/>
            <a:ext cx="945816" cy="9458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xmlns="" id="{A33C9F19-0A5F-0C6E-2D84-F51861C94E59}"/>
              </a:ext>
            </a:extLst>
          </p:cNvPr>
          <p:cNvSpPr/>
          <p:nvPr/>
        </p:nvSpPr>
        <p:spPr>
          <a:xfrm>
            <a:off x="343075" y="2944087"/>
            <a:ext cx="3683436" cy="10424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29" name="Subtítulo 2">
            <a:extLst>
              <a:ext uri="{FF2B5EF4-FFF2-40B4-BE49-F238E27FC236}">
                <a16:creationId xmlns:a16="http://schemas.microsoft.com/office/drawing/2014/main" xmlns="" id="{91A7A449-0A27-F9A6-7938-7969D9B8BFAA}"/>
              </a:ext>
            </a:extLst>
          </p:cNvPr>
          <p:cNvSpPr txBox="1">
            <a:spLocks/>
          </p:cNvSpPr>
          <p:nvPr/>
        </p:nvSpPr>
        <p:spPr>
          <a:xfrm>
            <a:off x="1397596" y="3032302"/>
            <a:ext cx="2503741" cy="89438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6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Precisión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6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(Precision)</a:t>
            </a:r>
            <a:endParaRPr lang="es-MX" sz="16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xmlns="" id="{C570EC30-C47D-CD24-BCCB-C7F4C5046A11}"/>
              </a:ext>
            </a:extLst>
          </p:cNvPr>
          <p:cNvSpPr/>
          <p:nvPr/>
        </p:nvSpPr>
        <p:spPr>
          <a:xfrm>
            <a:off x="474167" y="3065597"/>
            <a:ext cx="827799" cy="827799"/>
          </a:xfrm>
          <a:prstGeom prst="ellipse">
            <a:avLst/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xmlns="" id="{F8F7E436-E01F-EA6B-9BC1-F34422C16969}"/>
              </a:ext>
            </a:extLst>
          </p:cNvPr>
          <p:cNvSpPr txBox="1">
            <a:spLocks/>
          </p:cNvSpPr>
          <p:nvPr/>
        </p:nvSpPr>
        <p:spPr>
          <a:xfrm>
            <a:off x="661181" y="3144924"/>
            <a:ext cx="482668" cy="682161"/>
          </a:xfrm>
          <a:prstGeom prst="rect">
            <a:avLst/>
          </a:prstGeom>
        </p:spPr>
        <p:txBody>
          <a:bodyPr vert="horz" lIns="121920" tIns="60960" rIns="121920" bIns="60960" rtlCol="0" anchor="b">
            <a:normAutofit fontScale="90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xmlns="" id="{9451FCFA-FF2D-6EC5-7EC3-2A5FB923DD05}"/>
              </a:ext>
            </a:extLst>
          </p:cNvPr>
          <p:cNvSpPr/>
          <p:nvPr/>
        </p:nvSpPr>
        <p:spPr>
          <a:xfrm>
            <a:off x="417635" y="2999227"/>
            <a:ext cx="945816" cy="9458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xmlns="" id="{942B57EA-0C78-5E09-03D6-FC11F12CB783}"/>
              </a:ext>
            </a:extLst>
          </p:cNvPr>
          <p:cNvSpPr/>
          <p:nvPr/>
        </p:nvSpPr>
        <p:spPr>
          <a:xfrm>
            <a:off x="791157" y="4608902"/>
            <a:ext cx="3683436" cy="10424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4" name="Subtítulo 2">
            <a:extLst>
              <a:ext uri="{FF2B5EF4-FFF2-40B4-BE49-F238E27FC236}">
                <a16:creationId xmlns:a16="http://schemas.microsoft.com/office/drawing/2014/main" xmlns="" id="{A7047206-EDC6-2D87-574E-4A0841213FC7}"/>
              </a:ext>
            </a:extLst>
          </p:cNvPr>
          <p:cNvSpPr txBox="1">
            <a:spLocks/>
          </p:cNvSpPr>
          <p:nvPr/>
        </p:nvSpPr>
        <p:spPr>
          <a:xfrm>
            <a:off x="1845678" y="4697117"/>
            <a:ext cx="2503741" cy="89438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6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F1-score</a:t>
            </a:r>
            <a:endParaRPr lang="es-MX" sz="16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xmlns="" id="{FE5352E1-7519-9975-11E8-72802387382A}"/>
              </a:ext>
            </a:extLst>
          </p:cNvPr>
          <p:cNvSpPr/>
          <p:nvPr/>
        </p:nvSpPr>
        <p:spPr>
          <a:xfrm>
            <a:off x="922249" y="4730411"/>
            <a:ext cx="827799" cy="827799"/>
          </a:xfrm>
          <a:prstGeom prst="ellipse">
            <a:avLst/>
          </a:prstGeom>
          <a:gradFill flip="none" rotWithShape="1">
            <a:gsLst>
              <a:gs pos="8000">
                <a:srgbClr val="0DC9FD"/>
              </a:gs>
              <a:gs pos="87000">
                <a:srgbClr val="C125B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xmlns="" id="{E9E9930E-E6D9-5121-D899-73C2BE0791AC}"/>
              </a:ext>
            </a:extLst>
          </p:cNvPr>
          <p:cNvSpPr txBox="1">
            <a:spLocks/>
          </p:cNvSpPr>
          <p:nvPr/>
        </p:nvSpPr>
        <p:spPr>
          <a:xfrm>
            <a:off x="1109262" y="4809738"/>
            <a:ext cx="482668" cy="682161"/>
          </a:xfrm>
          <a:prstGeom prst="rect">
            <a:avLst/>
          </a:prstGeom>
        </p:spPr>
        <p:txBody>
          <a:bodyPr vert="horz" lIns="121920" tIns="60960" rIns="121920" bIns="60960" rtlCol="0" anchor="b">
            <a:normAutofit fontScale="90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xmlns="" id="{01E88E92-4775-CD5F-DF0F-3449599693E5}"/>
              </a:ext>
            </a:extLst>
          </p:cNvPr>
          <p:cNvSpPr/>
          <p:nvPr/>
        </p:nvSpPr>
        <p:spPr>
          <a:xfrm>
            <a:off x="865716" y="4664041"/>
            <a:ext cx="945816" cy="9458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284503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Accuracy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4"/>
              <p:cNvSpPr txBox="1"/>
              <p:nvPr/>
            </p:nvSpPr>
            <p:spPr>
              <a:xfrm>
                <a:off x="1891668" y="3017282"/>
                <a:ext cx="8788239" cy="9341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𝑐𝑐𝑢𝑟𝑎𝑐𝑦</m:t>
                      </m:r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MX" sz="3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ú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𝑚𝑒𝑟𝑜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𝑃𝑟𝑒𝑑𝑖𝑐𝑐𝑖𝑜𝑛𝑒𝑠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𝐶𝑜𝑟𝑟𝑒𝑐𝑡𝑎𝑠</m:t>
                          </m:r>
                        </m:num>
                        <m:den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ú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𝑚𝑒𝑟𝑜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𝑃𝑟𝑒𝑑𝑖𝑐𝑐𝑖𝑜𝑛𝑒𝑠</m:t>
                          </m:r>
                        </m:den>
                      </m:f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2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668" y="3017282"/>
                <a:ext cx="8788239" cy="9341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751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 de Confusión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>
                <a:solidFill>
                  <a:srgbClr val="C228B4"/>
                </a:solidFill>
              </a:rPr>
              <a:t> </a:t>
            </a:r>
            <a:r>
              <a:rPr lang="es-MX" smtClean="0">
                <a:solidFill>
                  <a:srgbClr val="C228B4"/>
                </a:solidFill>
              </a:rPr>
              <a:t>  (</a:t>
            </a: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Confusion Matrix)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Table 42"/>
          <p:cNvGraphicFramePr/>
          <p:nvPr>
            <p:extLst>
              <p:ext uri="{D42A27DB-BD31-4B8C-83A1-F6EECF244321}">
                <p14:modId xmlns:p14="http://schemas.microsoft.com/office/powerpoint/2010/main" val="3138030844"/>
              </p:ext>
            </p:extLst>
          </p:nvPr>
        </p:nvGraphicFramePr>
        <p:xfrm>
          <a:off x="1085848" y="2728913"/>
          <a:ext cx="3657600" cy="2743200"/>
        </p:xfrm>
        <a:graphic>
          <a:graphicData uri="http://schemas.openxmlformats.org/drawingml/2006/table">
            <a:tbl>
              <a:tblPr firstRow="1" bandRow="1"/>
              <a:tblGrid>
                <a:gridCol w="1219200"/>
                <a:gridCol w="1219200"/>
                <a:gridCol w="12192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  <a:endParaRPr sz="1800" b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5720" marR="45720" anchor="ctr" horzOverflow="overflow">
                    <a:lnL w="12700" cmpd="sng">
                      <a:noFill/>
                      <a:prstDash val="solid"/>
                    </a:lnL>
                    <a:lnR w="38100">
                      <a:noFill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0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38100"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105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0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1053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800" b="0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 cmpd="sng">
                      <a:noFill/>
                      <a:prstDash val="solid"/>
                    </a:lnL>
                    <a:lnR w="38100">
                      <a:noFill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364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800" b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TN</a:t>
                      </a:r>
                      <a:endParaRPr sz="1800" b="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45720" marR="45720" anchor="ctr" horzOverflow="overflow">
                    <a:lnL w="38100">
                      <a:noFill/>
                    </a:lnL>
                    <a:lnT w="12700" cmpd="sng">
                      <a:noFill/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 b="1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  <a:r>
                        <a:rPr lang="es-MX" sz="1800" b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FP</a:t>
                      </a:r>
                      <a:endParaRPr sz="1800" b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5720" marR="45720" anchor="ctr" horzOverflow="overflow">
                    <a:lnT w="12700" cmpd="sng">
                      <a:noFill/>
                      <a:prstDash val="solid"/>
                    </a:lnT>
                    <a:solidFill>
                      <a:srgbClr val="80808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800" b="0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mpd="sng">
                      <a:noFill/>
                      <a:prstDash val="solid"/>
                    </a:lnL>
                    <a:lnR w="38100">
                      <a:noFill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364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 b="1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  <a:r>
                        <a:rPr lang="es-MX" sz="1800" b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FN</a:t>
                      </a:r>
                      <a:endParaRPr sz="1800" b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5720" marR="45720" anchor="ctr" horzOverflow="overflow">
                    <a:lnL w="38100">
                      <a:noFill/>
                    </a:lnL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800" b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TP</a:t>
                      </a:r>
                      <a:endParaRPr sz="1800" b="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45720" marR="45720" anchor="ctr" horzOverflow="overflow"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pSp>
        <p:nvGrpSpPr>
          <p:cNvPr id="5" name="Rectangle 43"/>
          <p:cNvGrpSpPr/>
          <p:nvPr/>
        </p:nvGrpSpPr>
        <p:grpSpPr>
          <a:xfrm>
            <a:off x="614358" y="3667126"/>
            <a:ext cx="457201" cy="1785937"/>
            <a:chOff x="0" y="0"/>
            <a:chExt cx="457200" cy="1785935"/>
          </a:xfrm>
          <a:solidFill>
            <a:srgbClr val="F4364C"/>
          </a:solidFill>
        </p:grpSpPr>
        <p:sp>
          <p:nvSpPr>
            <p:cNvPr id="6" name="Rectangle"/>
            <p:cNvSpPr/>
            <p:nvPr/>
          </p:nvSpPr>
          <p:spPr>
            <a:xfrm rot="16200000">
              <a:off x="-664368" y="664367"/>
              <a:ext cx="1785936" cy="457201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" name="y (VD Actual)"/>
            <p:cNvSpPr txBox="1"/>
            <p:nvPr/>
          </p:nvSpPr>
          <p:spPr>
            <a:xfrm rot="16200000">
              <a:off x="-664368" y="707547"/>
              <a:ext cx="178593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y </a:t>
              </a:r>
              <a:r>
                <a:rPr sz="1400" smtClean="0">
                  <a:latin typeface="Verdana" panose="020B0604030504040204" pitchFamily="34" charset="0"/>
                  <a:ea typeface="Verdana" panose="020B0604030504040204" pitchFamily="34" charset="0"/>
                </a:rPr>
                <a:t>(</a:t>
              </a:r>
              <a:r>
                <a:rPr lang="es-MX" sz="1400" smtClean="0">
                  <a:latin typeface="Verdana" panose="020B0604030504040204" pitchFamily="34" charset="0"/>
                  <a:ea typeface="Verdana" panose="020B0604030504040204" pitchFamily="34" charset="0"/>
                </a:rPr>
                <a:t>Real</a:t>
              </a:r>
              <a:r>
                <a:rPr sz="1400" smtClean="0">
                  <a:latin typeface="Verdana" panose="020B0604030504040204" pitchFamily="34" charset="0"/>
                  <a:ea typeface="Verdana" panose="020B0604030504040204" pitchFamily="34" charset="0"/>
                </a:rPr>
                <a:t>)</a:t>
              </a:r>
              <a:endParaRPr sz="14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8" name="Rectangle 45"/>
          <p:cNvGrpSpPr/>
          <p:nvPr/>
        </p:nvGrpSpPr>
        <p:grpSpPr>
          <a:xfrm>
            <a:off x="2337998" y="2249574"/>
            <a:ext cx="2380735" cy="457201"/>
            <a:chOff x="0" y="0"/>
            <a:chExt cx="2380734" cy="457200"/>
          </a:xfrm>
          <a:solidFill>
            <a:srgbClr val="3C1053"/>
          </a:solidFill>
        </p:grpSpPr>
        <p:sp>
          <p:nvSpPr>
            <p:cNvPr id="9" name="Rectangle"/>
            <p:cNvSpPr/>
            <p:nvPr/>
          </p:nvSpPr>
          <p:spPr>
            <a:xfrm>
              <a:off x="0" y="0"/>
              <a:ext cx="2380735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" name="ŷ (VD Predicha)"/>
            <p:cNvSpPr txBox="1"/>
            <p:nvPr/>
          </p:nvSpPr>
          <p:spPr>
            <a:xfrm>
              <a:off x="0" y="43180"/>
              <a:ext cx="2380735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ŷ </a:t>
              </a:r>
              <a:r>
                <a:rPr sz="1400" smtClean="0">
                  <a:latin typeface="Verdana" panose="020B0604030504040204" pitchFamily="34" charset="0"/>
                  <a:ea typeface="Verdana" panose="020B0604030504040204" pitchFamily="34" charset="0"/>
                </a:rPr>
                <a:t>(</a:t>
              </a:r>
              <a:r>
                <a:rPr lang="es-MX" sz="1400" smtClean="0">
                  <a:latin typeface="Verdana" panose="020B0604030504040204" pitchFamily="34" charset="0"/>
                  <a:ea typeface="Verdana" panose="020B0604030504040204" pitchFamily="34" charset="0"/>
                  <a:cs typeface="Montserrat Light"/>
                  <a:sym typeface="Montserrat Light"/>
                </a:rPr>
                <a:t>Predicción</a:t>
              </a:r>
              <a:r>
                <a:rPr sz="1400" smtClean="0">
                  <a:latin typeface="Verdana" panose="020B0604030504040204" pitchFamily="34" charset="0"/>
                  <a:ea typeface="Verdana" panose="020B0604030504040204" pitchFamily="34" charset="0"/>
                </a:rPr>
                <a:t>)</a:t>
              </a:r>
              <a:endParaRPr sz="14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1" name="Rectángulo redondeado 1">
            <a:extLst>
              <a:ext uri="{FF2B5EF4-FFF2-40B4-BE49-F238E27FC236}">
                <a16:creationId xmlns:a16="http://schemas.microsoft.com/office/drawing/2014/main" xmlns="" id="{CCD3B001-675A-A776-763B-388CE2698D74}"/>
              </a:ext>
            </a:extLst>
          </p:cNvPr>
          <p:cNvSpPr/>
          <p:nvPr/>
        </p:nvSpPr>
        <p:spPr>
          <a:xfrm>
            <a:off x="6061899" y="2544087"/>
            <a:ext cx="5679332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2" name="Rectángulo redondeado 3">
            <a:extLst>
              <a:ext uri="{FF2B5EF4-FFF2-40B4-BE49-F238E27FC236}">
                <a16:creationId xmlns:a16="http://schemas.microsoft.com/office/drawing/2014/main" xmlns="" id="{B199D41E-253C-2151-DFD2-3A1DCD8F14EF}"/>
              </a:ext>
            </a:extLst>
          </p:cNvPr>
          <p:cNvSpPr/>
          <p:nvPr/>
        </p:nvSpPr>
        <p:spPr>
          <a:xfrm>
            <a:off x="6065472" y="3545588"/>
            <a:ext cx="5679332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3" name="Rectángulo redondeado 4">
            <a:extLst>
              <a:ext uri="{FF2B5EF4-FFF2-40B4-BE49-F238E27FC236}">
                <a16:creationId xmlns:a16="http://schemas.microsoft.com/office/drawing/2014/main" xmlns="" id="{F919647C-EC8E-9977-5829-F9FA9DBC3A4B}"/>
              </a:ext>
            </a:extLst>
          </p:cNvPr>
          <p:cNvSpPr/>
          <p:nvPr/>
        </p:nvSpPr>
        <p:spPr>
          <a:xfrm>
            <a:off x="6069046" y="4547089"/>
            <a:ext cx="5679332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4" name="Rectángulo redondeado 6">
            <a:extLst>
              <a:ext uri="{FF2B5EF4-FFF2-40B4-BE49-F238E27FC236}">
                <a16:creationId xmlns:a16="http://schemas.microsoft.com/office/drawing/2014/main" xmlns="" id="{0EA01A99-EEE2-756B-9ECE-EC32D3ABF85E}"/>
              </a:ext>
            </a:extLst>
          </p:cNvPr>
          <p:cNvSpPr/>
          <p:nvPr/>
        </p:nvSpPr>
        <p:spPr>
          <a:xfrm>
            <a:off x="6072619" y="5548591"/>
            <a:ext cx="5679332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5" name="Rectángulo redondeado 10">
            <a:extLst>
              <a:ext uri="{FF2B5EF4-FFF2-40B4-BE49-F238E27FC236}">
                <a16:creationId xmlns:a16="http://schemas.microsoft.com/office/drawing/2014/main" xmlns="" id="{2F78498A-2720-6921-8930-22F7C28739A5}"/>
              </a:ext>
            </a:extLst>
          </p:cNvPr>
          <p:cNvSpPr/>
          <p:nvPr/>
        </p:nvSpPr>
        <p:spPr>
          <a:xfrm>
            <a:off x="6048964" y="2544087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7" name="Rectángulo redondeado 14">
            <a:extLst>
              <a:ext uri="{FF2B5EF4-FFF2-40B4-BE49-F238E27FC236}">
                <a16:creationId xmlns:a16="http://schemas.microsoft.com/office/drawing/2014/main" xmlns="" id="{77327BB8-C8AD-194D-4E04-00122A71646B}"/>
              </a:ext>
            </a:extLst>
          </p:cNvPr>
          <p:cNvSpPr/>
          <p:nvPr/>
        </p:nvSpPr>
        <p:spPr>
          <a:xfrm>
            <a:off x="6052537" y="3545588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xmlns="" id="{A82886BF-19BB-9236-ADD9-7C2A1A689330}"/>
              </a:ext>
            </a:extLst>
          </p:cNvPr>
          <p:cNvSpPr/>
          <p:nvPr/>
        </p:nvSpPr>
        <p:spPr>
          <a:xfrm>
            <a:off x="6056111" y="4547089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8000">
                <a:srgbClr val="0DC9FD"/>
              </a:gs>
              <a:gs pos="87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xmlns="" id="{6EA072CD-9F3D-4795-5D92-A409228E5D0A}"/>
              </a:ext>
            </a:extLst>
          </p:cNvPr>
          <p:cNvSpPr/>
          <p:nvPr/>
        </p:nvSpPr>
        <p:spPr>
          <a:xfrm>
            <a:off x="6059684" y="5548591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3C0E52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xmlns="" id="{A01E837A-D726-E0FC-6B75-F180334C145E}"/>
              </a:ext>
            </a:extLst>
          </p:cNvPr>
          <p:cNvSpPr txBox="1">
            <a:spLocks/>
          </p:cNvSpPr>
          <p:nvPr/>
        </p:nvSpPr>
        <p:spPr>
          <a:xfrm>
            <a:off x="8344559" y="2544087"/>
            <a:ext cx="3338533" cy="798131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 = Falso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Predicción = Falso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xmlns="" id="{F863594F-03E1-D5FE-967D-FC23EBCEBC46}"/>
              </a:ext>
            </a:extLst>
          </p:cNvPr>
          <p:cNvSpPr txBox="1">
            <a:spLocks/>
          </p:cNvSpPr>
          <p:nvPr/>
        </p:nvSpPr>
        <p:spPr>
          <a:xfrm>
            <a:off x="8388047" y="3545589"/>
            <a:ext cx="3338533" cy="81292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 = Falso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Predicción = Verdadero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xmlns="" id="{BAC2461A-A8F4-6E7D-591F-A715605CB681}"/>
              </a:ext>
            </a:extLst>
          </p:cNvPr>
          <p:cNvSpPr txBox="1">
            <a:spLocks/>
          </p:cNvSpPr>
          <p:nvPr/>
        </p:nvSpPr>
        <p:spPr>
          <a:xfrm>
            <a:off x="8359210" y="4457613"/>
            <a:ext cx="3338533" cy="848752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 = Verdadero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Predicción = Falso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Subtítulo 2">
            <a:extLst>
              <a:ext uri="{FF2B5EF4-FFF2-40B4-BE49-F238E27FC236}">
                <a16:creationId xmlns:a16="http://schemas.microsoft.com/office/drawing/2014/main" xmlns="" id="{9E63FB36-E116-AEAC-39ED-BAE30F51867C}"/>
              </a:ext>
            </a:extLst>
          </p:cNvPr>
          <p:cNvSpPr txBox="1">
            <a:spLocks/>
          </p:cNvSpPr>
          <p:nvPr/>
        </p:nvSpPr>
        <p:spPr>
          <a:xfrm>
            <a:off x="8402698" y="5563380"/>
            <a:ext cx="3338533" cy="75927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 = Verdadero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Predicción = Verdadero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Subtítulo 2">
            <a:extLst>
              <a:ext uri="{FF2B5EF4-FFF2-40B4-BE49-F238E27FC236}">
                <a16:creationId xmlns:a16="http://schemas.microsoft.com/office/drawing/2014/main" xmlns="" id="{DF3BBE98-CE18-7410-A42D-05AF2CF3A2A6}"/>
              </a:ext>
            </a:extLst>
          </p:cNvPr>
          <p:cNvSpPr txBox="1">
            <a:spLocks/>
          </p:cNvSpPr>
          <p:nvPr/>
        </p:nvSpPr>
        <p:spPr>
          <a:xfrm>
            <a:off x="6181839" y="2544087"/>
            <a:ext cx="1922860" cy="79813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True Negative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(Verdadero Negativo)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xmlns="" id="{C81EEB7D-A645-3EE7-6E59-FE643DB0CCB1}"/>
              </a:ext>
            </a:extLst>
          </p:cNvPr>
          <p:cNvSpPr txBox="1">
            <a:spLocks/>
          </p:cNvSpPr>
          <p:nvPr/>
        </p:nvSpPr>
        <p:spPr>
          <a:xfrm>
            <a:off x="6181839" y="3545429"/>
            <a:ext cx="1922860" cy="79813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False Positive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(Falso Positivo)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xmlns="" id="{1E13DC0E-9361-9034-2A30-6DBBEC58B20D}"/>
              </a:ext>
            </a:extLst>
          </p:cNvPr>
          <p:cNvSpPr txBox="1">
            <a:spLocks/>
          </p:cNvSpPr>
          <p:nvPr/>
        </p:nvSpPr>
        <p:spPr>
          <a:xfrm>
            <a:off x="6181839" y="4561114"/>
            <a:ext cx="1922860" cy="79813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False Negative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(Falso Negativo)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xmlns="" id="{AB1EF8A2-8534-BEE3-A084-8B5E6BDB1310}"/>
              </a:ext>
            </a:extLst>
          </p:cNvPr>
          <p:cNvSpPr txBox="1">
            <a:spLocks/>
          </p:cNvSpPr>
          <p:nvPr/>
        </p:nvSpPr>
        <p:spPr>
          <a:xfrm>
            <a:off x="6181839" y="5533767"/>
            <a:ext cx="1922860" cy="79813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True Positive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(Verdadero Positivo)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015" y="203486"/>
            <a:ext cx="2843158" cy="2046088"/>
          </a:xfrm>
          <a:prstGeom prst="rect">
            <a:avLst/>
          </a:prstGeom>
        </p:spPr>
      </p:pic>
      <p:sp>
        <p:nvSpPr>
          <p:cNvPr id="28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3986217" y="6548023"/>
            <a:ext cx="8172450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https://sitiobigdata.com/2019/01/19/machine-learning-metrica-clasificacion-parte-3/#</a:t>
            </a: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216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Métricas Principales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>
                <a:solidFill>
                  <a:srgbClr val="C228B4"/>
                </a:solidFill>
              </a:rPr>
              <a:t> </a:t>
            </a:r>
            <a:r>
              <a:rPr lang="es-MX" smtClean="0">
                <a:solidFill>
                  <a:srgbClr val="C228B4"/>
                </a:solidFill>
              </a:rPr>
              <a:t>   (usando la Matriz de Confusión)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4"/>
              <p:cNvSpPr txBox="1"/>
              <p:nvPr/>
            </p:nvSpPr>
            <p:spPr>
              <a:xfrm>
                <a:off x="520069" y="2374344"/>
                <a:ext cx="4460708" cy="69762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𝑐𝑐𝑢𝑟𝑎𝑐𝑦</m:t>
                      </m:r>
                      <m:r>
                        <a:rPr lang="ar-A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s-MX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2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9" y="2374344"/>
                <a:ext cx="4460708" cy="6976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 txBox="1"/>
              <p:nvPr/>
            </p:nvSpPr>
            <p:spPr>
              <a:xfrm>
                <a:off x="6530344" y="2374343"/>
                <a:ext cx="2502993" cy="69762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ar-A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MX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344" y="2374343"/>
                <a:ext cx="2502993" cy="6976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/>
              <p:cNvSpPr txBox="1"/>
              <p:nvPr/>
            </p:nvSpPr>
            <p:spPr>
              <a:xfrm>
                <a:off x="520069" y="4426982"/>
                <a:ext cx="2915285" cy="69762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ar-A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MX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9" y="4426982"/>
                <a:ext cx="2915285" cy="69762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/>
              <p:cNvSpPr txBox="1"/>
              <p:nvPr/>
            </p:nvSpPr>
            <p:spPr>
              <a:xfrm>
                <a:off x="6530344" y="4265057"/>
                <a:ext cx="4953728" cy="70743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MX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ar-A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MX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s-MX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𝑟𝑒𝑐𝑖𝑠𝑖𝑜𝑛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𝑒𝑐𝑎𝑙𝑙</m:t>
                          </m:r>
                        </m:den>
                      </m:f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344" y="4265057"/>
                <a:ext cx="4953728" cy="7074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520069" y="3235906"/>
            <a:ext cx="4880606" cy="4801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Porcentaje del total de elementos clasificados correctamente</a:t>
            </a:r>
          </a:p>
        </p:txBody>
      </p:sp>
      <p:sp>
        <p:nvSpPr>
          <p:cNvPr id="9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6530344" y="3235906"/>
            <a:ext cx="4880606" cy="4801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Proporción de positivos reales, que fueron identificados correctamente</a:t>
            </a:r>
          </a:p>
        </p:txBody>
      </p:sp>
      <p:sp>
        <p:nvSpPr>
          <p:cNvPr id="1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520069" y="5392058"/>
            <a:ext cx="4880606" cy="4801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Proporción de las predicciones positivas, que son correctas</a:t>
            </a:r>
          </a:p>
        </p:txBody>
      </p:sp>
      <p:sp>
        <p:nvSpPr>
          <p:cNvPr id="11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6530344" y="5395643"/>
            <a:ext cx="4880606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un promedio de Precision y Recall</a:t>
            </a:r>
          </a:p>
        </p:txBody>
      </p:sp>
    </p:spTree>
    <p:extLst>
      <p:ext uri="{BB962C8B-B14F-4D97-AF65-F5344CB8AC3E}">
        <p14:creationId xmlns:p14="http://schemas.microsoft.com/office/powerpoint/2010/main" val="1983676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2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16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Ejemplos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1" y="1346430"/>
            <a:ext cx="8215312" cy="4319037"/>
          </a:xfrm>
          <a:prstGeom prst="rect">
            <a:avLst/>
          </a:prstGeom>
        </p:spPr>
      </p:pic>
      <p:sp>
        <p:nvSpPr>
          <p:cNvPr id="7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3986217" y="6548023"/>
            <a:ext cx="8172450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https://www.kdnuggets.com/2020/04/performance-evaluation-metrics-classification.html</a:t>
            </a: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46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2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17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Ejemplos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25" y="1426708"/>
            <a:ext cx="8972550" cy="4720590"/>
          </a:xfrm>
          <a:prstGeom prst="rect">
            <a:avLst/>
          </a:prstGeom>
        </p:spPr>
      </p:pic>
      <p:sp>
        <p:nvSpPr>
          <p:cNvPr id="8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3986217" y="6548023"/>
            <a:ext cx="8172450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https://www.kdnuggets.com/2020/04/performance-evaluation-metrics-classification.html</a:t>
            </a: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39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2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18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Ejemplos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760" y="1447588"/>
            <a:ext cx="8412480" cy="4434840"/>
          </a:xfrm>
          <a:prstGeom prst="rect">
            <a:avLst/>
          </a:prstGeom>
        </p:spPr>
      </p:pic>
      <p:sp>
        <p:nvSpPr>
          <p:cNvPr id="8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3986217" y="6548023"/>
            <a:ext cx="8172450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https://www.kdnuggets.com/2020/04/performance-evaluation-metrics-classification.html</a:t>
            </a: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98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2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19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Ejemplos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0" y="1346430"/>
            <a:ext cx="8572500" cy="4400550"/>
          </a:xfrm>
          <a:prstGeom prst="rect">
            <a:avLst/>
          </a:prstGeom>
        </p:spPr>
      </p:pic>
      <p:sp>
        <p:nvSpPr>
          <p:cNvPr id="8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3986217" y="6548023"/>
            <a:ext cx="8172450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https://www.kdnuggets.com/2020/04/performance-evaluation-metrics-classification.html</a:t>
            </a: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13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mtClean="0">
                <a:solidFill>
                  <a:srgbClr val="C228B4"/>
                </a:solidFill>
              </a:rPr>
              <a:t>Tipos de Aprendizaje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xmlns="" id="{3DFC87B0-799A-C4EE-D680-F89FA1274BED}"/>
              </a:ext>
            </a:extLst>
          </p:cNvPr>
          <p:cNvSpPr txBox="1">
            <a:spLocks/>
          </p:cNvSpPr>
          <p:nvPr/>
        </p:nvSpPr>
        <p:spPr>
          <a:xfrm>
            <a:off x="552449" y="1827213"/>
            <a:ext cx="3068638" cy="121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s-MX" sz="1200" b="1" smtClean="0"/>
              <a:t>Los modelos de ML pueden aprender de 3 maneras</a:t>
            </a:r>
            <a:endParaRPr lang="es-MX" sz="12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306" y="1657417"/>
            <a:ext cx="8697170" cy="44164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93321" y="6531431"/>
            <a:ext cx="6273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Udacity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Machine Learning Scholarship Program for Microsoft Azure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071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mtClean="0">
                <a:solidFill>
                  <a:srgbClr val="C228B4"/>
                </a:solidFill>
              </a:rPr>
              <a:t>ROC</a:t>
            </a:r>
            <a:br>
              <a:rPr lang="es-MX" smtClean="0">
                <a:solidFill>
                  <a:srgbClr val="C228B4"/>
                </a:solidFill>
              </a:rPr>
            </a:br>
            <a:r>
              <a:rPr lang="es-MX">
                <a:solidFill>
                  <a:srgbClr val="C228B4"/>
                </a:solidFill>
              </a:rPr>
              <a:t> </a:t>
            </a:r>
            <a:r>
              <a:rPr lang="es-MX" smtClean="0">
                <a:solidFill>
                  <a:srgbClr val="C228B4"/>
                </a:solidFill>
              </a:rPr>
              <a:t>  (Receiver Operating Characteristic)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 txBox="1"/>
              <p:nvPr/>
            </p:nvSpPr>
            <p:spPr>
              <a:xfrm>
                <a:off x="3958581" y="2145741"/>
                <a:ext cx="2215350" cy="69762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ar-A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MX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581" y="2145741"/>
                <a:ext cx="2215350" cy="6976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/>
              <p:cNvSpPr txBox="1"/>
              <p:nvPr/>
            </p:nvSpPr>
            <p:spPr>
              <a:xfrm>
                <a:off x="3958581" y="4036455"/>
                <a:ext cx="2220160" cy="69762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ar-A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s-MX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581" y="4036455"/>
                <a:ext cx="2220160" cy="6976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3958581" y="3007304"/>
            <a:ext cx="3328048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Recall: proporción de las muestras positivas que son clasificadas correctamente como positivas</a:t>
            </a:r>
          </a:p>
        </p:txBody>
      </p:sp>
      <p:sp>
        <p:nvSpPr>
          <p:cNvPr id="11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3958581" y="5167041"/>
            <a:ext cx="3328048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Proporción de las muestras negativas que son clasificadas incorrectamente como positivas</a:t>
            </a:r>
          </a:p>
        </p:txBody>
      </p:sp>
      <p:sp>
        <p:nvSpPr>
          <p:cNvPr id="12" name="Rectángulo redondeado 19">
            <a:extLst>
              <a:ext uri="{FF2B5EF4-FFF2-40B4-BE49-F238E27FC236}">
                <a16:creationId xmlns:a16="http://schemas.microsoft.com/office/drawing/2014/main" xmlns="" id="{BF09CAA8-8053-E0A6-DC26-426D1F02D061}"/>
              </a:ext>
            </a:extLst>
          </p:cNvPr>
          <p:cNvSpPr/>
          <p:nvPr/>
        </p:nvSpPr>
        <p:spPr>
          <a:xfrm>
            <a:off x="800723" y="1978935"/>
            <a:ext cx="2345479" cy="3802635"/>
          </a:xfrm>
          <a:prstGeom prst="roundRect">
            <a:avLst>
              <a:gd name="adj" fmla="val 2029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xmlns="" id="{3DFC87B0-799A-C4EE-D680-F89FA1274BED}"/>
              </a:ext>
            </a:extLst>
          </p:cNvPr>
          <p:cNvSpPr txBox="1">
            <a:spLocks/>
          </p:cNvSpPr>
          <p:nvPr/>
        </p:nvSpPr>
        <p:spPr>
          <a:xfrm>
            <a:off x="1040582" y="2171701"/>
            <a:ext cx="1903413" cy="351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MX" sz="1600" smtClean="0"/>
              <a:t>Es </a:t>
            </a:r>
            <a:r>
              <a:rPr lang="es-MX" sz="1600" smtClean="0"/>
              <a:t>una gráfica que muestra el desempeño de un modelo de </a:t>
            </a:r>
            <a:r>
              <a:rPr lang="es-MX" sz="1600" smtClean="0"/>
              <a:t>clasificación.</a:t>
            </a:r>
            <a:endParaRPr lang="es-MX" sz="1600" smtClean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MX" sz="1600" smtClean="0"/>
              <a:t>Utiliza 2 parámetros: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MX" sz="1600" smtClean="0"/>
              <a:t>TPR (True Positive Rate)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MX" sz="1600" smtClean="0"/>
              <a:t>FPR (False Positive Rate)</a:t>
            </a:r>
            <a:endParaRPr lang="es-MX" sz="1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076" y="2171701"/>
            <a:ext cx="3695700" cy="3708592"/>
          </a:xfrm>
          <a:prstGeom prst="rect">
            <a:avLst/>
          </a:prstGeom>
        </p:spPr>
      </p:pic>
      <p:sp>
        <p:nvSpPr>
          <p:cNvPr id="14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6157917" y="6548024"/>
            <a:ext cx="6000750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https://en.wikipedia.org/wiki/Receiver_operating_characteristic</a:t>
            </a: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534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mtClean="0">
                <a:solidFill>
                  <a:srgbClr val="C228B4"/>
                </a:solidFill>
              </a:rPr>
              <a:t>AUC</a:t>
            </a:r>
            <a:br>
              <a:rPr lang="es-MX" smtClean="0">
                <a:solidFill>
                  <a:srgbClr val="C228B4"/>
                </a:solidFill>
              </a:rPr>
            </a:br>
            <a:r>
              <a:rPr lang="es-MX" smtClean="0">
                <a:solidFill>
                  <a:srgbClr val="C228B4"/>
                </a:solidFill>
              </a:rPr>
              <a:t>   (Area Under the ROC Curve)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tángulo redondeado 19">
            <a:extLst>
              <a:ext uri="{FF2B5EF4-FFF2-40B4-BE49-F238E27FC236}">
                <a16:creationId xmlns:a16="http://schemas.microsoft.com/office/drawing/2014/main" xmlns="" id="{BF09CAA8-8053-E0A6-DC26-426D1F02D061}"/>
              </a:ext>
            </a:extLst>
          </p:cNvPr>
          <p:cNvSpPr/>
          <p:nvPr/>
        </p:nvSpPr>
        <p:spPr>
          <a:xfrm>
            <a:off x="800723" y="1978935"/>
            <a:ext cx="2345479" cy="3802635"/>
          </a:xfrm>
          <a:prstGeom prst="roundRect">
            <a:avLst>
              <a:gd name="adj" fmla="val 2029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xmlns="" id="{3DFC87B0-799A-C4EE-D680-F89FA1274BED}"/>
              </a:ext>
            </a:extLst>
          </p:cNvPr>
          <p:cNvSpPr txBox="1">
            <a:spLocks/>
          </p:cNvSpPr>
          <p:nvPr/>
        </p:nvSpPr>
        <p:spPr>
          <a:xfrm>
            <a:off x="1040582" y="2171701"/>
            <a:ext cx="1903413" cy="351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MX" sz="1600" smtClean="0"/>
              <a:t>Es el área debajo de la curva ROC.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MX" sz="1600" smtClean="0"/>
              <a:t>Mide </a:t>
            </a:r>
            <a:r>
              <a:rPr lang="es-MX" sz="1600" smtClean="0"/>
              <a:t>la calidad de las </a:t>
            </a:r>
            <a:r>
              <a:rPr lang="es-MX" sz="1600" smtClean="0"/>
              <a:t>predicciones</a:t>
            </a:r>
            <a:endParaRPr lang="es-MX" sz="1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37" y="2171701"/>
            <a:ext cx="4586288" cy="3926051"/>
          </a:xfrm>
          <a:prstGeom prst="rect">
            <a:avLst/>
          </a:prstGeom>
        </p:spPr>
      </p:pic>
      <p:sp>
        <p:nvSpPr>
          <p:cNvPr id="14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5643563" y="6548024"/>
            <a:ext cx="6515104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https://www.javatpoint.com/performance-metrics-in-machine-learning</a:t>
            </a: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29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mtClean="0">
                <a:solidFill>
                  <a:srgbClr val="C228B4"/>
                </a:solidFill>
              </a:rPr>
              <a:t>CAP</a:t>
            </a:r>
            <a:br>
              <a:rPr lang="es-MX" smtClean="0">
                <a:solidFill>
                  <a:srgbClr val="C228B4"/>
                </a:solidFill>
              </a:rPr>
            </a:br>
            <a:r>
              <a:rPr lang="es-MX" smtClean="0">
                <a:solidFill>
                  <a:srgbClr val="C228B4"/>
                </a:solidFill>
              </a:rPr>
              <a:t>   (Cumulative Accuracy Profile)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tángulo redondeado 19">
            <a:extLst>
              <a:ext uri="{FF2B5EF4-FFF2-40B4-BE49-F238E27FC236}">
                <a16:creationId xmlns:a16="http://schemas.microsoft.com/office/drawing/2014/main" xmlns="" id="{BF09CAA8-8053-E0A6-DC26-426D1F02D061}"/>
              </a:ext>
            </a:extLst>
          </p:cNvPr>
          <p:cNvSpPr/>
          <p:nvPr/>
        </p:nvSpPr>
        <p:spPr>
          <a:xfrm>
            <a:off x="800723" y="1978935"/>
            <a:ext cx="2345479" cy="3802635"/>
          </a:xfrm>
          <a:prstGeom prst="roundRect">
            <a:avLst>
              <a:gd name="adj" fmla="val 2029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xmlns="" id="{3DFC87B0-799A-C4EE-D680-F89FA1274BED}"/>
              </a:ext>
            </a:extLst>
          </p:cNvPr>
          <p:cNvSpPr txBox="1">
            <a:spLocks/>
          </p:cNvSpPr>
          <p:nvPr/>
        </p:nvSpPr>
        <p:spPr>
          <a:xfrm>
            <a:off x="1040582" y="2171701"/>
            <a:ext cx="1903413" cy="35101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MX" sz="1600" smtClean="0"/>
              <a:t>Permite visualizar el poder de discriminación de un modelo.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MX" sz="1600" smtClean="0"/>
              <a:t>Representa el número acumulado de resultados positivos vs el número acumulado de muestras</a:t>
            </a:r>
            <a:endParaRPr lang="es-MX" sz="1600"/>
          </a:p>
        </p:txBody>
      </p:sp>
      <p:sp>
        <p:nvSpPr>
          <p:cNvPr id="55" name="Straight Connector 81"/>
          <p:cNvSpPr/>
          <p:nvPr/>
        </p:nvSpPr>
        <p:spPr>
          <a:xfrm flipV="1">
            <a:off x="4598682" y="3202620"/>
            <a:ext cx="4585157" cy="2236663"/>
          </a:xfrm>
          <a:prstGeom prst="line">
            <a:avLst/>
          </a:prstGeom>
          <a:ln w="57150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Straight Connector 68"/>
          <p:cNvSpPr/>
          <p:nvPr/>
        </p:nvSpPr>
        <p:spPr>
          <a:xfrm flipV="1">
            <a:off x="6891261" y="3417653"/>
            <a:ext cx="0" cy="2032002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" name="Straight Arrow Connector 34"/>
          <p:cNvSpPr/>
          <p:nvPr/>
        </p:nvSpPr>
        <p:spPr>
          <a:xfrm>
            <a:off x="4376661" y="5445843"/>
            <a:ext cx="5686425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" name="Straight Arrow Connector 35"/>
          <p:cNvSpPr/>
          <p:nvPr/>
        </p:nvSpPr>
        <p:spPr>
          <a:xfrm flipV="1">
            <a:off x="4605260" y="2655652"/>
            <a:ext cx="1" cy="298704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Straight Arrow Connector 45"/>
          <p:cNvSpPr/>
          <p:nvPr/>
        </p:nvSpPr>
        <p:spPr>
          <a:xfrm flipV="1">
            <a:off x="5512040" y="5368692"/>
            <a:ext cx="1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" name="Straight Arrow Connector 48"/>
          <p:cNvSpPr/>
          <p:nvPr/>
        </p:nvSpPr>
        <p:spPr>
          <a:xfrm flipV="1">
            <a:off x="6434061" y="5368692"/>
            <a:ext cx="0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" name="Straight Arrow Connector 49"/>
          <p:cNvSpPr/>
          <p:nvPr/>
        </p:nvSpPr>
        <p:spPr>
          <a:xfrm flipV="1">
            <a:off x="7348461" y="5368692"/>
            <a:ext cx="0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Straight Arrow Connector 50"/>
          <p:cNvSpPr/>
          <p:nvPr/>
        </p:nvSpPr>
        <p:spPr>
          <a:xfrm flipV="1">
            <a:off x="8262861" y="5368692"/>
            <a:ext cx="0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" name="Straight Arrow Connector 51"/>
          <p:cNvSpPr/>
          <p:nvPr/>
        </p:nvSpPr>
        <p:spPr>
          <a:xfrm flipV="1">
            <a:off x="9177261" y="5368692"/>
            <a:ext cx="0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Straight Arrow Connector 54"/>
          <p:cNvSpPr/>
          <p:nvPr/>
        </p:nvSpPr>
        <p:spPr>
          <a:xfrm>
            <a:off x="4522711" y="5017853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Straight Arrow Connector 58"/>
          <p:cNvSpPr/>
          <p:nvPr/>
        </p:nvSpPr>
        <p:spPr>
          <a:xfrm>
            <a:off x="4522711" y="4560653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Straight Arrow Connector 59"/>
          <p:cNvSpPr/>
          <p:nvPr/>
        </p:nvSpPr>
        <p:spPr>
          <a:xfrm>
            <a:off x="4522711" y="4103453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Straight Arrow Connector 62"/>
          <p:cNvSpPr/>
          <p:nvPr/>
        </p:nvSpPr>
        <p:spPr>
          <a:xfrm>
            <a:off x="4522711" y="3646253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Straight Arrow Connector 63"/>
          <p:cNvSpPr/>
          <p:nvPr/>
        </p:nvSpPr>
        <p:spPr>
          <a:xfrm>
            <a:off x="4522711" y="3189053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TextBox 83"/>
          <p:cNvSpPr txBox="1"/>
          <p:nvPr/>
        </p:nvSpPr>
        <p:spPr>
          <a:xfrm>
            <a:off x="5217706" y="5557830"/>
            <a:ext cx="46000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20%</a:t>
            </a:r>
          </a:p>
        </p:txBody>
      </p:sp>
      <p:sp>
        <p:nvSpPr>
          <p:cNvPr id="70" name="TextBox 84"/>
          <p:cNvSpPr txBox="1"/>
          <p:nvPr/>
        </p:nvSpPr>
        <p:spPr>
          <a:xfrm>
            <a:off x="6134733" y="5551253"/>
            <a:ext cx="460001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40%</a:t>
            </a:r>
          </a:p>
        </p:txBody>
      </p:sp>
      <p:sp>
        <p:nvSpPr>
          <p:cNvPr id="71" name="TextBox 85"/>
          <p:cNvSpPr txBox="1"/>
          <p:nvPr/>
        </p:nvSpPr>
        <p:spPr>
          <a:xfrm>
            <a:off x="7117590" y="5551253"/>
            <a:ext cx="460001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60%</a:t>
            </a:r>
          </a:p>
        </p:txBody>
      </p:sp>
      <p:sp>
        <p:nvSpPr>
          <p:cNvPr id="72" name="TextBox 86"/>
          <p:cNvSpPr txBox="1"/>
          <p:nvPr/>
        </p:nvSpPr>
        <p:spPr>
          <a:xfrm>
            <a:off x="8029662" y="5551253"/>
            <a:ext cx="460001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80%</a:t>
            </a:r>
          </a:p>
        </p:txBody>
      </p:sp>
      <p:sp>
        <p:nvSpPr>
          <p:cNvPr id="73" name="TextBox 87"/>
          <p:cNvSpPr txBox="1"/>
          <p:nvPr/>
        </p:nvSpPr>
        <p:spPr>
          <a:xfrm>
            <a:off x="8900509" y="5551253"/>
            <a:ext cx="558885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100%</a:t>
            </a:r>
          </a:p>
        </p:txBody>
      </p:sp>
      <p:sp>
        <p:nvSpPr>
          <p:cNvPr id="74" name="TextBox 88"/>
          <p:cNvSpPr txBox="1"/>
          <p:nvPr/>
        </p:nvSpPr>
        <p:spPr>
          <a:xfrm>
            <a:off x="4074974" y="5258120"/>
            <a:ext cx="2030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0</a:t>
            </a:r>
          </a:p>
        </p:txBody>
      </p:sp>
      <p:sp>
        <p:nvSpPr>
          <p:cNvPr id="75" name="TextBox 89"/>
          <p:cNvSpPr txBox="1"/>
          <p:nvPr/>
        </p:nvSpPr>
        <p:spPr>
          <a:xfrm>
            <a:off x="4452861" y="5557830"/>
            <a:ext cx="203024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0</a:t>
            </a:r>
          </a:p>
        </p:txBody>
      </p:sp>
      <p:sp>
        <p:nvSpPr>
          <p:cNvPr id="76" name="TextBox 90"/>
          <p:cNvSpPr txBox="1"/>
          <p:nvPr/>
        </p:nvSpPr>
        <p:spPr>
          <a:xfrm>
            <a:off x="3975970" y="4828721"/>
            <a:ext cx="4600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20%</a:t>
            </a:r>
          </a:p>
        </p:txBody>
      </p:sp>
      <p:sp>
        <p:nvSpPr>
          <p:cNvPr id="77" name="TextBox 91"/>
          <p:cNvSpPr txBox="1"/>
          <p:nvPr/>
        </p:nvSpPr>
        <p:spPr>
          <a:xfrm>
            <a:off x="3975970" y="4364943"/>
            <a:ext cx="4600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40%</a:t>
            </a:r>
          </a:p>
        </p:txBody>
      </p:sp>
      <p:sp>
        <p:nvSpPr>
          <p:cNvPr id="78" name="TextBox 92"/>
          <p:cNvSpPr txBox="1"/>
          <p:nvPr/>
        </p:nvSpPr>
        <p:spPr>
          <a:xfrm>
            <a:off x="3975970" y="3911585"/>
            <a:ext cx="4600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60%</a:t>
            </a:r>
          </a:p>
        </p:txBody>
      </p:sp>
      <p:sp>
        <p:nvSpPr>
          <p:cNvPr id="79" name="TextBox 93"/>
          <p:cNvSpPr txBox="1"/>
          <p:nvPr/>
        </p:nvSpPr>
        <p:spPr>
          <a:xfrm>
            <a:off x="3975970" y="3457120"/>
            <a:ext cx="4600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80%</a:t>
            </a:r>
          </a:p>
        </p:txBody>
      </p:sp>
      <p:sp>
        <p:nvSpPr>
          <p:cNvPr id="80" name="TextBox 94"/>
          <p:cNvSpPr txBox="1"/>
          <p:nvPr/>
        </p:nvSpPr>
        <p:spPr>
          <a:xfrm>
            <a:off x="3877086" y="2997184"/>
            <a:ext cx="5588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100%</a:t>
            </a:r>
          </a:p>
        </p:txBody>
      </p:sp>
      <p:sp>
        <p:nvSpPr>
          <p:cNvPr id="81" name="TextBox 95"/>
          <p:cNvSpPr txBox="1"/>
          <p:nvPr/>
        </p:nvSpPr>
        <p:spPr>
          <a:xfrm>
            <a:off x="9789918" y="5557830"/>
            <a:ext cx="136992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/>
              <a:t>Total </a:t>
            </a:r>
            <a:r>
              <a:rPr lang="es-MX" smtClean="0"/>
              <a:t>Muestras</a:t>
            </a:r>
            <a:endParaRPr/>
          </a:p>
        </p:txBody>
      </p:sp>
      <p:sp>
        <p:nvSpPr>
          <p:cNvPr id="82" name="TextBox 46"/>
          <p:cNvSpPr txBox="1"/>
          <p:nvPr/>
        </p:nvSpPr>
        <p:spPr>
          <a:xfrm>
            <a:off x="3386061" y="2427053"/>
            <a:ext cx="677476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Ventas</a:t>
            </a:r>
          </a:p>
        </p:txBody>
      </p:sp>
      <p:sp>
        <p:nvSpPr>
          <p:cNvPr id="83" name="Freeform 79"/>
          <p:cNvSpPr/>
          <p:nvPr/>
        </p:nvSpPr>
        <p:spPr>
          <a:xfrm>
            <a:off x="4605261" y="3202620"/>
            <a:ext cx="4578578" cy="2243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350" y="17921"/>
                  <a:pt x="2700" y="14242"/>
                  <a:pt x="4128" y="11275"/>
                </a:cubicBezTo>
                <a:cubicBezTo>
                  <a:pt x="5555" y="8309"/>
                  <a:pt x="7128" y="5479"/>
                  <a:pt x="8566" y="3801"/>
                </a:cubicBezTo>
                <a:cubicBezTo>
                  <a:pt x="10003" y="2122"/>
                  <a:pt x="11328" y="1784"/>
                  <a:pt x="12755" y="1204"/>
                </a:cubicBezTo>
                <a:cubicBezTo>
                  <a:pt x="14183" y="623"/>
                  <a:pt x="15657" y="517"/>
                  <a:pt x="17131" y="317"/>
                </a:cubicBezTo>
                <a:cubicBezTo>
                  <a:pt x="18605" y="116"/>
                  <a:pt x="20803" y="127"/>
                  <a:pt x="21600" y="0"/>
                </a:cubicBezTo>
              </a:path>
            </a:pathLst>
          </a:custGeom>
          <a:ln w="5715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4" name="Straight Connector 55"/>
          <p:cNvSpPr/>
          <p:nvPr/>
        </p:nvSpPr>
        <p:spPr>
          <a:xfrm flipV="1">
            <a:off x="4605260" y="5355485"/>
            <a:ext cx="50281" cy="119568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85" name="Group 73"/>
          <p:cNvGrpSpPr/>
          <p:nvPr/>
        </p:nvGrpSpPr>
        <p:grpSpPr>
          <a:xfrm>
            <a:off x="4605261" y="3170003"/>
            <a:ext cx="4572000" cy="2305050"/>
            <a:chOff x="0" y="0"/>
            <a:chExt cx="4572000" cy="2305050"/>
          </a:xfrm>
        </p:grpSpPr>
        <p:sp>
          <p:nvSpPr>
            <p:cNvPr id="86" name="Straight Connector 61"/>
            <p:cNvSpPr/>
            <p:nvPr/>
          </p:nvSpPr>
          <p:spPr>
            <a:xfrm>
              <a:off x="457200" y="19049"/>
              <a:ext cx="4114800" cy="1"/>
            </a:xfrm>
            <a:prstGeom prst="line">
              <a:avLst/>
            </a:prstGeom>
            <a:noFill/>
            <a:ln w="57150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" name="Straight Connector 57"/>
            <p:cNvSpPr/>
            <p:nvPr/>
          </p:nvSpPr>
          <p:spPr>
            <a:xfrm flipV="1">
              <a:off x="-1" y="-1"/>
              <a:ext cx="461011" cy="2305052"/>
            </a:xfrm>
            <a:prstGeom prst="line">
              <a:avLst/>
            </a:prstGeom>
            <a:noFill/>
            <a:ln w="57150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8" name="Straight Arrow Connector 53"/>
          <p:cNvSpPr/>
          <p:nvPr/>
        </p:nvSpPr>
        <p:spPr>
          <a:xfrm flipH="1">
            <a:off x="6891260" y="2757252"/>
            <a:ext cx="417287" cy="58420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" name="Straight Arrow Connector 56"/>
          <p:cNvSpPr/>
          <p:nvPr/>
        </p:nvSpPr>
        <p:spPr>
          <a:xfrm flipH="1" flipV="1">
            <a:off x="7226541" y="4255853"/>
            <a:ext cx="502920" cy="457200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0" name="TextBox 60"/>
          <p:cNvSpPr txBox="1"/>
          <p:nvPr/>
        </p:nvSpPr>
        <p:spPr>
          <a:xfrm>
            <a:off x="4910061" y="2427053"/>
            <a:ext cx="20574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Modelo Perfecto</a:t>
            </a:r>
          </a:p>
        </p:txBody>
      </p:sp>
      <p:sp>
        <p:nvSpPr>
          <p:cNvPr id="91" name="TextBox 64"/>
          <p:cNvSpPr txBox="1"/>
          <p:nvPr/>
        </p:nvSpPr>
        <p:spPr>
          <a:xfrm>
            <a:off x="6815061" y="2427053"/>
            <a:ext cx="14478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Buen Modelo</a:t>
            </a:r>
          </a:p>
        </p:txBody>
      </p:sp>
      <p:sp>
        <p:nvSpPr>
          <p:cNvPr id="92" name="TextBox 65"/>
          <p:cNvSpPr txBox="1"/>
          <p:nvPr/>
        </p:nvSpPr>
        <p:spPr>
          <a:xfrm>
            <a:off x="7348461" y="4636853"/>
            <a:ext cx="18288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Modelo Aleatorio</a:t>
            </a:r>
          </a:p>
        </p:txBody>
      </p:sp>
      <p:sp>
        <p:nvSpPr>
          <p:cNvPr id="93" name="Straight Arrow Connector 66"/>
          <p:cNvSpPr/>
          <p:nvPr/>
        </p:nvSpPr>
        <p:spPr>
          <a:xfrm flipH="1">
            <a:off x="5672060" y="2769952"/>
            <a:ext cx="244930" cy="34290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" name="Straight Connector 70"/>
          <p:cNvSpPr/>
          <p:nvPr/>
        </p:nvSpPr>
        <p:spPr>
          <a:xfrm flipH="1" flipV="1">
            <a:off x="4605261" y="3417652"/>
            <a:ext cx="2286000" cy="1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" name="TextBox 75"/>
          <p:cNvSpPr txBox="1"/>
          <p:nvPr/>
        </p:nvSpPr>
        <p:spPr>
          <a:xfrm>
            <a:off x="6599161" y="5410520"/>
            <a:ext cx="4600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1A7B0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50%</a:t>
            </a:r>
          </a:p>
        </p:txBody>
      </p:sp>
      <p:sp>
        <p:nvSpPr>
          <p:cNvPr id="96" name="TextBox 76"/>
          <p:cNvSpPr txBox="1"/>
          <p:nvPr/>
        </p:nvSpPr>
        <p:spPr>
          <a:xfrm>
            <a:off x="4081741" y="3233503"/>
            <a:ext cx="430223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1A7B0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 X%</a:t>
            </a:r>
          </a:p>
        </p:txBody>
      </p:sp>
      <p:sp>
        <p:nvSpPr>
          <p:cNvPr id="97" name="Rectangle 78"/>
          <p:cNvSpPr/>
          <p:nvPr/>
        </p:nvSpPr>
        <p:spPr>
          <a:xfrm>
            <a:off x="9082009" y="3417653"/>
            <a:ext cx="2933780" cy="1254631"/>
          </a:xfrm>
          <a:prstGeom prst="rect">
            <a:avLst/>
          </a:prstGeom>
          <a:solidFill>
            <a:srgbClr val="3C1053"/>
          </a:solidFill>
          <a:ln>
            <a:solidFill>
              <a:srgbClr val="98B955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7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8" name="TextBox 99"/>
          <p:cNvSpPr txBox="1"/>
          <p:nvPr/>
        </p:nvSpPr>
        <p:spPr>
          <a:xfrm>
            <a:off x="9101061" y="3570053"/>
            <a:ext cx="1752600" cy="98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90% &lt; X &lt; 100%</a:t>
            </a:r>
          </a:p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80% &lt; X &lt; 90%</a:t>
            </a:r>
          </a:p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70% &lt; X &lt; 80%</a:t>
            </a:r>
          </a:p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60% &lt; X &lt; 70%</a:t>
            </a:r>
          </a:p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X &lt; 60% 	</a:t>
            </a:r>
          </a:p>
        </p:txBody>
      </p:sp>
      <p:sp>
        <p:nvSpPr>
          <p:cNvPr id="99" name="TextBox 101"/>
          <p:cNvSpPr txBox="1"/>
          <p:nvPr/>
        </p:nvSpPr>
        <p:spPr>
          <a:xfrm>
            <a:off x="10411825" y="3570053"/>
            <a:ext cx="1603964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Demasiado Bueno</a:t>
            </a:r>
          </a:p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Muy Bueno</a:t>
            </a:r>
          </a:p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Bueno</a:t>
            </a:r>
          </a:p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Malo</a:t>
            </a:r>
          </a:p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Una Basura…</a:t>
            </a:r>
          </a:p>
        </p:txBody>
      </p:sp>
    </p:spTree>
    <p:extLst>
      <p:ext uri="{BB962C8B-B14F-4D97-AF65-F5344CB8AC3E}">
        <p14:creationId xmlns:p14="http://schemas.microsoft.com/office/powerpoint/2010/main" val="1380798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Clasificación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800225"/>
            <a:ext cx="10629900" cy="325755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972425" y="6531429"/>
            <a:ext cx="418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openSAP:</a:t>
            </a:r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Getting Started with Data Science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713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Imagen que contiene Diagrama&#10;&#10;Descripción generada automáticamente">
            <a:extLst>
              <a:ext uri="{FF2B5EF4-FFF2-40B4-BE49-F238E27FC236}">
                <a16:creationId xmlns="" xmlns:a16="http://schemas.microsoft.com/office/drawing/2014/main" id="{696459E0-D8D0-D6F6-8A7F-9D2CBDFB0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="" xmlns:a16="http://schemas.microsoft.com/office/drawing/2014/main" id="{B84211B6-DA0E-E9B6-6FBD-CC9293F02FA5}"/>
              </a:ext>
            </a:extLst>
          </p:cNvPr>
          <p:cNvSpPr/>
          <p:nvPr/>
        </p:nvSpPr>
        <p:spPr>
          <a:xfrm>
            <a:off x="10738993" y="5712401"/>
            <a:ext cx="447066" cy="447066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="" xmlns:a16="http://schemas.microsoft.com/office/drawing/2014/main" id="{5738F0B5-FC72-3533-A7DC-331A31E26CDF}"/>
              </a:ext>
            </a:extLst>
          </p:cNvPr>
          <p:cNvSpPr/>
          <p:nvPr/>
        </p:nvSpPr>
        <p:spPr>
          <a:xfrm>
            <a:off x="9150052" y="644245"/>
            <a:ext cx="433447" cy="433447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="" xmlns:a16="http://schemas.microsoft.com/office/drawing/2014/main" id="{2DAA3DE2-FECF-9F33-C6D6-2D95F9053649}"/>
              </a:ext>
            </a:extLst>
          </p:cNvPr>
          <p:cNvSpPr/>
          <p:nvPr/>
        </p:nvSpPr>
        <p:spPr>
          <a:xfrm>
            <a:off x="694243" y="369801"/>
            <a:ext cx="293437" cy="272272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="" xmlns:a16="http://schemas.microsoft.com/office/drawing/2014/main" id="{43004477-0A81-BACD-EA69-932752ECFFB0}"/>
              </a:ext>
            </a:extLst>
          </p:cNvPr>
          <p:cNvSpPr/>
          <p:nvPr/>
        </p:nvSpPr>
        <p:spPr>
          <a:xfrm>
            <a:off x="1615133" y="5462773"/>
            <a:ext cx="278225" cy="250003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51A5CEAA-5F9B-743F-C392-E79011DB2461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>
                <a:ln w="0">
                  <a:solidFill>
                    <a:schemeClr val="accent1">
                      <a:alpha val="25000"/>
                    </a:schemeClr>
                  </a:solidFill>
                </a:ln>
              </a:rPr>
              <a:t>Regresión Logística</a:t>
            </a:r>
            <a:endParaRPr lang="es-ES" sz="8800">
              <a:ln w="0">
                <a:solidFill>
                  <a:schemeClr val="accent1">
                    <a:alpha val="25000"/>
                  </a:schemeClr>
                </a:solidFill>
              </a:ln>
            </a:endParaRPr>
          </a:p>
          <a:p>
            <a:endParaRPr lang="es-MX" sz="8800">
              <a:ln w="0">
                <a:solidFill>
                  <a:schemeClr val="accent1">
                    <a:alpha val="25000"/>
                  </a:schemeClr>
                </a:solidFill>
              </a:ln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="" xmlns:a16="http://schemas.microsoft.com/office/drawing/2014/main" id="{FFD9AA8D-A31A-503D-D40B-062449F91BFD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0" name="Título 1">
              <a:extLst>
                <a:ext uri="{FF2B5EF4-FFF2-40B4-BE49-F238E27FC236}">
                  <a16:creationId xmlns="" xmlns:a16="http://schemas.microsoft.com/office/drawing/2014/main" id="{92F71D79-1F37-5ED6-F072-3682880878F5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accent1"/>
                  </a:solidFill>
                  <a:latin typeface="Verdana"/>
                  <a:ea typeface="Verdana"/>
                  <a:cs typeface="+mj-lt"/>
                </a:rPr>
                <a:t>Regresión Logística</a:t>
              </a:r>
              <a:endParaRPr lang="es-ES" sz="4267">
                <a:solidFill>
                  <a:schemeClr val="accent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accent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="" xmlns:a16="http://schemas.microsoft.com/office/drawing/2014/main" id="{A0024262-7345-9A5C-3A37-972185644E50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55124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 Lineal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838200" y="217835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86935" y="235347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838200" y="454071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86935" y="471583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5018202" y="2400497"/>
            <a:ext cx="23622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20" name="TextBox 15"/>
          <p:cNvSpPr txBox="1"/>
          <p:nvPr/>
        </p:nvSpPr>
        <p:spPr>
          <a:xfrm>
            <a:off x="4449172" y="5022888"/>
            <a:ext cx="55626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 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2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…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</a:p>
        </p:txBody>
      </p:sp>
      <p:sp>
        <p:nvSpPr>
          <p:cNvPr id="21" name="Straight Arrow Connector 19"/>
          <p:cNvSpPr/>
          <p:nvPr/>
        </p:nvSpPr>
        <p:spPr>
          <a:xfrm flipV="1">
            <a:off x="5475402" y="2820375"/>
            <a:ext cx="1" cy="570723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Straight Arrow Connector 21"/>
          <p:cNvSpPr/>
          <p:nvPr/>
        </p:nvSpPr>
        <p:spPr>
          <a:xfrm flipH="1" flipV="1">
            <a:off x="6862617" y="2815502"/>
            <a:ext cx="449755" cy="449754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TextBox 22"/>
          <p:cNvSpPr txBox="1"/>
          <p:nvPr/>
        </p:nvSpPr>
        <p:spPr>
          <a:xfrm>
            <a:off x="4449172" y="3334606"/>
            <a:ext cx="25146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 Dependiente (VD)</a:t>
            </a:r>
          </a:p>
        </p:txBody>
      </p:sp>
      <p:sp>
        <p:nvSpPr>
          <p:cNvPr id="34" name="TextBox 23"/>
          <p:cNvSpPr txBox="1"/>
          <p:nvPr/>
        </p:nvSpPr>
        <p:spPr>
          <a:xfrm>
            <a:off x="6897286" y="3334606"/>
            <a:ext cx="266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 Independiente (VI)</a:t>
            </a:r>
          </a:p>
        </p:txBody>
      </p:sp>
      <p:sp>
        <p:nvSpPr>
          <p:cNvPr id="40" name="Straight Arrow Connector 24"/>
          <p:cNvSpPr/>
          <p:nvPr/>
        </p:nvSpPr>
        <p:spPr>
          <a:xfrm flipH="1">
            <a:off x="6476932" y="2034737"/>
            <a:ext cx="431031" cy="431030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1" name="Straight Arrow Connector 27"/>
          <p:cNvSpPr/>
          <p:nvPr/>
        </p:nvSpPr>
        <p:spPr>
          <a:xfrm>
            <a:off x="5932601" y="2069694"/>
            <a:ext cx="1" cy="330804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2" name="TextBox 31"/>
          <p:cNvSpPr txBox="1"/>
          <p:nvPr/>
        </p:nvSpPr>
        <p:spPr>
          <a:xfrm>
            <a:off x="6618402" y="1790897"/>
            <a:ext cx="1447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Coeficiente</a:t>
            </a:r>
          </a:p>
        </p:txBody>
      </p:sp>
      <p:sp>
        <p:nvSpPr>
          <p:cNvPr id="43" name="TextBox 34"/>
          <p:cNvSpPr txBox="1"/>
          <p:nvPr/>
        </p:nvSpPr>
        <p:spPr>
          <a:xfrm>
            <a:off x="4637202" y="1790897"/>
            <a:ext cx="19812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Constante</a:t>
            </a:r>
          </a:p>
        </p:txBody>
      </p:sp>
      <p:sp>
        <p:nvSpPr>
          <p:cNvPr id="44" name="Straight Arrow Connector 37"/>
          <p:cNvSpPr/>
          <p:nvPr/>
        </p:nvSpPr>
        <p:spPr>
          <a:xfrm>
            <a:off x="5058772" y="4565688"/>
            <a:ext cx="326207" cy="560592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Straight Arrow Connector 40"/>
          <p:cNvSpPr/>
          <p:nvPr/>
        </p:nvSpPr>
        <p:spPr>
          <a:xfrm flipH="1">
            <a:off x="6787520" y="4641887"/>
            <a:ext cx="557253" cy="557253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Straight Arrow Connector 41"/>
          <p:cNvSpPr/>
          <p:nvPr/>
        </p:nvSpPr>
        <p:spPr>
          <a:xfrm flipH="1">
            <a:off x="7622381" y="4641888"/>
            <a:ext cx="484392" cy="484392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Straight Arrow Connector 43"/>
          <p:cNvSpPr/>
          <p:nvPr/>
        </p:nvSpPr>
        <p:spPr>
          <a:xfrm flipH="1">
            <a:off x="8952724" y="4641888"/>
            <a:ext cx="144648" cy="446986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TextBox 46"/>
          <p:cNvSpPr txBox="1"/>
          <p:nvPr/>
        </p:nvSpPr>
        <p:spPr>
          <a:xfrm>
            <a:off x="4666692" y="5938984"/>
            <a:ext cx="19812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Constante</a:t>
            </a:r>
          </a:p>
        </p:txBody>
      </p:sp>
      <p:sp>
        <p:nvSpPr>
          <p:cNvPr id="49" name="Straight Arrow Connector 47"/>
          <p:cNvSpPr/>
          <p:nvPr/>
        </p:nvSpPr>
        <p:spPr>
          <a:xfrm flipV="1">
            <a:off x="5687852" y="5508300"/>
            <a:ext cx="152401" cy="381001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7192372" y="5937288"/>
            <a:ext cx="1447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Coeficientes</a:t>
            </a:r>
          </a:p>
        </p:txBody>
      </p:sp>
      <p:sp>
        <p:nvSpPr>
          <p:cNvPr id="51" name="Straight Arrow Connector 51"/>
          <p:cNvSpPr/>
          <p:nvPr/>
        </p:nvSpPr>
        <p:spPr>
          <a:xfrm flipH="1" flipV="1">
            <a:off x="6430371" y="5480088"/>
            <a:ext cx="914401" cy="457200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Straight Arrow Connector 55"/>
          <p:cNvSpPr/>
          <p:nvPr/>
        </p:nvSpPr>
        <p:spPr>
          <a:xfrm flipH="1" flipV="1">
            <a:off x="7420972" y="5480087"/>
            <a:ext cx="228601" cy="457202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Straight Arrow Connector 57"/>
          <p:cNvSpPr/>
          <p:nvPr/>
        </p:nvSpPr>
        <p:spPr>
          <a:xfrm flipV="1">
            <a:off x="8335372" y="5457709"/>
            <a:ext cx="313097" cy="479579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TextBox 23"/>
          <p:cNvSpPr txBox="1"/>
          <p:nvPr/>
        </p:nvSpPr>
        <p:spPr>
          <a:xfrm>
            <a:off x="6880954" y="4300917"/>
            <a:ext cx="266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Variables Independientes (VIs)</a:t>
            </a:r>
          </a:p>
        </p:txBody>
      </p:sp>
      <p:sp>
        <p:nvSpPr>
          <p:cNvPr id="55" name="TextBox 22"/>
          <p:cNvSpPr txBox="1"/>
          <p:nvPr/>
        </p:nvSpPr>
        <p:spPr>
          <a:xfrm>
            <a:off x="4182471" y="4300917"/>
            <a:ext cx="25146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 Dependiente (VD)</a:t>
            </a:r>
          </a:p>
        </p:txBody>
      </p:sp>
    </p:spTree>
    <p:extLst>
      <p:ext uri="{BB962C8B-B14F-4D97-AF65-F5344CB8AC3E}">
        <p14:creationId xmlns:p14="http://schemas.microsoft.com/office/powerpoint/2010/main" val="538680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6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Logística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Straight Connector 6"/>
          <p:cNvSpPr/>
          <p:nvPr/>
        </p:nvSpPr>
        <p:spPr>
          <a:xfrm flipV="1">
            <a:off x="1026262" y="3161566"/>
            <a:ext cx="3966152" cy="1166516"/>
          </a:xfrm>
          <a:prstGeom prst="line">
            <a:avLst/>
          </a:prstGeom>
          <a:ln w="28575">
            <a:solidFill>
              <a:srgbClr val="0DC9FD"/>
            </a:solidFill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4" name="Straight Arrow Connector 9"/>
          <p:cNvSpPr/>
          <p:nvPr/>
        </p:nvSpPr>
        <p:spPr>
          <a:xfrm flipV="1">
            <a:off x="1075732" y="2780565"/>
            <a:ext cx="2" cy="236220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Straight Arrow Connector 11"/>
          <p:cNvSpPr/>
          <p:nvPr/>
        </p:nvSpPr>
        <p:spPr>
          <a:xfrm>
            <a:off x="923333" y="4837966"/>
            <a:ext cx="3962400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Multiply 12"/>
          <p:cNvSpPr/>
          <p:nvPr/>
        </p:nvSpPr>
        <p:spPr>
          <a:xfrm rot="18900000">
            <a:off x="2045625" y="36742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Multiply 13"/>
          <p:cNvSpPr/>
          <p:nvPr/>
        </p:nvSpPr>
        <p:spPr>
          <a:xfrm rot="18900000">
            <a:off x="2807625" y="33694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Multiply 14"/>
          <p:cNvSpPr/>
          <p:nvPr/>
        </p:nvSpPr>
        <p:spPr>
          <a:xfrm rot="18900000">
            <a:off x="3341026" y="36742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Multiply 15"/>
          <p:cNvSpPr/>
          <p:nvPr/>
        </p:nvSpPr>
        <p:spPr>
          <a:xfrm rot="18900000">
            <a:off x="3645826" y="32932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Multiply 16"/>
          <p:cNvSpPr/>
          <p:nvPr/>
        </p:nvSpPr>
        <p:spPr>
          <a:xfrm rot="18900000">
            <a:off x="4331626" y="35980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1" name="Multiply 17"/>
          <p:cNvSpPr/>
          <p:nvPr/>
        </p:nvSpPr>
        <p:spPr>
          <a:xfrm rot="18900000">
            <a:off x="2426625" y="42076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Multiply 19"/>
          <p:cNvSpPr/>
          <p:nvPr/>
        </p:nvSpPr>
        <p:spPr>
          <a:xfrm rot="18900000">
            <a:off x="4255426" y="298845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Multiply 20"/>
          <p:cNvSpPr/>
          <p:nvPr/>
        </p:nvSpPr>
        <p:spPr>
          <a:xfrm rot="18900000">
            <a:off x="1588426" y="4207660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Multiply 21"/>
          <p:cNvSpPr/>
          <p:nvPr/>
        </p:nvSpPr>
        <p:spPr>
          <a:xfrm rot="18900000">
            <a:off x="2502825" y="38266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5" name="Multiply 22"/>
          <p:cNvSpPr/>
          <p:nvPr/>
        </p:nvSpPr>
        <p:spPr>
          <a:xfrm rot="18900000">
            <a:off x="4788826" y="32932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Multiply 23"/>
          <p:cNvSpPr/>
          <p:nvPr/>
        </p:nvSpPr>
        <p:spPr>
          <a:xfrm rot="18900000">
            <a:off x="2960025" y="39028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Multiply 24"/>
          <p:cNvSpPr/>
          <p:nvPr/>
        </p:nvSpPr>
        <p:spPr>
          <a:xfrm rot="18900000">
            <a:off x="1207426" y="40552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25"/>
          <p:cNvSpPr txBox="1"/>
          <p:nvPr/>
        </p:nvSpPr>
        <p:spPr>
          <a:xfrm>
            <a:off x="847133" y="2356406"/>
            <a:ext cx="19050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Sueldo ($)</a:t>
            </a:r>
          </a:p>
        </p:txBody>
      </p:sp>
      <p:sp>
        <p:nvSpPr>
          <p:cNvPr id="59" name="TextBox 26"/>
          <p:cNvSpPr txBox="1"/>
          <p:nvPr/>
        </p:nvSpPr>
        <p:spPr>
          <a:xfrm>
            <a:off x="3361733" y="4918631"/>
            <a:ext cx="1752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Experiencia</a:t>
            </a:r>
          </a:p>
        </p:txBody>
      </p:sp>
      <p:sp>
        <p:nvSpPr>
          <p:cNvPr id="60" name="TextBox 27"/>
          <p:cNvSpPr txBox="1"/>
          <p:nvPr/>
        </p:nvSpPr>
        <p:spPr>
          <a:xfrm>
            <a:off x="3043430" y="4206334"/>
            <a:ext cx="19050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</a:p>
        </p:txBody>
      </p:sp>
      <p:sp>
        <p:nvSpPr>
          <p:cNvPr id="4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1275987" y="5517646"/>
            <a:ext cx="3466701" cy="3139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 Lineal</a:t>
            </a:r>
            <a:endParaRPr lang="en-US" sz="16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TextBox 99"/>
          <p:cNvSpPr txBox="1"/>
          <p:nvPr/>
        </p:nvSpPr>
        <p:spPr>
          <a:xfrm>
            <a:off x="9485633" y="3944081"/>
            <a:ext cx="609600" cy="82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???</a:t>
            </a:r>
          </a:p>
        </p:txBody>
      </p:sp>
      <p:grpSp>
        <p:nvGrpSpPr>
          <p:cNvPr id="42" name="Group 73"/>
          <p:cNvGrpSpPr/>
          <p:nvPr/>
        </p:nvGrpSpPr>
        <p:grpSpPr>
          <a:xfrm>
            <a:off x="6621408" y="2372456"/>
            <a:ext cx="4464425" cy="3017500"/>
            <a:chOff x="0" y="0"/>
            <a:chExt cx="4464424" cy="3017499"/>
          </a:xfrm>
        </p:grpSpPr>
        <p:sp>
          <p:nvSpPr>
            <p:cNvPr id="76" name="Straight Arrow Connector 30"/>
            <p:cNvSpPr/>
            <p:nvPr/>
          </p:nvSpPr>
          <p:spPr>
            <a:xfrm flipV="1">
              <a:off x="425824" y="424159"/>
              <a:ext cx="1" cy="2362201"/>
            </a:xfrm>
            <a:prstGeom prst="line">
              <a:avLst/>
            </a:prstGeom>
            <a:noFill/>
            <a:ln w="28575" cap="flat">
              <a:solidFill>
                <a:srgbClr val="C8C9C7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" name="Straight Arrow Connector 33"/>
            <p:cNvSpPr/>
            <p:nvPr/>
          </p:nvSpPr>
          <p:spPr>
            <a:xfrm>
              <a:off x="273424" y="2481559"/>
              <a:ext cx="3962401" cy="1"/>
            </a:xfrm>
            <a:prstGeom prst="line">
              <a:avLst/>
            </a:prstGeom>
            <a:noFill/>
            <a:ln w="28575" cap="flat">
              <a:solidFill>
                <a:srgbClr val="C8C9C7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8" name="Multiply 37"/>
            <p:cNvSpPr/>
            <p:nvPr/>
          </p:nvSpPr>
          <p:spPr>
            <a:xfrm rot="18900000">
              <a:off x="509893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C126B8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" name="Multiply 45"/>
            <p:cNvSpPr/>
            <p:nvPr/>
          </p:nvSpPr>
          <p:spPr>
            <a:xfrm rot="18900000">
              <a:off x="13195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" name="Multiply 51"/>
            <p:cNvSpPr/>
            <p:nvPr/>
          </p:nvSpPr>
          <p:spPr>
            <a:xfrm rot="18900000">
              <a:off x="709917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C126B8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" name="Multiply 53"/>
            <p:cNvSpPr/>
            <p:nvPr/>
          </p:nvSpPr>
          <p:spPr>
            <a:xfrm rot="18900000">
              <a:off x="938518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C126B8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" name="Multiply 54"/>
            <p:cNvSpPr/>
            <p:nvPr/>
          </p:nvSpPr>
          <p:spPr>
            <a:xfrm rot="18900000">
              <a:off x="1167117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C126B8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" name="Multiply 55"/>
            <p:cNvSpPr/>
            <p:nvPr/>
          </p:nvSpPr>
          <p:spPr>
            <a:xfrm rot="18900000">
              <a:off x="1395718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C126B8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" name="Multiply 56"/>
            <p:cNvSpPr/>
            <p:nvPr/>
          </p:nvSpPr>
          <p:spPr>
            <a:xfrm rot="18900000">
              <a:off x="2018389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C126B8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5" name="Multiply 57"/>
            <p:cNvSpPr/>
            <p:nvPr/>
          </p:nvSpPr>
          <p:spPr>
            <a:xfrm rot="18900000">
              <a:off x="1548117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C126B8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6" name="Multiply 58"/>
            <p:cNvSpPr/>
            <p:nvPr/>
          </p:nvSpPr>
          <p:spPr>
            <a:xfrm rot="18900000">
              <a:off x="3072118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C126B8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7" name="Multiply 59"/>
            <p:cNvSpPr/>
            <p:nvPr/>
          </p:nvSpPr>
          <p:spPr>
            <a:xfrm rot="18900000">
              <a:off x="2246989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C126B8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" name="Multiply 60"/>
            <p:cNvSpPr/>
            <p:nvPr/>
          </p:nvSpPr>
          <p:spPr>
            <a:xfrm rot="18900000">
              <a:off x="2005318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" name="Multiply 61"/>
            <p:cNvSpPr/>
            <p:nvPr/>
          </p:nvSpPr>
          <p:spPr>
            <a:xfrm rot="18900000">
              <a:off x="2233919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0" name="Multiply 62"/>
            <p:cNvSpPr/>
            <p:nvPr/>
          </p:nvSpPr>
          <p:spPr>
            <a:xfrm rot="18900000">
              <a:off x="2462520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" name="Multiply 63"/>
            <p:cNvSpPr/>
            <p:nvPr/>
          </p:nvSpPr>
          <p:spPr>
            <a:xfrm rot="18900000">
              <a:off x="2691118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" name="Multiply 64"/>
            <p:cNvSpPr/>
            <p:nvPr/>
          </p:nvSpPr>
          <p:spPr>
            <a:xfrm rot="18900000">
              <a:off x="29197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3" name="Multiply 65"/>
            <p:cNvSpPr/>
            <p:nvPr/>
          </p:nvSpPr>
          <p:spPr>
            <a:xfrm rot="18900000">
              <a:off x="30721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" name="Multiply 66"/>
            <p:cNvSpPr/>
            <p:nvPr/>
          </p:nvSpPr>
          <p:spPr>
            <a:xfrm rot="18900000">
              <a:off x="33007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Multiply 67"/>
            <p:cNvSpPr/>
            <p:nvPr/>
          </p:nvSpPr>
          <p:spPr>
            <a:xfrm rot="18900000">
              <a:off x="3453115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Multiply 68"/>
            <p:cNvSpPr/>
            <p:nvPr/>
          </p:nvSpPr>
          <p:spPr>
            <a:xfrm rot="18900000">
              <a:off x="36817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Multiply 69"/>
            <p:cNvSpPr/>
            <p:nvPr/>
          </p:nvSpPr>
          <p:spPr>
            <a:xfrm rot="18900000">
              <a:off x="38341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8" name="Multiply 70"/>
            <p:cNvSpPr/>
            <p:nvPr/>
          </p:nvSpPr>
          <p:spPr>
            <a:xfrm rot="18900000">
              <a:off x="39865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Multiply 71"/>
            <p:cNvSpPr/>
            <p:nvPr/>
          </p:nvSpPr>
          <p:spPr>
            <a:xfrm rot="18900000">
              <a:off x="1700515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C126B8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TextBox 96"/>
            <p:cNvSpPr txBox="1"/>
            <p:nvPr/>
          </p:nvSpPr>
          <p:spPr>
            <a:xfrm>
              <a:off x="197224" y="0"/>
              <a:ext cx="190500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Acción (S/N)</a:t>
              </a:r>
            </a:p>
          </p:txBody>
        </p:sp>
        <p:sp>
          <p:nvSpPr>
            <p:cNvPr id="101" name="TextBox 97"/>
            <p:cNvSpPr txBox="1"/>
            <p:nvPr/>
          </p:nvSpPr>
          <p:spPr>
            <a:xfrm>
              <a:off x="3626224" y="2557759"/>
              <a:ext cx="8382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Edad</a:t>
              </a:r>
            </a:p>
          </p:txBody>
        </p:sp>
        <p:sp>
          <p:nvSpPr>
            <p:cNvPr id="102" name="TextBox 104"/>
            <p:cNvSpPr txBox="1"/>
            <p:nvPr/>
          </p:nvSpPr>
          <p:spPr>
            <a:xfrm>
              <a:off x="0" y="2230528"/>
              <a:ext cx="34962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103" name="TextBox 105"/>
            <p:cNvSpPr txBox="1"/>
            <p:nvPr/>
          </p:nvSpPr>
          <p:spPr>
            <a:xfrm>
              <a:off x="33618" y="858928"/>
              <a:ext cx="544607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1 -</a:t>
              </a:r>
            </a:p>
          </p:txBody>
        </p:sp>
      </p:grpSp>
      <p:sp>
        <p:nvSpPr>
          <p:cNvPr id="104" name="Straight Connector 52"/>
          <p:cNvSpPr/>
          <p:nvPr/>
        </p:nvSpPr>
        <p:spPr>
          <a:xfrm flipV="1">
            <a:off x="6971033" y="3105880"/>
            <a:ext cx="3886201" cy="2209802"/>
          </a:xfrm>
          <a:prstGeom prst="line">
            <a:avLst/>
          </a:prstGeom>
          <a:ln w="28575">
            <a:solidFill>
              <a:srgbClr val="0DC9F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371394" y="5514405"/>
            <a:ext cx="3466701" cy="3139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Nuevo problema</a:t>
            </a:r>
            <a:endParaRPr lang="en-US" sz="16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47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2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7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Logística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6" name="Rectangle 36"/>
          <p:cNvGrpSpPr/>
          <p:nvPr/>
        </p:nvGrpSpPr>
        <p:grpSpPr>
          <a:xfrm>
            <a:off x="2863692" y="2497010"/>
            <a:ext cx="3124200" cy="762000"/>
            <a:chOff x="0" y="0"/>
            <a:chExt cx="3124200" cy="762000"/>
          </a:xfrm>
          <a:solidFill>
            <a:srgbClr val="F4364C"/>
          </a:solidFill>
        </p:grpSpPr>
        <p:sp>
          <p:nvSpPr>
            <p:cNvPr id="47" name="Rectangle"/>
            <p:cNvSpPr/>
            <p:nvPr/>
          </p:nvSpPr>
          <p:spPr>
            <a:xfrm>
              <a:off x="0" y="0"/>
              <a:ext cx="3124200" cy="762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" name="y = b0 + b1*x"/>
            <p:cNvSpPr txBox="1"/>
            <p:nvPr/>
          </p:nvSpPr>
          <p:spPr>
            <a:xfrm>
              <a:off x="0" y="158750"/>
              <a:ext cx="3124200" cy="4445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y = b</a:t>
              </a:r>
              <a:r>
                <a:rPr baseline="-25000"/>
                <a:t>0</a:t>
              </a:r>
              <a:r>
                <a:t> + b</a:t>
              </a:r>
              <a:r>
                <a:rPr baseline="-25000"/>
                <a:t>1</a:t>
              </a:r>
              <a:r>
                <a:t>*x</a:t>
              </a:r>
            </a:p>
          </p:txBody>
        </p:sp>
      </p:grpSp>
      <p:grpSp>
        <p:nvGrpSpPr>
          <p:cNvPr id="49" name="Group 218"/>
          <p:cNvGrpSpPr/>
          <p:nvPr/>
        </p:nvGrpSpPr>
        <p:grpSpPr>
          <a:xfrm>
            <a:off x="6978492" y="2397949"/>
            <a:ext cx="2170779" cy="1380057"/>
            <a:chOff x="0" y="0"/>
            <a:chExt cx="2170778" cy="1380055"/>
          </a:xfrm>
        </p:grpSpPr>
        <p:sp>
          <p:nvSpPr>
            <p:cNvPr id="50" name="Straight Arrow Connector 39"/>
            <p:cNvSpPr/>
            <p:nvPr/>
          </p:nvSpPr>
          <p:spPr>
            <a:xfrm flipV="1">
              <a:off x="83491" y="0"/>
              <a:ext cx="1" cy="1294118"/>
            </a:xfrm>
            <a:prstGeom prst="line">
              <a:avLst/>
            </a:prstGeom>
            <a:noFill/>
            <a:ln w="28575" cap="flat">
              <a:solidFill>
                <a:srgbClr val="C8C9C7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" name="Straight Arrow Connector 41"/>
            <p:cNvSpPr/>
            <p:nvPr/>
          </p:nvSpPr>
          <p:spPr>
            <a:xfrm>
              <a:off x="0" y="378422"/>
              <a:ext cx="2170779" cy="1"/>
            </a:xfrm>
            <a:prstGeom prst="line">
              <a:avLst/>
            </a:prstGeom>
            <a:noFill/>
            <a:ln w="12700" cap="flat">
              <a:solidFill>
                <a:srgbClr val="F4364C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" name="Straight Arrow Connector 42"/>
            <p:cNvSpPr/>
            <p:nvPr/>
          </p:nvSpPr>
          <p:spPr>
            <a:xfrm>
              <a:off x="0" y="1127134"/>
              <a:ext cx="2170779" cy="1"/>
            </a:xfrm>
            <a:prstGeom prst="line">
              <a:avLst/>
            </a:prstGeom>
            <a:noFill/>
            <a:ln w="28575" cap="flat">
              <a:solidFill>
                <a:srgbClr val="C8C9C7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" name="Multiply 43"/>
            <p:cNvSpPr/>
            <p:nvPr/>
          </p:nvSpPr>
          <p:spPr>
            <a:xfrm rot="18900000">
              <a:off x="129547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C126B8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Multiply 44"/>
            <p:cNvSpPr/>
            <p:nvPr/>
          </p:nvSpPr>
          <p:spPr>
            <a:xfrm rot="18900000">
              <a:off x="573095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" name="Multiply 45"/>
            <p:cNvSpPr/>
            <p:nvPr/>
          </p:nvSpPr>
          <p:spPr>
            <a:xfrm rot="18900000">
              <a:off x="239129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C126B8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" name="Multiply 46"/>
            <p:cNvSpPr/>
            <p:nvPr/>
          </p:nvSpPr>
          <p:spPr>
            <a:xfrm rot="18900000">
              <a:off x="364367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C126B8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" name="Multiply 47"/>
            <p:cNvSpPr/>
            <p:nvPr/>
          </p:nvSpPr>
          <p:spPr>
            <a:xfrm rot="18900000">
              <a:off x="489604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C126B8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" name="Multiply 48"/>
            <p:cNvSpPr/>
            <p:nvPr/>
          </p:nvSpPr>
          <p:spPr>
            <a:xfrm rot="18900000">
              <a:off x="614842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C126B8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Multiply 49"/>
            <p:cNvSpPr/>
            <p:nvPr/>
          </p:nvSpPr>
          <p:spPr>
            <a:xfrm rot="18900000">
              <a:off x="955969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C126B8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Multiply 50"/>
            <p:cNvSpPr/>
            <p:nvPr/>
          </p:nvSpPr>
          <p:spPr>
            <a:xfrm rot="18900000">
              <a:off x="698333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C126B8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" name="Multiply 51"/>
            <p:cNvSpPr/>
            <p:nvPr/>
          </p:nvSpPr>
          <p:spPr>
            <a:xfrm rot="18900000">
              <a:off x="1533248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C126B8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" name="Multiply 52"/>
            <p:cNvSpPr/>
            <p:nvPr/>
          </p:nvSpPr>
          <p:spPr>
            <a:xfrm rot="18900000">
              <a:off x="1081206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C126B8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" name="Multiply 53"/>
            <p:cNvSpPr/>
            <p:nvPr/>
          </p:nvSpPr>
          <p:spPr>
            <a:xfrm rot="18900000">
              <a:off x="948808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Multiply 54"/>
            <p:cNvSpPr/>
            <p:nvPr/>
          </p:nvSpPr>
          <p:spPr>
            <a:xfrm rot="18900000">
              <a:off x="1074045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Multiply 55"/>
            <p:cNvSpPr/>
            <p:nvPr/>
          </p:nvSpPr>
          <p:spPr>
            <a:xfrm rot="18900000">
              <a:off x="1199283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Multiply 56"/>
            <p:cNvSpPr/>
            <p:nvPr/>
          </p:nvSpPr>
          <p:spPr>
            <a:xfrm rot="18900000">
              <a:off x="1324519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" name="Multiply 57"/>
            <p:cNvSpPr/>
            <p:nvPr/>
          </p:nvSpPr>
          <p:spPr>
            <a:xfrm rot="18900000">
              <a:off x="1449756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Multiply 58"/>
            <p:cNvSpPr/>
            <p:nvPr/>
          </p:nvSpPr>
          <p:spPr>
            <a:xfrm rot="18900000">
              <a:off x="1533248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Multiply 59"/>
            <p:cNvSpPr/>
            <p:nvPr/>
          </p:nvSpPr>
          <p:spPr>
            <a:xfrm rot="18900000">
              <a:off x="1658485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Multiply 60"/>
            <p:cNvSpPr/>
            <p:nvPr/>
          </p:nvSpPr>
          <p:spPr>
            <a:xfrm rot="18900000">
              <a:off x="1741977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" name="Multiply 61"/>
            <p:cNvSpPr/>
            <p:nvPr/>
          </p:nvSpPr>
          <p:spPr>
            <a:xfrm rot="18900000">
              <a:off x="1867214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" name="Multiply 62"/>
            <p:cNvSpPr/>
            <p:nvPr/>
          </p:nvSpPr>
          <p:spPr>
            <a:xfrm rot="18900000">
              <a:off x="1950705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3" name="Multiply 63"/>
            <p:cNvSpPr/>
            <p:nvPr/>
          </p:nvSpPr>
          <p:spPr>
            <a:xfrm rot="18900000">
              <a:off x="2034197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4" name="Multiply 64"/>
            <p:cNvSpPr/>
            <p:nvPr/>
          </p:nvSpPr>
          <p:spPr>
            <a:xfrm rot="18900000">
              <a:off x="781824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C126B8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5" name="Straight Connector 68"/>
            <p:cNvSpPr/>
            <p:nvPr/>
          </p:nvSpPr>
          <p:spPr>
            <a:xfrm flipV="1">
              <a:off x="41745" y="169428"/>
              <a:ext cx="2129034" cy="1210628"/>
            </a:xfrm>
            <a:prstGeom prst="line">
              <a:avLst/>
            </a:prstGeom>
            <a:noFill/>
            <a:ln w="28575" cap="flat">
              <a:solidFill>
                <a:srgbClr val="0DC9F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6" name="Down Arrow 97"/>
          <p:cNvSpPr/>
          <p:nvPr/>
        </p:nvSpPr>
        <p:spPr>
          <a:xfrm>
            <a:off x="4194017" y="3335210"/>
            <a:ext cx="4572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126B8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Down Arrow 104"/>
          <p:cNvSpPr/>
          <p:nvPr/>
        </p:nvSpPr>
        <p:spPr>
          <a:xfrm>
            <a:off x="4194017" y="4630610"/>
            <a:ext cx="4572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3C1053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Down Arrow 109"/>
          <p:cNvSpPr/>
          <p:nvPr/>
        </p:nvSpPr>
        <p:spPr>
          <a:xfrm>
            <a:off x="7892892" y="4021010"/>
            <a:ext cx="4572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4F1E3"/>
                </a:solidFill>
                <a:effectLst>
                  <a:outerShdw blurRad="38100" dist="20320" dir="1800000" rotWithShape="0">
                    <a:srgbClr val="000000">
                      <a:alpha val="4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79" name="Group 219"/>
          <p:cNvGrpSpPr/>
          <p:nvPr/>
        </p:nvGrpSpPr>
        <p:grpSpPr>
          <a:xfrm>
            <a:off x="2863692" y="3792410"/>
            <a:ext cx="3124200" cy="762000"/>
            <a:chOff x="0" y="0"/>
            <a:chExt cx="3124200" cy="762000"/>
          </a:xfrm>
          <a:solidFill>
            <a:srgbClr val="C126B8"/>
          </a:solidFill>
        </p:grpSpPr>
        <p:sp>
          <p:nvSpPr>
            <p:cNvPr id="80" name="Rectangle 96"/>
            <p:cNvSpPr/>
            <p:nvPr/>
          </p:nvSpPr>
          <p:spPr>
            <a:xfrm>
              <a:off x="0" y="0"/>
              <a:ext cx="3124200" cy="762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/>
            </a:p>
          </p:txBody>
        </p:sp>
        <p:sp>
          <p:nvSpPr>
            <p:cNvPr id="81" name="Rectangle 69"/>
            <p:cNvSpPr txBox="1"/>
            <p:nvPr/>
          </p:nvSpPr>
          <p:spPr>
            <a:xfrm>
              <a:off x="1498046" y="322967"/>
              <a:ext cx="733275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1 +</a:t>
              </a:r>
              <a:r>
                <a:rPr baseline="30000"/>
                <a:t> </a:t>
              </a:r>
              <a:r>
                <a:t>e</a:t>
              </a:r>
              <a:r>
                <a:rPr baseline="30000"/>
                <a:t>-y</a:t>
              </a:r>
            </a:p>
          </p:txBody>
        </p:sp>
        <p:sp>
          <p:nvSpPr>
            <p:cNvPr id="82" name="Rectangle 71"/>
            <p:cNvSpPr txBox="1"/>
            <p:nvPr/>
          </p:nvSpPr>
          <p:spPr>
            <a:xfrm>
              <a:off x="1724820" y="51975"/>
              <a:ext cx="231278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83" name="Rectangle 72"/>
            <p:cNvSpPr txBox="1"/>
            <p:nvPr/>
          </p:nvSpPr>
          <p:spPr>
            <a:xfrm>
              <a:off x="754112" y="186207"/>
              <a:ext cx="440791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p =</a:t>
              </a:r>
            </a:p>
          </p:txBody>
        </p:sp>
        <p:sp>
          <p:nvSpPr>
            <p:cNvPr id="84" name="Straight Connector 74"/>
            <p:cNvSpPr/>
            <p:nvPr/>
          </p:nvSpPr>
          <p:spPr>
            <a:xfrm>
              <a:off x="1371600" y="362831"/>
              <a:ext cx="986168" cy="1"/>
            </a:xfrm>
            <a:prstGeom prst="line">
              <a:avLst/>
            </a:prstGeom>
            <a:grpFill/>
            <a:ln w="28575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5" name="Group 220"/>
          <p:cNvGrpSpPr/>
          <p:nvPr/>
        </p:nvGrpSpPr>
        <p:grpSpPr>
          <a:xfrm>
            <a:off x="2863692" y="5087810"/>
            <a:ext cx="3124200" cy="762000"/>
            <a:chOff x="0" y="0"/>
            <a:chExt cx="3124200" cy="762000"/>
          </a:xfrm>
          <a:solidFill>
            <a:srgbClr val="3C1053"/>
          </a:solidFill>
        </p:grpSpPr>
        <p:grpSp>
          <p:nvGrpSpPr>
            <p:cNvPr id="86" name="Rectangle 70"/>
            <p:cNvGrpSpPr/>
            <p:nvPr/>
          </p:nvGrpSpPr>
          <p:grpSpPr>
            <a:xfrm>
              <a:off x="0" y="0"/>
              <a:ext cx="3124200" cy="762000"/>
              <a:chOff x="0" y="0"/>
              <a:chExt cx="3124200" cy="762000"/>
            </a:xfrm>
            <a:grpFill/>
          </p:grpSpPr>
          <p:sp>
            <p:nvSpPr>
              <p:cNvPr id="90" name="Rectangle"/>
              <p:cNvSpPr/>
              <p:nvPr/>
            </p:nvSpPr>
            <p:spPr>
              <a:xfrm>
                <a:off x="0" y="0"/>
                <a:ext cx="3124200" cy="762000"/>
              </a:xfrm>
              <a:prstGeom prst="rect">
                <a:avLst/>
              </a:prstGeom>
              <a:grpFill/>
              <a:ln w="25400" cap="flat">
                <a:noFill/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1" name="ln (        ) = b0 + b1*x"/>
              <p:cNvSpPr txBox="1"/>
              <p:nvPr/>
            </p:nvSpPr>
            <p:spPr>
              <a:xfrm>
                <a:off x="0" y="158750"/>
                <a:ext cx="3124200" cy="444501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2000" b="1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pPr>
                <a:r>
                  <a:t>ln (        ) = b</a:t>
                </a:r>
                <a:r>
                  <a:rPr baseline="-25000"/>
                  <a:t>0</a:t>
                </a:r>
                <a:r>
                  <a:t> + b</a:t>
                </a:r>
                <a:r>
                  <a:rPr baseline="-25000"/>
                  <a:t>1</a:t>
                </a:r>
                <a:r>
                  <a:t>*x</a:t>
                </a:r>
              </a:p>
            </p:txBody>
          </p:sp>
        </p:grpSp>
        <p:sp>
          <p:nvSpPr>
            <p:cNvPr id="87" name="Rectangle 75"/>
            <p:cNvSpPr txBox="1"/>
            <p:nvPr/>
          </p:nvSpPr>
          <p:spPr>
            <a:xfrm>
              <a:off x="710907" y="325495"/>
              <a:ext cx="60390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1 –</a:t>
              </a:r>
              <a:r>
                <a:rPr baseline="30000"/>
                <a:t> </a:t>
              </a:r>
              <a:r>
                <a:t>p</a:t>
              </a:r>
            </a:p>
          </p:txBody>
        </p:sp>
        <p:sp>
          <p:nvSpPr>
            <p:cNvPr id="88" name="Rectangle 76"/>
            <p:cNvSpPr txBox="1"/>
            <p:nvPr/>
          </p:nvSpPr>
          <p:spPr>
            <a:xfrm>
              <a:off x="866745" y="36335"/>
              <a:ext cx="243779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p</a:t>
              </a:r>
            </a:p>
          </p:txBody>
        </p:sp>
        <p:sp>
          <p:nvSpPr>
            <p:cNvPr id="89" name="Straight Connector 77"/>
            <p:cNvSpPr/>
            <p:nvPr/>
          </p:nvSpPr>
          <p:spPr>
            <a:xfrm>
              <a:off x="644924" y="371415"/>
              <a:ext cx="726676" cy="1"/>
            </a:xfrm>
            <a:prstGeom prst="line">
              <a:avLst/>
            </a:prstGeom>
            <a:grpFill/>
            <a:ln w="28575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2" name="Group 217"/>
          <p:cNvGrpSpPr/>
          <p:nvPr/>
        </p:nvGrpSpPr>
        <p:grpSpPr>
          <a:xfrm>
            <a:off x="6978492" y="4621523"/>
            <a:ext cx="2171700" cy="1304487"/>
            <a:chOff x="0" y="0"/>
            <a:chExt cx="2171700" cy="1304485"/>
          </a:xfrm>
        </p:grpSpPr>
        <p:sp>
          <p:nvSpPr>
            <p:cNvPr id="93" name="Straight Arrow Connector 192"/>
            <p:cNvSpPr/>
            <p:nvPr/>
          </p:nvSpPr>
          <p:spPr>
            <a:xfrm flipV="1">
              <a:off x="83526" y="-1"/>
              <a:ext cx="1" cy="1304487"/>
            </a:xfrm>
            <a:prstGeom prst="line">
              <a:avLst/>
            </a:prstGeom>
            <a:noFill/>
            <a:ln w="28575" cap="flat">
              <a:solidFill>
                <a:srgbClr val="C8C9C7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4" name="Straight Arrow Connector 193"/>
            <p:cNvSpPr/>
            <p:nvPr/>
          </p:nvSpPr>
          <p:spPr>
            <a:xfrm>
              <a:off x="0" y="381453"/>
              <a:ext cx="2171700" cy="1"/>
            </a:xfrm>
            <a:prstGeom prst="line">
              <a:avLst/>
            </a:prstGeom>
            <a:noFill/>
            <a:ln w="12700" cap="flat">
              <a:solidFill>
                <a:srgbClr val="F4364C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5" name="Straight Arrow Connector 194"/>
            <p:cNvSpPr/>
            <p:nvPr/>
          </p:nvSpPr>
          <p:spPr>
            <a:xfrm>
              <a:off x="0" y="1136166"/>
              <a:ext cx="2171700" cy="1"/>
            </a:xfrm>
            <a:prstGeom prst="line">
              <a:avLst/>
            </a:prstGeom>
            <a:noFill/>
            <a:ln w="28575" cap="flat">
              <a:solidFill>
                <a:srgbClr val="C8C9C7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6" name="Multiply 195"/>
            <p:cNvSpPr/>
            <p:nvPr/>
          </p:nvSpPr>
          <p:spPr>
            <a:xfrm rot="18900000">
              <a:off x="129575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C126B8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Multiply 196"/>
            <p:cNvSpPr/>
            <p:nvPr/>
          </p:nvSpPr>
          <p:spPr>
            <a:xfrm rot="18900000">
              <a:off x="573312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8" name="Multiply 197"/>
            <p:cNvSpPr/>
            <p:nvPr/>
          </p:nvSpPr>
          <p:spPr>
            <a:xfrm rot="18900000">
              <a:off x="239204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C126B8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Multiply 198"/>
            <p:cNvSpPr/>
            <p:nvPr/>
          </p:nvSpPr>
          <p:spPr>
            <a:xfrm rot="18900000">
              <a:off x="364495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C126B8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Multiply 199"/>
            <p:cNvSpPr/>
            <p:nvPr/>
          </p:nvSpPr>
          <p:spPr>
            <a:xfrm rot="18900000">
              <a:off x="489785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C126B8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" name="Multiply 200"/>
            <p:cNvSpPr/>
            <p:nvPr/>
          </p:nvSpPr>
          <p:spPr>
            <a:xfrm rot="18900000">
              <a:off x="615076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C126B8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2" name="Multiply 201"/>
            <p:cNvSpPr/>
            <p:nvPr/>
          </p:nvSpPr>
          <p:spPr>
            <a:xfrm rot="18900000">
              <a:off x="956348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C126B8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Multiply 202"/>
            <p:cNvSpPr/>
            <p:nvPr/>
          </p:nvSpPr>
          <p:spPr>
            <a:xfrm rot="18900000">
              <a:off x="698604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C126B8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" name="Multiply 203"/>
            <p:cNvSpPr/>
            <p:nvPr/>
          </p:nvSpPr>
          <p:spPr>
            <a:xfrm rot="18900000">
              <a:off x="1533873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C126B8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5" name="Multiply 204"/>
            <p:cNvSpPr/>
            <p:nvPr/>
          </p:nvSpPr>
          <p:spPr>
            <a:xfrm rot="18900000">
              <a:off x="1081639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C126B8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6" name="Multiply 205"/>
            <p:cNvSpPr/>
            <p:nvPr/>
          </p:nvSpPr>
          <p:spPr>
            <a:xfrm rot="18900000">
              <a:off x="949184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7" name="Multiply 206"/>
            <p:cNvSpPr/>
            <p:nvPr/>
          </p:nvSpPr>
          <p:spPr>
            <a:xfrm rot="18900000">
              <a:off x="1074475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8" name="Multiply 207"/>
            <p:cNvSpPr/>
            <p:nvPr/>
          </p:nvSpPr>
          <p:spPr>
            <a:xfrm rot="18900000">
              <a:off x="1199766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9" name="Multiply 208"/>
            <p:cNvSpPr/>
            <p:nvPr/>
          </p:nvSpPr>
          <p:spPr>
            <a:xfrm rot="18900000">
              <a:off x="1325054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0" name="Multiply 209"/>
            <p:cNvSpPr/>
            <p:nvPr/>
          </p:nvSpPr>
          <p:spPr>
            <a:xfrm rot="18900000">
              <a:off x="1450345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1" name="Multiply 210"/>
            <p:cNvSpPr/>
            <p:nvPr/>
          </p:nvSpPr>
          <p:spPr>
            <a:xfrm rot="18900000">
              <a:off x="1533873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0" name="Multiply 211"/>
            <p:cNvSpPr/>
            <p:nvPr/>
          </p:nvSpPr>
          <p:spPr>
            <a:xfrm rot="18900000">
              <a:off x="1659163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1" name="Multiply 212"/>
            <p:cNvSpPr/>
            <p:nvPr/>
          </p:nvSpPr>
          <p:spPr>
            <a:xfrm rot="18900000">
              <a:off x="1742689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2" name="Multiply 213"/>
            <p:cNvSpPr/>
            <p:nvPr/>
          </p:nvSpPr>
          <p:spPr>
            <a:xfrm rot="18900000">
              <a:off x="1867980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3" name="Multiply 214"/>
            <p:cNvSpPr/>
            <p:nvPr/>
          </p:nvSpPr>
          <p:spPr>
            <a:xfrm rot="18900000">
              <a:off x="1951507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4" name="Multiply 215"/>
            <p:cNvSpPr/>
            <p:nvPr/>
          </p:nvSpPr>
          <p:spPr>
            <a:xfrm rot="18900000">
              <a:off x="2035033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3C1053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5" name="Multiply 216"/>
            <p:cNvSpPr/>
            <p:nvPr/>
          </p:nvSpPr>
          <p:spPr>
            <a:xfrm rot="18900000">
              <a:off x="782129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C126B8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6" name="Freeform 191"/>
            <p:cNvSpPr/>
            <p:nvPr/>
          </p:nvSpPr>
          <p:spPr>
            <a:xfrm>
              <a:off x="137396" y="400299"/>
              <a:ext cx="1971711" cy="705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457" y="21479"/>
                  </a:lnTo>
                  <a:cubicBezTo>
                    <a:pt x="5607" y="21298"/>
                    <a:pt x="6279" y="20936"/>
                    <a:pt x="6900" y="20514"/>
                  </a:cubicBezTo>
                  <a:cubicBezTo>
                    <a:pt x="7521" y="20092"/>
                    <a:pt x="7836" y="19468"/>
                    <a:pt x="8186" y="18945"/>
                  </a:cubicBezTo>
                  <a:cubicBezTo>
                    <a:pt x="8536" y="18422"/>
                    <a:pt x="8729" y="18040"/>
                    <a:pt x="9000" y="17377"/>
                  </a:cubicBezTo>
                  <a:cubicBezTo>
                    <a:pt x="9271" y="16713"/>
                    <a:pt x="9321" y="16632"/>
                    <a:pt x="9814" y="14963"/>
                  </a:cubicBezTo>
                  <a:cubicBezTo>
                    <a:pt x="10307" y="13294"/>
                    <a:pt x="11400" y="9211"/>
                    <a:pt x="11957" y="7361"/>
                  </a:cubicBezTo>
                  <a:cubicBezTo>
                    <a:pt x="12514" y="5511"/>
                    <a:pt x="12750" y="4787"/>
                    <a:pt x="13157" y="3861"/>
                  </a:cubicBezTo>
                  <a:cubicBezTo>
                    <a:pt x="13564" y="2936"/>
                    <a:pt x="13943" y="2333"/>
                    <a:pt x="14400" y="1810"/>
                  </a:cubicBezTo>
                  <a:cubicBezTo>
                    <a:pt x="14857" y="1287"/>
                    <a:pt x="15336" y="985"/>
                    <a:pt x="15900" y="724"/>
                  </a:cubicBezTo>
                  <a:cubicBezTo>
                    <a:pt x="16464" y="463"/>
                    <a:pt x="16836" y="362"/>
                    <a:pt x="17786" y="241"/>
                  </a:cubicBezTo>
                  <a:cubicBezTo>
                    <a:pt x="18736" y="121"/>
                    <a:pt x="20168" y="6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0DC9F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157" name="Rectangle 221"/>
          <p:cNvGrpSpPr/>
          <p:nvPr/>
        </p:nvGrpSpPr>
        <p:grpSpPr>
          <a:xfrm>
            <a:off x="2330292" y="3411410"/>
            <a:ext cx="1686650" cy="1192738"/>
            <a:chOff x="0" y="0"/>
            <a:chExt cx="1686649" cy="1192737"/>
          </a:xfrm>
          <a:solidFill>
            <a:srgbClr val="C8C9C7"/>
          </a:solidFill>
        </p:grpSpPr>
        <p:sp>
          <p:nvSpPr>
            <p:cNvPr id="158" name="Rectangle"/>
            <p:cNvSpPr/>
            <p:nvPr/>
          </p:nvSpPr>
          <p:spPr>
            <a:xfrm rot="19860405">
              <a:off x="-2850" y="383464"/>
              <a:ext cx="1692349" cy="42580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9" name="Función Sigmoide"/>
            <p:cNvSpPr txBox="1"/>
            <p:nvPr/>
          </p:nvSpPr>
          <p:spPr>
            <a:xfrm rot="19860405">
              <a:off x="-2850" y="442698"/>
              <a:ext cx="1692349" cy="3073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Función Sigmoide</a:t>
              </a:r>
            </a:p>
          </p:txBody>
        </p:sp>
      </p:grpSp>
      <p:sp>
        <p:nvSpPr>
          <p:cNvPr id="160" name="Straight Connector 74"/>
          <p:cNvSpPr/>
          <p:nvPr/>
        </p:nvSpPr>
        <p:spPr>
          <a:xfrm>
            <a:off x="4305304" y="4177605"/>
            <a:ext cx="986168" cy="1"/>
          </a:xfrm>
          <a:prstGeom prst="line">
            <a:avLst/>
          </a:prstGeom>
          <a:noFill/>
          <a:ln w="28575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62" name="Straight Connector 77"/>
          <p:cNvSpPr/>
          <p:nvPr/>
        </p:nvSpPr>
        <p:spPr>
          <a:xfrm>
            <a:off x="3550050" y="5467301"/>
            <a:ext cx="726676" cy="1"/>
          </a:xfrm>
          <a:prstGeom prst="line">
            <a:avLst/>
          </a:prstGeom>
          <a:noFill/>
          <a:ln w="28575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8284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2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8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Logística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1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8679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nuevas observaciones no </a:t>
            </a: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tienen </a:t>
            </a: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 valor y, sino que se usa la probabilidad para determinar la clase a la que pertenecen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Straight Arrow Connector 81"/>
          <p:cNvSpPr/>
          <p:nvPr/>
        </p:nvSpPr>
        <p:spPr>
          <a:xfrm flipV="1">
            <a:off x="4905221" y="2594129"/>
            <a:ext cx="1" cy="252174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Straight Arrow Connector 82"/>
          <p:cNvSpPr/>
          <p:nvPr/>
        </p:nvSpPr>
        <p:spPr>
          <a:xfrm>
            <a:off x="4742527" y="3331530"/>
            <a:ext cx="4230023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Straight Arrow Connector 83"/>
          <p:cNvSpPr/>
          <p:nvPr/>
        </p:nvSpPr>
        <p:spPr>
          <a:xfrm>
            <a:off x="4742527" y="4790487"/>
            <a:ext cx="4230023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" name="Freeform 141"/>
          <p:cNvSpPr/>
          <p:nvPr/>
        </p:nvSpPr>
        <p:spPr>
          <a:xfrm>
            <a:off x="5010149" y="3367962"/>
            <a:ext cx="3840480" cy="1363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4457" y="21479"/>
                </a:lnTo>
                <a:cubicBezTo>
                  <a:pt x="5607" y="21298"/>
                  <a:pt x="6279" y="20936"/>
                  <a:pt x="6900" y="20514"/>
                </a:cubicBezTo>
                <a:cubicBezTo>
                  <a:pt x="7521" y="20092"/>
                  <a:pt x="7836" y="19468"/>
                  <a:pt x="8186" y="18945"/>
                </a:cubicBezTo>
                <a:cubicBezTo>
                  <a:pt x="8536" y="18422"/>
                  <a:pt x="8729" y="18040"/>
                  <a:pt x="9000" y="17377"/>
                </a:cubicBezTo>
                <a:cubicBezTo>
                  <a:pt x="9271" y="16713"/>
                  <a:pt x="9321" y="16632"/>
                  <a:pt x="9814" y="14963"/>
                </a:cubicBezTo>
                <a:cubicBezTo>
                  <a:pt x="10307" y="13294"/>
                  <a:pt x="11400" y="9211"/>
                  <a:pt x="11957" y="7361"/>
                </a:cubicBezTo>
                <a:cubicBezTo>
                  <a:pt x="12514" y="5511"/>
                  <a:pt x="12750" y="4787"/>
                  <a:pt x="13157" y="3861"/>
                </a:cubicBezTo>
                <a:cubicBezTo>
                  <a:pt x="13564" y="2936"/>
                  <a:pt x="13943" y="2333"/>
                  <a:pt x="14400" y="1810"/>
                </a:cubicBezTo>
                <a:cubicBezTo>
                  <a:pt x="14857" y="1287"/>
                  <a:pt x="15336" y="985"/>
                  <a:pt x="15900" y="724"/>
                </a:cubicBezTo>
                <a:cubicBezTo>
                  <a:pt x="16464" y="463"/>
                  <a:pt x="16836" y="362"/>
                  <a:pt x="17786" y="241"/>
                </a:cubicBezTo>
                <a:cubicBezTo>
                  <a:pt x="18736" y="121"/>
                  <a:pt x="20168" y="60"/>
                  <a:pt x="21600" y="0"/>
                </a:cubicBezTo>
              </a:path>
            </a:pathLst>
          </a:custGeom>
          <a:ln w="57150">
            <a:solidFill>
              <a:srgbClr val="0DC9FD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58" name="Rectangle 44"/>
          <p:cNvGrpSpPr/>
          <p:nvPr/>
        </p:nvGrpSpPr>
        <p:grpSpPr>
          <a:xfrm>
            <a:off x="9067800" y="4736407"/>
            <a:ext cx="381000" cy="381000"/>
            <a:chOff x="0" y="0"/>
            <a:chExt cx="381000" cy="381000"/>
          </a:xfrm>
          <a:solidFill>
            <a:srgbClr val="F4364C"/>
          </a:solidFill>
        </p:grpSpPr>
        <p:sp>
          <p:nvSpPr>
            <p:cNvPr id="59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X"/>
            <p:cNvSpPr txBox="1"/>
            <p:nvPr/>
          </p:nvSpPr>
          <p:spPr>
            <a:xfrm>
              <a:off x="0" y="5080"/>
              <a:ext cx="381000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X</a:t>
              </a:r>
            </a:p>
          </p:txBody>
        </p:sp>
      </p:grpSp>
      <p:grpSp>
        <p:nvGrpSpPr>
          <p:cNvPr id="61" name="Rectangle 46"/>
          <p:cNvGrpSpPr/>
          <p:nvPr/>
        </p:nvGrpSpPr>
        <p:grpSpPr>
          <a:xfrm>
            <a:off x="2971800" y="2221807"/>
            <a:ext cx="1828800" cy="457200"/>
            <a:chOff x="0" y="0"/>
            <a:chExt cx="1828800" cy="457200"/>
          </a:xfrm>
          <a:solidFill>
            <a:srgbClr val="3C1053"/>
          </a:solidFill>
        </p:grpSpPr>
        <p:sp>
          <p:nvSpPr>
            <p:cNvPr id="62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/>
            </a:p>
          </p:txBody>
        </p:sp>
        <p:sp>
          <p:nvSpPr>
            <p:cNvPr id="63" name="p̂ (Probability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p̂ </a:t>
              </a:r>
              <a:r>
                <a:rPr sz="1400"/>
                <a:t>(</a:t>
              </a:r>
              <a:r>
                <a:rPr sz="1400" smtClean="0"/>
                <a:t>Probabili</a:t>
              </a:r>
              <a:r>
                <a:rPr lang="es-MX" sz="1400" smtClean="0"/>
                <a:t>dad</a:t>
              </a:r>
              <a:r>
                <a:rPr sz="1400" smtClean="0"/>
                <a:t>)</a:t>
              </a:r>
              <a:endParaRPr sz="1400"/>
            </a:p>
          </p:txBody>
        </p:sp>
      </p:grpSp>
      <p:grpSp>
        <p:nvGrpSpPr>
          <p:cNvPr id="64" name="Rectangle 47"/>
          <p:cNvGrpSpPr/>
          <p:nvPr/>
        </p:nvGrpSpPr>
        <p:grpSpPr>
          <a:xfrm>
            <a:off x="5672149" y="5422207"/>
            <a:ext cx="457201" cy="381000"/>
            <a:chOff x="0" y="0"/>
            <a:chExt cx="457200" cy="381000"/>
          </a:xfrm>
          <a:solidFill>
            <a:srgbClr val="C126B8"/>
          </a:solidFill>
        </p:grpSpPr>
        <p:sp>
          <p:nvSpPr>
            <p:cNvPr id="65" name="Rectangle"/>
            <p:cNvSpPr/>
            <p:nvPr/>
          </p:nvSpPr>
          <p:spPr>
            <a:xfrm>
              <a:off x="0" y="0"/>
              <a:ext cx="457200" cy="381000"/>
            </a:xfrm>
            <a:prstGeom prst="rect">
              <a:avLst/>
            </a:prstGeom>
            <a:grpFill/>
            <a:ln w="9525" cap="flat">
              <a:noFill/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6" name="20"/>
            <p:cNvSpPr txBox="1"/>
            <p:nvPr/>
          </p:nvSpPr>
          <p:spPr>
            <a:xfrm>
              <a:off x="0" y="36829"/>
              <a:ext cx="457200" cy="3073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rPr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67" name="Rectangle 49"/>
          <p:cNvGrpSpPr/>
          <p:nvPr/>
        </p:nvGrpSpPr>
        <p:grpSpPr>
          <a:xfrm>
            <a:off x="6500807" y="5422207"/>
            <a:ext cx="457201" cy="381000"/>
            <a:chOff x="0" y="0"/>
            <a:chExt cx="457200" cy="381000"/>
          </a:xfrm>
          <a:solidFill>
            <a:srgbClr val="C126B8"/>
          </a:solidFill>
        </p:grpSpPr>
        <p:sp>
          <p:nvSpPr>
            <p:cNvPr id="68" name="Rectangle"/>
            <p:cNvSpPr/>
            <p:nvPr/>
          </p:nvSpPr>
          <p:spPr>
            <a:xfrm>
              <a:off x="0" y="0"/>
              <a:ext cx="457200" cy="381000"/>
            </a:xfrm>
            <a:prstGeom prst="rect">
              <a:avLst/>
            </a:prstGeom>
            <a:grpFill/>
            <a:ln w="9525" cap="flat">
              <a:noFill/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9" name="30"/>
            <p:cNvSpPr txBox="1"/>
            <p:nvPr/>
          </p:nvSpPr>
          <p:spPr>
            <a:xfrm>
              <a:off x="0" y="36829"/>
              <a:ext cx="457200" cy="3073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rPr>
                  <a:solidFill>
                    <a:schemeClr val="bg1"/>
                  </a:solidFill>
                </a:rPr>
                <a:t>30</a:t>
              </a:r>
            </a:p>
          </p:txBody>
        </p:sp>
      </p:grpSp>
      <p:grpSp>
        <p:nvGrpSpPr>
          <p:cNvPr id="70" name="Rectangle 55"/>
          <p:cNvGrpSpPr/>
          <p:nvPr/>
        </p:nvGrpSpPr>
        <p:grpSpPr>
          <a:xfrm>
            <a:off x="7086600" y="5422207"/>
            <a:ext cx="457200" cy="381000"/>
            <a:chOff x="0" y="0"/>
            <a:chExt cx="457200" cy="381000"/>
          </a:xfrm>
          <a:solidFill>
            <a:srgbClr val="C126B8"/>
          </a:solidFill>
        </p:grpSpPr>
        <p:sp>
          <p:nvSpPr>
            <p:cNvPr id="71" name="Rectangle"/>
            <p:cNvSpPr/>
            <p:nvPr/>
          </p:nvSpPr>
          <p:spPr>
            <a:xfrm>
              <a:off x="0" y="0"/>
              <a:ext cx="457200" cy="381000"/>
            </a:xfrm>
            <a:prstGeom prst="rect">
              <a:avLst/>
            </a:prstGeom>
            <a:grpFill/>
            <a:ln w="9525" cap="flat">
              <a:noFill/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2" name="40"/>
            <p:cNvSpPr txBox="1"/>
            <p:nvPr/>
          </p:nvSpPr>
          <p:spPr>
            <a:xfrm>
              <a:off x="0" y="36829"/>
              <a:ext cx="457200" cy="3073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rPr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73" name="Rectangle 57"/>
          <p:cNvGrpSpPr/>
          <p:nvPr/>
        </p:nvGrpSpPr>
        <p:grpSpPr>
          <a:xfrm>
            <a:off x="8077200" y="5422207"/>
            <a:ext cx="457200" cy="381000"/>
            <a:chOff x="0" y="0"/>
            <a:chExt cx="457200" cy="381000"/>
          </a:xfrm>
          <a:solidFill>
            <a:srgbClr val="C126B8"/>
          </a:solidFill>
        </p:grpSpPr>
        <p:sp>
          <p:nvSpPr>
            <p:cNvPr id="74" name="Rectangle"/>
            <p:cNvSpPr/>
            <p:nvPr/>
          </p:nvSpPr>
          <p:spPr>
            <a:xfrm>
              <a:off x="0" y="0"/>
              <a:ext cx="457200" cy="381000"/>
            </a:xfrm>
            <a:prstGeom prst="rect">
              <a:avLst/>
            </a:prstGeom>
            <a:grpFill/>
            <a:ln w="9525" cap="flat">
              <a:noFill/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5" name="50"/>
            <p:cNvSpPr txBox="1"/>
            <p:nvPr/>
          </p:nvSpPr>
          <p:spPr>
            <a:xfrm>
              <a:off x="0" y="36829"/>
              <a:ext cx="457200" cy="3073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rPr>
                  <a:solidFill>
                    <a:schemeClr val="bg1"/>
                  </a:solidFill>
                </a:rPr>
                <a:t>50</a:t>
              </a:r>
            </a:p>
          </p:txBody>
        </p:sp>
      </p:grpSp>
      <p:sp>
        <p:nvSpPr>
          <p:cNvPr id="76" name="Oval 62"/>
          <p:cNvSpPr/>
          <p:nvPr/>
        </p:nvSpPr>
        <p:spPr>
          <a:xfrm>
            <a:off x="5862649" y="4751490"/>
            <a:ext cx="76201" cy="762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Oval 70"/>
          <p:cNvSpPr/>
          <p:nvPr/>
        </p:nvSpPr>
        <p:spPr>
          <a:xfrm>
            <a:off x="6691307" y="4751490"/>
            <a:ext cx="76201" cy="762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Oval 71"/>
          <p:cNvSpPr/>
          <p:nvPr/>
        </p:nvSpPr>
        <p:spPr>
          <a:xfrm>
            <a:off x="7272337" y="4751490"/>
            <a:ext cx="76201" cy="762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Oval 72"/>
          <p:cNvSpPr/>
          <p:nvPr/>
        </p:nvSpPr>
        <p:spPr>
          <a:xfrm>
            <a:off x="8265317" y="4751490"/>
            <a:ext cx="76201" cy="762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" name="Straight Arrow Connector 42"/>
          <p:cNvSpPr/>
          <p:nvPr/>
        </p:nvSpPr>
        <p:spPr>
          <a:xfrm flipV="1">
            <a:off x="5900749" y="4812607"/>
            <a:ext cx="1" cy="609600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1" name="Straight Arrow Connector 63"/>
          <p:cNvSpPr/>
          <p:nvPr/>
        </p:nvSpPr>
        <p:spPr>
          <a:xfrm flipV="1">
            <a:off x="6729407" y="4812607"/>
            <a:ext cx="1" cy="609600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2" name="Straight Arrow Connector 65"/>
          <p:cNvSpPr/>
          <p:nvPr/>
        </p:nvSpPr>
        <p:spPr>
          <a:xfrm flipV="1">
            <a:off x="8305800" y="4812607"/>
            <a:ext cx="0" cy="609600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3" name="Straight Arrow Connector 68"/>
          <p:cNvSpPr/>
          <p:nvPr/>
        </p:nvSpPr>
        <p:spPr>
          <a:xfrm flipV="1">
            <a:off x="7315200" y="4812607"/>
            <a:ext cx="0" cy="609600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4" name="Straight Arrow Connector 73"/>
          <p:cNvSpPr/>
          <p:nvPr/>
        </p:nvSpPr>
        <p:spPr>
          <a:xfrm flipV="1">
            <a:off x="6729406" y="4399857"/>
            <a:ext cx="1" cy="341314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5" name="Straight Arrow Connector 74"/>
          <p:cNvSpPr/>
          <p:nvPr/>
        </p:nvSpPr>
        <p:spPr>
          <a:xfrm flipV="1">
            <a:off x="8305799" y="3405288"/>
            <a:ext cx="1" cy="133112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6" name="Straight Arrow Connector 75"/>
          <p:cNvSpPr/>
          <p:nvPr/>
        </p:nvSpPr>
        <p:spPr>
          <a:xfrm flipV="1">
            <a:off x="7310437" y="3695801"/>
            <a:ext cx="1" cy="1040606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7" name="Multiply 117"/>
          <p:cNvSpPr/>
          <p:nvPr/>
        </p:nvSpPr>
        <p:spPr>
          <a:xfrm rot="18900000">
            <a:off x="7255378" y="35827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Multiply 119"/>
          <p:cNvSpPr/>
          <p:nvPr/>
        </p:nvSpPr>
        <p:spPr>
          <a:xfrm rot="18900000">
            <a:off x="5850440" y="46384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Multiply 61"/>
          <p:cNvSpPr/>
          <p:nvPr/>
        </p:nvSpPr>
        <p:spPr>
          <a:xfrm rot="18900000">
            <a:off x="8250740" y="33224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0" name="Straight Arrow Connector 120"/>
          <p:cNvSpPr/>
          <p:nvPr/>
        </p:nvSpPr>
        <p:spPr>
          <a:xfrm flipH="1">
            <a:off x="4936332" y="4679257"/>
            <a:ext cx="892968" cy="0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91" name="Straight Arrow Connector 126"/>
          <p:cNvSpPr/>
          <p:nvPr/>
        </p:nvSpPr>
        <p:spPr>
          <a:xfrm flipH="1" flipV="1">
            <a:off x="4940300" y="4360954"/>
            <a:ext cx="1698625" cy="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92" name="Straight Arrow Connector 128"/>
          <p:cNvSpPr/>
          <p:nvPr/>
        </p:nvSpPr>
        <p:spPr>
          <a:xfrm flipH="1" flipV="1">
            <a:off x="4933950" y="3637063"/>
            <a:ext cx="2286000" cy="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93" name="Straight Arrow Connector 130"/>
          <p:cNvSpPr/>
          <p:nvPr/>
        </p:nvSpPr>
        <p:spPr>
          <a:xfrm flipH="1" flipV="1">
            <a:off x="4933950" y="3368775"/>
            <a:ext cx="3306766" cy="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94" name="Oval 132"/>
          <p:cNvSpPr/>
          <p:nvPr/>
        </p:nvSpPr>
        <p:spPr>
          <a:xfrm>
            <a:off x="4857750" y="3339407"/>
            <a:ext cx="76200" cy="76200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Oval 134"/>
          <p:cNvSpPr/>
          <p:nvPr/>
        </p:nvSpPr>
        <p:spPr>
          <a:xfrm>
            <a:off x="4857750" y="3603724"/>
            <a:ext cx="76200" cy="762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" name="Oval 135"/>
          <p:cNvSpPr/>
          <p:nvPr/>
        </p:nvSpPr>
        <p:spPr>
          <a:xfrm>
            <a:off x="4857750" y="4319678"/>
            <a:ext cx="76200" cy="762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Oval 136"/>
          <p:cNvSpPr/>
          <p:nvPr/>
        </p:nvSpPr>
        <p:spPr>
          <a:xfrm>
            <a:off x="4857750" y="4641157"/>
            <a:ext cx="76200" cy="76200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8" name="Rectangle 137"/>
          <p:cNvGrpSpPr/>
          <p:nvPr/>
        </p:nvGrpSpPr>
        <p:grpSpPr>
          <a:xfrm>
            <a:off x="3581400" y="4563681"/>
            <a:ext cx="1143000" cy="307341"/>
            <a:chOff x="0" y="0"/>
            <a:chExt cx="1143000" cy="307340"/>
          </a:xfrm>
          <a:gradFill flip="none" rotWithShape="1">
            <a:gsLst>
              <a:gs pos="0">
                <a:srgbClr val="C126B8">
                  <a:shade val="30000"/>
                  <a:satMod val="115000"/>
                </a:srgbClr>
              </a:gs>
              <a:gs pos="50000">
                <a:srgbClr val="C126B8">
                  <a:shade val="67500"/>
                  <a:satMod val="115000"/>
                </a:srgbClr>
              </a:gs>
              <a:gs pos="100000">
                <a:srgbClr val="C126B8">
                  <a:shade val="100000"/>
                  <a:satMod val="115000"/>
                </a:srgbClr>
              </a:gs>
            </a:gsLst>
            <a:lin ang="16200000" scaled="1"/>
            <a:tileRect/>
          </a:gradFill>
        </p:grpSpPr>
        <p:sp>
          <p:nvSpPr>
            <p:cNvPr id="99" name="Rectangle"/>
            <p:cNvSpPr/>
            <p:nvPr/>
          </p:nvSpPr>
          <p:spPr>
            <a:xfrm>
              <a:off x="0" y="39369"/>
              <a:ext cx="1143000" cy="228601"/>
            </a:xfrm>
            <a:prstGeom prst="rect">
              <a:avLst/>
            </a:prstGeom>
            <a:grpFill/>
            <a:ln w="9525" cap="flat">
              <a:solidFill>
                <a:srgbClr val="98B955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0" name="p̂ =0.7%"/>
            <p:cNvSpPr txBox="1"/>
            <p:nvPr/>
          </p:nvSpPr>
          <p:spPr>
            <a:xfrm>
              <a:off x="0" y="-1"/>
              <a:ext cx="1143000" cy="3073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rPr>
                  <a:solidFill>
                    <a:schemeClr val="bg1"/>
                  </a:solidFill>
                </a:rPr>
                <a:t>p̂ =0.7%</a:t>
              </a:r>
            </a:p>
          </p:txBody>
        </p:sp>
      </p:grpSp>
      <p:grpSp>
        <p:nvGrpSpPr>
          <p:cNvPr id="101" name="Rectangle 138"/>
          <p:cNvGrpSpPr/>
          <p:nvPr/>
        </p:nvGrpSpPr>
        <p:grpSpPr>
          <a:xfrm>
            <a:off x="3581400" y="4296984"/>
            <a:ext cx="1143000" cy="307341"/>
            <a:chOff x="0" y="0"/>
            <a:chExt cx="1143000" cy="307340"/>
          </a:xfrm>
          <a:gradFill flip="none" rotWithShape="1">
            <a:gsLst>
              <a:gs pos="0">
                <a:srgbClr val="C126B8">
                  <a:shade val="30000"/>
                  <a:satMod val="115000"/>
                </a:srgbClr>
              </a:gs>
              <a:gs pos="50000">
                <a:srgbClr val="C126B8">
                  <a:shade val="67500"/>
                  <a:satMod val="115000"/>
                </a:srgbClr>
              </a:gs>
              <a:gs pos="100000">
                <a:srgbClr val="C126B8">
                  <a:shade val="100000"/>
                  <a:satMod val="115000"/>
                </a:srgbClr>
              </a:gs>
            </a:gsLst>
            <a:lin ang="16200000" scaled="1"/>
            <a:tileRect/>
          </a:gradFill>
        </p:grpSpPr>
        <p:sp>
          <p:nvSpPr>
            <p:cNvPr id="102" name="Rectangle"/>
            <p:cNvSpPr/>
            <p:nvPr/>
          </p:nvSpPr>
          <p:spPr>
            <a:xfrm>
              <a:off x="0" y="39369"/>
              <a:ext cx="1143000" cy="228601"/>
            </a:xfrm>
            <a:prstGeom prst="rect">
              <a:avLst/>
            </a:prstGeom>
            <a:grpFill/>
            <a:ln w="9525" cap="flat">
              <a:solidFill>
                <a:srgbClr val="98B955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3" name="p̂ =23%"/>
            <p:cNvSpPr txBox="1"/>
            <p:nvPr/>
          </p:nvSpPr>
          <p:spPr>
            <a:xfrm>
              <a:off x="0" y="-1"/>
              <a:ext cx="1143000" cy="3073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rPr>
                  <a:solidFill>
                    <a:schemeClr val="bg1"/>
                  </a:solidFill>
                </a:rPr>
                <a:t>p̂ =23%</a:t>
              </a:r>
            </a:p>
          </p:txBody>
        </p:sp>
      </p:grpSp>
      <p:grpSp>
        <p:nvGrpSpPr>
          <p:cNvPr id="104" name="Rectangle 139"/>
          <p:cNvGrpSpPr/>
          <p:nvPr/>
        </p:nvGrpSpPr>
        <p:grpSpPr>
          <a:xfrm>
            <a:off x="3581400" y="3439740"/>
            <a:ext cx="1143000" cy="307341"/>
            <a:chOff x="0" y="0"/>
            <a:chExt cx="1143000" cy="307340"/>
          </a:xfrm>
          <a:gradFill flip="none" rotWithShape="1">
            <a:gsLst>
              <a:gs pos="0">
                <a:srgbClr val="C126B8">
                  <a:shade val="30000"/>
                  <a:satMod val="115000"/>
                </a:srgbClr>
              </a:gs>
              <a:gs pos="50000">
                <a:srgbClr val="C126B8">
                  <a:shade val="67500"/>
                  <a:satMod val="115000"/>
                </a:srgbClr>
              </a:gs>
              <a:gs pos="100000">
                <a:srgbClr val="C126B8">
                  <a:shade val="100000"/>
                  <a:satMod val="115000"/>
                </a:srgbClr>
              </a:gs>
            </a:gsLst>
            <a:lin ang="16200000" scaled="1"/>
            <a:tileRect/>
          </a:gradFill>
        </p:grpSpPr>
        <p:sp>
          <p:nvSpPr>
            <p:cNvPr id="105" name="Rectangle"/>
            <p:cNvSpPr/>
            <p:nvPr/>
          </p:nvSpPr>
          <p:spPr>
            <a:xfrm>
              <a:off x="0" y="39369"/>
              <a:ext cx="1143000" cy="228601"/>
            </a:xfrm>
            <a:prstGeom prst="rect">
              <a:avLst/>
            </a:prstGeom>
            <a:grpFill/>
            <a:ln w="9525" cap="flat">
              <a:solidFill>
                <a:srgbClr val="98B955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6" name="p̂ =85%"/>
            <p:cNvSpPr txBox="1"/>
            <p:nvPr/>
          </p:nvSpPr>
          <p:spPr>
            <a:xfrm>
              <a:off x="0" y="-1"/>
              <a:ext cx="1143000" cy="3073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rPr>
                  <a:solidFill>
                    <a:schemeClr val="bg1"/>
                  </a:solidFill>
                </a:rPr>
                <a:t>p̂ =85%</a:t>
              </a:r>
            </a:p>
          </p:txBody>
        </p:sp>
      </p:grpSp>
      <p:grpSp>
        <p:nvGrpSpPr>
          <p:cNvPr id="107" name="Rectangle 140"/>
          <p:cNvGrpSpPr/>
          <p:nvPr/>
        </p:nvGrpSpPr>
        <p:grpSpPr>
          <a:xfrm>
            <a:off x="3581400" y="3173036"/>
            <a:ext cx="1143000" cy="307341"/>
            <a:chOff x="0" y="0"/>
            <a:chExt cx="1143000" cy="307340"/>
          </a:xfrm>
          <a:gradFill flip="none" rotWithShape="1">
            <a:gsLst>
              <a:gs pos="0">
                <a:srgbClr val="C126B8">
                  <a:shade val="30000"/>
                  <a:satMod val="115000"/>
                </a:srgbClr>
              </a:gs>
              <a:gs pos="50000">
                <a:srgbClr val="C126B8">
                  <a:shade val="67500"/>
                  <a:satMod val="115000"/>
                </a:srgbClr>
              </a:gs>
              <a:gs pos="100000">
                <a:srgbClr val="C126B8">
                  <a:shade val="100000"/>
                  <a:satMod val="115000"/>
                </a:srgbClr>
              </a:gs>
            </a:gsLst>
            <a:lin ang="16200000" scaled="1"/>
            <a:tileRect/>
          </a:gradFill>
        </p:grpSpPr>
        <p:sp>
          <p:nvSpPr>
            <p:cNvPr id="108" name="Rectangle"/>
            <p:cNvSpPr/>
            <p:nvPr/>
          </p:nvSpPr>
          <p:spPr>
            <a:xfrm>
              <a:off x="0" y="39369"/>
              <a:ext cx="1143000" cy="228601"/>
            </a:xfrm>
            <a:prstGeom prst="rect">
              <a:avLst/>
            </a:prstGeom>
            <a:grpFill/>
            <a:ln w="9525" cap="flat">
              <a:solidFill>
                <a:srgbClr val="98B955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9" name="p̂ =99.4%"/>
            <p:cNvSpPr txBox="1"/>
            <p:nvPr/>
          </p:nvSpPr>
          <p:spPr>
            <a:xfrm>
              <a:off x="0" y="-1"/>
              <a:ext cx="1143000" cy="3073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rPr>
                  <a:solidFill>
                    <a:schemeClr val="bg1"/>
                  </a:solidFill>
                </a:rPr>
                <a:t>p̂ =99.4%</a:t>
              </a:r>
            </a:p>
          </p:txBody>
        </p:sp>
      </p:grpSp>
      <p:sp>
        <p:nvSpPr>
          <p:cNvPr id="110" name="Multiply 144"/>
          <p:cNvSpPr/>
          <p:nvPr/>
        </p:nvSpPr>
        <p:spPr>
          <a:xfrm rot="18900000">
            <a:off x="6669592" y="43082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1" name="Group 157"/>
          <p:cNvGrpSpPr/>
          <p:nvPr/>
        </p:nvGrpSpPr>
        <p:grpSpPr>
          <a:xfrm>
            <a:off x="2362200" y="2755206"/>
            <a:ext cx="1600200" cy="2514601"/>
            <a:chOff x="0" y="0"/>
            <a:chExt cx="1600200" cy="2514600"/>
          </a:xfrm>
        </p:grpSpPr>
        <p:pic>
          <p:nvPicPr>
            <p:cNvPr id="150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flipH="1">
              <a:off x="76200" y="1143000"/>
              <a:ext cx="1371600" cy="137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1" name="TextBox 159"/>
            <p:cNvSpPr txBox="1"/>
            <p:nvPr/>
          </p:nvSpPr>
          <p:spPr>
            <a:xfrm>
              <a:off x="0" y="762000"/>
              <a:ext cx="1600200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400" b="1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p_hat</a:t>
              </a:r>
            </a:p>
          </p:txBody>
        </p:sp>
        <p:sp>
          <p:nvSpPr>
            <p:cNvPr id="152" name="Straight Arrow Connector 160"/>
            <p:cNvSpPr/>
            <p:nvPr/>
          </p:nvSpPr>
          <p:spPr>
            <a:xfrm flipV="1">
              <a:off x="761999" y="-1"/>
              <a:ext cx="76202" cy="76200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2954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2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9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Logística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Straight Arrow Connector 81"/>
          <p:cNvSpPr/>
          <p:nvPr/>
        </p:nvSpPr>
        <p:spPr>
          <a:xfrm flipV="1">
            <a:off x="4890933" y="2757616"/>
            <a:ext cx="1" cy="252174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3" name="Straight Arrow Connector 82"/>
          <p:cNvSpPr/>
          <p:nvPr/>
        </p:nvSpPr>
        <p:spPr>
          <a:xfrm>
            <a:off x="4728239" y="3495017"/>
            <a:ext cx="4230023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4" name="Straight Arrow Connector 83"/>
          <p:cNvSpPr/>
          <p:nvPr/>
        </p:nvSpPr>
        <p:spPr>
          <a:xfrm>
            <a:off x="4728239" y="4953974"/>
            <a:ext cx="4230023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" name="Freeform 141"/>
          <p:cNvSpPr/>
          <p:nvPr/>
        </p:nvSpPr>
        <p:spPr>
          <a:xfrm>
            <a:off x="4995861" y="3531449"/>
            <a:ext cx="3840480" cy="1363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4457" y="21479"/>
                </a:lnTo>
                <a:cubicBezTo>
                  <a:pt x="5607" y="21298"/>
                  <a:pt x="6279" y="20936"/>
                  <a:pt x="6900" y="20514"/>
                </a:cubicBezTo>
                <a:cubicBezTo>
                  <a:pt x="7521" y="20092"/>
                  <a:pt x="7836" y="19468"/>
                  <a:pt x="8186" y="18945"/>
                </a:cubicBezTo>
                <a:cubicBezTo>
                  <a:pt x="8536" y="18422"/>
                  <a:pt x="8729" y="18040"/>
                  <a:pt x="9000" y="17377"/>
                </a:cubicBezTo>
                <a:cubicBezTo>
                  <a:pt x="9271" y="16713"/>
                  <a:pt x="9321" y="16632"/>
                  <a:pt x="9814" y="14963"/>
                </a:cubicBezTo>
                <a:cubicBezTo>
                  <a:pt x="10307" y="13294"/>
                  <a:pt x="11400" y="9211"/>
                  <a:pt x="11957" y="7361"/>
                </a:cubicBezTo>
                <a:cubicBezTo>
                  <a:pt x="12514" y="5511"/>
                  <a:pt x="12750" y="4787"/>
                  <a:pt x="13157" y="3861"/>
                </a:cubicBezTo>
                <a:cubicBezTo>
                  <a:pt x="13564" y="2936"/>
                  <a:pt x="13943" y="2333"/>
                  <a:pt x="14400" y="1810"/>
                </a:cubicBezTo>
                <a:cubicBezTo>
                  <a:pt x="14857" y="1287"/>
                  <a:pt x="15336" y="985"/>
                  <a:pt x="15900" y="724"/>
                </a:cubicBezTo>
                <a:cubicBezTo>
                  <a:pt x="16464" y="463"/>
                  <a:pt x="16836" y="362"/>
                  <a:pt x="17786" y="241"/>
                </a:cubicBezTo>
                <a:cubicBezTo>
                  <a:pt x="18736" y="121"/>
                  <a:pt x="20168" y="60"/>
                  <a:pt x="21600" y="0"/>
                </a:cubicBezTo>
              </a:path>
            </a:pathLst>
          </a:custGeom>
          <a:ln w="57150">
            <a:solidFill>
              <a:srgbClr val="0DC9FD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116" name="Rectangle 44"/>
          <p:cNvGrpSpPr/>
          <p:nvPr/>
        </p:nvGrpSpPr>
        <p:grpSpPr>
          <a:xfrm>
            <a:off x="9053512" y="4899894"/>
            <a:ext cx="381000" cy="381000"/>
            <a:chOff x="0" y="0"/>
            <a:chExt cx="381000" cy="381000"/>
          </a:xfrm>
          <a:solidFill>
            <a:srgbClr val="F4364C"/>
          </a:solidFill>
        </p:grpSpPr>
        <p:sp>
          <p:nvSpPr>
            <p:cNvPr id="117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8" name="X"/>
            <p:cNvSpPr txBox="1"/>
            <p:nvPr/>
          </p:nvSpPr>
          <p:spPr>
            <a:xfrm>
              <a:off x="0" y="5080"/>
              <a:ext cx="381000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X</a:t>
              </a:r>
            </a:p>
          </p:txBody>
        </p:sp>
      </p:grpSp>
      <p:sp>
        <p:nvSpPr>
          <p:cNvPr id="119" name="Straight Arrow Connector 42"/>
          <p:cNvSpPr/>
          <p:nvPr/>
        </p:nvSpPr>
        <p:spPr>
          <a:xfrm>
            <a:off x="6715124" y="4604619"/>
            <a:ext cx="1" cy="29527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20" name="Multiply 119"/>
          <p:cNvSpPr/>
          <p:nvPr/>
        </p:nvSpPr>
        <p:spPr>
          <a:xfrm rot="18900000">
            <a:off x="5836152" y="48019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Multiply 61"/>
          <p:cNvSpPr/>
          <p:nvPr/>
        </p:nvSpPr>
        <p:spPr>
          <a:xfrm rot="18900000">
            <a:off x="8236452" y="34859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Multiply 144"/>
          <p:cNvSpPr/>
          <p:nvPr/>
        </p:nvSpPr>
        <p:spPr>
          <a:xfrm rot="18900000">
            <a:off x="6655304" y="44717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Straight Arrow Connector 39"/>
          <p:cNvSpPr/>
          <p:nvPr/>
        </p:nvSpPr>
        <p:spPr>
          <a:xfrm>
            <a:off x="4728239" y="4209628"/>
            <a:ext cx="4230023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4" name="Rectangle 40"/>
          <p:cNvGrpSpPr/>
          <p:nvPr/>
        </p:nvGrpSpPr>
        <p:grpSpPr>
          <a:xfrm>
            <a:off x="2957512" y="2385294"/>
            <a:ext cx="1828800" cy="457200"/>
            <a:chOff x="0" y="0"/>
            <a:chExt cx="1828800" cy="457200"/>
          </a:xfrm>
        </p:grpSpPr>
        <p:sp>
          <p:nvSpPr>
            <p:cNvPr id="125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solidFill>
              <a:srgbClr val="27BE04"/>
            </a:solidFill>
            <a:ln w="25400" cap="flat">
              <a:solidFill>
                <a:srgbClr val="1A7B0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p̂ (Probability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p̂ </a:t>
              </a:r>
              <a:r>
                <a:rPr sz="1400"/>
                <a:t>(Probability)</a:t>
              </a:r>
            </a:p>
          </p:txBody>
        </p:sp>
      </p:grpSp>
      <p:grpSp>
        <p:nvGrpSpPr>
          <p:cNvPr id="127" name="Rectangle 41"/>
          <p:cNvGrpSpPr/>
          <p:nvPr/>
        </p:nvGrpSpPr>
        <p:grpSpPr>
          <a:xfrm>
            <a:off x="2957512" y="2385294"/>
            <a:ext cx="1828800" cy="457200"/>
            <a:chOff x="0" y="0"/>
            <a:chExt cx="1828800" cy="457200"/>
          </a:xfrm>
          <a:solidFill>
            <a:srgbClr val="C126B8"/>
          </a:solidFill>
        </p:grpSpPr>
        <p:sp>
          <p:nvSpPr>
            <p:cNvPr id="128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/>
            </a:p>
          </p:txBody>
        </p:sp>
        <p:sp>
          <p:nvSpPr>
            <p:cNvPr id="129" name="y (Actual VD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rPr/>
                <a:t>y </a:t>
              </a:r>
              <a:r>
                <a:rPr sz="1400" smtClean="0"/>
                <a:t>(</a:t>
              </a:r>
              <a:r>
                <a:rPr lang="es-MX" sz="1400" smtClean="0"/>
                <a:t>Real</a:t>
              </a:r>
              <a:r>
                <a:rPr sz="1400" smtClean="0"/>
                <a:t>)</a:t>
              </a:r>
              <a:endParaRPr sz="1400"/>
            </a:p>
          </p:txBody>
        </p:sp>
      </p:grpSp>
      <p:sp>
        <p:nvSpPr>
          <p:cNvPr id="130" name="Straight Connector 45"/>
          <p:cNvSpPr/>
          <p:nvPr/>
        </p:nvSpPr>
        <p:spPr>
          <a:xfrm flipV="1">
            <a:off x="3033712" y="2309093"/>
            <a:ext cx="1676401" cy="609602"/>
          </a:xfrm>
          <a:prstGeom prst="line">
            <a:avLst/>
          </a:prstGeom>
          <a:ln w="28575">
            <a:solidFill>
              <a:srgbClr val="2E1B0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1" name="Straight Connector 51"/>
          <p:cNvSpPr/>
          <p:nvPr/>
        </p:nvSpPr>
        <p:spPr>
          <a:xfrm>
            <a:off x="3033711" y="2309094"/>
            <a:ext cx="1676402" cy="609600"/>
          </a:xfrm>
          <a:prstGeom prst="line">
            <a:avLst/>
          </a:prstGeom>
          <a:ln w="28575">
            <a:solidFill>
              <a:srgbClr val="2E1B0C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32" name="Rectangle 52"/>
          <p:cNvGrpSpPr/>
          <p:nvPr/>
        </p:nvGrpSpPr>
        <p:grpSpPr>
          <a:xfrm>
            <a:off x="2957512" y="2918694"/>
            <a:ext cx="1828800" cy="457200"/>
            <a:chOff x="0" y="0"/>
            <a:chExt cx="1828800" cy="457200"/>
          </a:xfrm>
          <a:solidFill>
            <a:srgbClr val="3C1053"/>
          </a:solidFill>
        </p:grpSpPr>
        <p:sp>
          <p:nvSpPr>
            <p:cNvPr id="133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/>
            </a:p>
          </p:txBody>
        </p:sp>
        <p:sp>
          <p:nvSpPr>
            <p:cNvPr id="134" name="ŷ (Predicción VD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ŷ </a:t>
              </a:r>
              <a:r>
                <a:rPr sz="1400"/>
                <a:t>(</a:t>
              </a:r>
              <a:r>
                <a:rPr sz="1400" smtClean="0"/>
                <a:t>Predicción)</a:t>
              </a:r>
              <a:endParaRPr sz="1400"/>
            </a:p>
          </p:txBody>
        </p:sp>
      </p:grpSp>
      <p:sp>
        <p:nvSpPr>
          <p:cNvPr id="135" name="TextBox 53"/>
          <p:cNvSpPr txBox="1"/>
          <p:nvPr/>
        </p:nvSpPr>
        <p:spPr>
          <a:xfrm>
            <a:off x="4252912" y="4061694"/>
            <a:ext cx="6096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0.5</a:t>
            </a:r>
          </a:p>
        </p:txBody>
      </p:sp>
      <p:sp>
        <p:nvSpPr>
          <p:cNvPr id="136" name="Multiply 60"/>
          <p:cNvSpPr/>
          <p:nvPr/>
        </p:nvSpPr>
        <p:spPr>
          <a:xfrm rot="18900000">
            <a:off x="8238836" y="34240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7" name="Multiply 64"/>
          <p:cNvSpPr/>
          <p:nvPr/>
        </p:nvSpPr>
        <p:spPr>
          <a:xfrm rot="18900000">
            <a:off x="5836154" y="491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8" name="Multiply 80"/>
          <p:cNvSpPr/>
          <p:nvPr/>
        </p:nvSpPr>
        <p:spPr>
          <a:xfrm rot="18900000">
            <a:off x="7241090" y="37462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" name="Straight Arrow Connector 86"/>
          <p:cNvSpPr/>
          <p:nvPr/>
        </p:nvSpPr>
        <p:spPr>
          <a:xfrm flipV="1">
            <a:off x="7298531" y="3564012"/>
            <a:ext cx="1" cy="16192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0" name="Multiply 88"/>
          <p:cNvSpPr/>
          <p:nvPr/>
        </p:nvSpPr>
        <p:spPr>
          <a:xfrm rot="18900000">
            <a:off x="7243474" y="34240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41" name="Multiply 90"/>
          <p:cNvSpPr/>
          <p:nvPr/>
        </p:nvSpPr>
        <p:spPr>
          <a:xfrm rot="18900000">
            <a:off x="6661654" y="491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42" name="Straight Arrow Connector 91"/>
          <p:cNvSpPr/>
          <p:nvPr/>
        </p:nvSpPr>
        <p:spPr>
          <a:xfrm>
            <a:off x="592931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3" name="Straight Arrow Connector 94"/>
          <p:cNvSpPr/>
          <p:nvPr/>
        </p:nvSpPr>
        <p:spPr>
          <a:xfrm>
            <a:off x="613251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4" name="Straight Arrow Connector 95"/>
          <p:cNvSpPr/>
          <p:nvPr/>
        </p:nvSpPr>
        <p:spPr>
          <a:xfrm>
            <a:off x="632301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5" name="Straight Arrow Connector 99"/>
          <p:cNvSpPr/>
          <p:nvPr/>
        </p:nvSpPr>
        <p:spPr>
          <a:xfrm>
            <a:off x="745966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6" name="Straight Arrow Connector 100"/>
          <p:cNvSpPr/>
          <p:nvPr/>
        </p:nvSpPr>
        <p:spPr>
          <a:xfrm>
            <a:off x="766286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7" name="Straight Arrow Connector 101"/>
          <p:cNvSpPr/>
          <p:nvPr/>
        </p:nvSpPr>
        <p:spPr>
          <a:xfrm>
            <a:off x="785336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8" name="Straight Arrow Connector 102"/>
          <p:cNvSpPr/>
          <p:nvPr/>
        </p:nvSpPr>
        <p:spPr>
          <a:xfrm>
            <a:off x="655161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9" name="Straight Arrow Connector 103"/>
          <p:cNvSpPr/>
          <p:nvPr/>
        </p:nvSpPr>
        <p:spPr>
          <a:xfrm>
            <a:off x="675481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3" name="Straight Arrow Connector 104"/>
          <p:cNvSpPr/>
          <p:nvPr/>
        </p:nvSpPr>
        <p:spPr>
          <a:xfrm>
            <a:off x="694531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4" name="Straight Arrow Connector 105"/>
          <p:cNvSpPr/>
          <p:nvPr/>
        </p:nvSpPr>
        <p:spPr>
          <a:xfrm>
            <a:off x="532606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5" name="Straight Arrow Connector 106"/>
          <p:cNvSpPr/>
          <p:nvPr/>
        </p:nvSpPr>
        <p:spPr>
          <a:xfrm>
            <a:off x="552926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6" name="Straight Arrow Connector 107"/>
          <p:cNvSpPr/>
          <p:nvPr/>
        </p:nvSpPr>
        <p:spPr>
          <a:xfrm>
            <a:off x="571976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7" name="Straight Arrow Connector 108"/>
          <p:cNvSpPr/>
          <p:nvPr/>
        </p:nvSpPr>
        <p:spPr>
          <a:xfrm>
            <a:off x="686911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8" name="Straight Arrow Connector 109"/>
          <p:cNvSpPr/>
          <p:nvPr/>
        </p:nvSpPr>
        <p:spPr>
          <a:xfrm>
            <a:off x="707231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9" name="Straight Arrow Connector 110"/>
          <p:cNvSpPr/>
          <p:nvPr/>
        </p:nvSpPr>
        <p:spPr>
          <a:xfrm>
            <a:off x="726281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60" name="Straight Arrow Connector 111"/>
          <p:cNvSpPr/>
          <p:nvPr/>
        </p:nvSpPr>
        <p:spPr>
          <a:xfrm>
            <a:off x="803116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61" name="Straight Arrow Connector 112"/>
          <p:cNvSpPr/>
          <p:nvPr/>
        </p:nvSpPr>
        <p:spPr>
          <a:xfrm>
            <a:off x="823436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62" name="Straight Arrow Connector 113"/>
          <p:cNvSpPr/>
          <p:nvPr/>
        </p:nvSpPr>
        <p:spPr>
          <a:xfrm>
            <a:off x="842486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grpSp>
        <p:nvGrpSpPr>
          <p:cNvPr id="163" name="Rectangle 116"/>
          <p:cNvGrpSpPr/>
          <p:nvPr/>
        </p:nvGrpSpPr>
        <p:grpSpPr>
          <a:xfrm>
            <a:off x="5548312" y="5076423"/>
            <a:ext cx="685800" cy="307341"/>
            <a:chOff x="0" y="0"/>
            <a:chExt cx="685800" cy="307340"/>
          </a:xfrm>
          <a:solidFill>
            <a:srgbClr val="C126B8"/>
          </a:solidFill>
        </p:grpSpPr>
        <p:sp>
          <p:nvSpPr>
            <p:cNvPr id="164" name="Rectangle"/>
            <p:cNvSpPr/>
            <p:nvPr/>
          </p:nvSpPr>
          <p:spPr>
            <a:xfrm>
              <a:off x="0" y="39369"/>
              <a:ext cx="685800" cy="228601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5" name="ŷ = 0"/>
            <p:cNvSpPr txBox="1"/>
            <p:nvPr/>
          </p:nvSpPr>
          <p:spPr>
            <a:xfrm>
              <a:off x="0" y="-1"/>
              <a:ext cx="685800" cy="3073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rPr>
                  <a:solidFill>
                    <a:schemeClr val="bg1"/>
                  </a:solidFill>
                </a:rPr>
                <a:t>ŷ = 0</a:t>
              </a:r>
            </a:p>
          </p:txBody>
        </p:sp>
      </p:grpSp>
      <p:grpSp>
        <p:nvGrpSpPr>
          <p:cNvPr id="166" name="Rectangle 121"/>
          <p:cNvGrpSpPr/>
          <p:nvPr/>
        </p:nvGrpSpPr>
        <p:grpSpPr>
          <a:xfrm>
            <a:off x="6386512" y="5076423"/>
            <a:ext cx="685800" cy="307341"/>
            <a:chOff x="0" y="0"/>
            <a:chExt cx="685800" cy="307340"/>
          </a:xfrm>
          <a:solidFill>
            <a:srgbClr val="C126B8"/>
          </a:solidFill>
        </p:grpSpPr>
        <p:sp>
          <p:nvSpPr>
            <p:cNvPr id="167" name="Rectangle"/>
            <p:cNvSpPr/>
            <p:nvPr/>
          </p:nvSpPr>
          <p:spPr>
            <a:xfrm>
              <a:off x="0" y="39369"/>
              <a:ext cx="685800" cy="228601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8" name="ŷ = 0"/>
            <p:cNvSpPr txBox="1"/>
            <p:nvPr/>
          </p:nvSpPr>
          <p:spPr>
            <a:xfrm>
              <a:off x="0" y="-1"/>
              <a:ext cx="685800" cy="3073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rPr>
                  <a:solidFill>
                    <a:schemeClr val="bg1"/>
                  </a:solidFill>
                </a:rPr>
                <a:t>ŷ = 0</a:t>
              </a:r>
            </a:p>
          </p:txBody>
        </p:sp>
      </p:grpSp>
      <p:grpSp>
        <p:nvGrpSpPr>
          <p:cNvPr id="169" name="Rectangle 122"/>
          <p:cNvGrpSpPr/>
          <p:nvPr/>
        </p:nvGrpSpPr>
        <p:grpSpPr>
          <a:xfrm>
            <a:off x="6964362" y="3063473"/>
            <a:ext cx="685800" cy="307341"/>
            <a:chOff x="0" y="0"/>
            <a:chExt cx="685800" cy="307340"/>
          </a:xfrm>
          <a:solidFill>
            <a:srgbClr val="C126B8"/>
          </a:solidFill>
        </p:grpSpPr>
        <p:sp>
          <p:nvSpPr>
            <p:cNvPr id="172" name="Rectangle"/>
            <p:cNvSpPr/>
            <p:nvPr/>
          </p:nvSpPr>
          <p:spPr>
            <a:xfrm>
              <a:off x="0" y="39369"/>
              <a:ext cx="685800" cy="228601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3" name="ŷ = 1"/>
            <p:cNvSpPr txBox="1"/>
            <p:nvPr/>
          </p:nvSpPr>
          <p:spPr>
            <a:xfrm>
              <a:off x="0" y="-1"/>
              <a:ext cx="685800" cy="3073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rPr>
                  <a:solidFill>
                    <a:schemeClr val="bg1"/>
                  </a:solidFill>
                </a:rPr>
                <a:t>ŷ = 1</a:t>
              </a:r>
            </a:p>
          </p:txBody>
        </p:sp>
      </p:grpSp>
      <p:grpSp>
        <p:nvGrpSpPr>
          <p:cNvPr id="174" name="Rectangle 123"/>
          <p:cNvGrpSpPr/>
          <p:nvPr/>
        </p:nvGrpSpPr>
        <p:grpSpPr>
          <a:xfrm>
            <a:off x="7948612" y="3063473"/>
            <a:ext cx="685800" cy="307341"/>
            <a:chOff x="0" y="0"/>
            <a:chExt cx="685800" cy="307340"/>
          </a:xfrm>
          <a:solidFill>
            <a:srgbClr val="C126B8"/>
          </a:solidFill>
        </p:grpSpPr>
        <p:sp>
          <p:nvSpPr>
            <p:cNvPr id="175" name="Rectangle"/>
            <p:cNvSpPr/>
            <p:nvPr/>
          </p:nvSpPr>
          <p:spPr>
            <a:xfrm>
              <a:off x="0" y="39369"/>
              <a:ext cx="685800" cy="228601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6" name="ŷ = 1"/>
            <p:cNvSpPr txBox="1"/>
            <p:nvPr/>
          </p:nvSpPr>
          <p:spPr>
            <a:xfrm>
              <a:off x="0" y="-1"/>
              <a:ext cx="685800" cy="3073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rPr>
                  <a:solidFill>
                    <a:schemeClr val="bg1"/>
                  </a:solidFill>
                </a:rPr>
                <a:t>ŷ = 1</a:t>
              </a:r>
            </a:p>
          </p:txBody>
        </p:sp>
      </p:grpSp>
      <p:sp>
        <p:nvSpPr>
          <p:cNvPr id="177" name="Straight Arrow Connector 124"/>
          <p:cNvSpPr/>
          <p:nvPr/>
        </p:nvSpPr>
        <p:spPr>
          <a:xfrm>
            <a:off x="6018212" y="4823694"/>
            <a:ext cx="0" cy="21907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78" name="Straight Arrow Connector 129"/>
          <p:cNvSpPr/>
          <p:nvPr/>
        </p:nvSpPr>
        <p:spPr>
          <a:xfrm flipV="1">
            <a:off x="8130381" y="3449712"/>
            <a:ext cx="1" cy="16192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79" name="TextBox 131"/>
          <p:cNvSpPr txBox="1"/>
          <p:nvPr/>
        </p:nvSpPr>
        <p:spPr>
          <a:xfrm>
            <a:off x="4329112" y="3344144"/>
            <a:ext cx="5334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1318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0DF8DB-B03C-4353-B44A-DA8E261EF087}">
  <ds:schemaRefs>
    <ds:schemaRef ds:uri="494b7d94-68f9-41b0-9fd8-f8ea6ae98d38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http://www.w3.org/XML/1998/namespace"/>
    <ds:schemaRef ds:uri="5715b14d-6155-4883-b773-4a6f0b526cee"/>
    <ds:schemaRef ds:uri="http://purl.org/dc/terms/"/>
    <ds:schemaRef ds:uri="http://purl.org/dc/elements/1.1/"/>
    <ds:schemaRef ds:uri="http://purl.org/dc/dcmitype/"/>
    <ds:schemaRef ds:uri="0d112806-a571-4b5c-9687-83175e2be7e0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</TotalTime>
  <Words>1222</Words>
  <Application>Microsoft Office PowerPoint</Application>
  <PresentationFormat>Widescreen</PresentationFormat>
  <Paragraphs>235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Hurme Geometric Sans 2</vt:lpstr>
      <vt:lpstr>Arial</vt:lpstr>
      <vt:lpstr>Calibri</vt:lpstr>
      <vt:lpstr>Calibri Light</vt:lpstr>
      <vt:lpstr>Cambria Math</vt:lpstr>
      <vt:lpstr>Montserrat Light</vt:lpstr>
      <vt:lpstr>Verdana</vt:lpstr>
      <vt:lpstr>Tema de Office</vt:lpstr>
      <vt:lpstr>PowerPoint Presentation</vt:lpstr>
      <vt:lpstr>Tipos de Aprendizaje</vt:lpstr>
      <vt:lpstr>Clasificación</vt:lpstr>
      <vt:lpstr>PowerPoint Presentation</vt:lpstr>
      <vt:lpstr>Regresión Lineal</vt:lpstr>
      <vt:lpstr>PowerPoint Presentation</vt:lpstr>
      <vt:lpstr>PowerPoint Presentation</vt:lpstr>
      <vt:lpstr>PowerPoint Presentation</vt:lpstr>
      <vt:lpstr>PowerPoint Presentation</vt:lpstr>
      <vt:lpstr>Regresión Logística</vt:lpstr>
      <vt:lpstr>PowerPoint Presentation</vt:lpstr>
      <vt:lpstr>Métricas de Evaluación para Clasificación</vt:lpstr>
      <vt:lpstr>Accuracy</vt:lpstr>
      <vt:lpstr>Matriz de Confusión    (Confusion Matrix)</vt:lpstr>
      <vt:lpstr>Métricas Principales     (usando la Matriz de Confusión)</vt:lpstr>
      <vt:lpstr>PowerPoint Presentation</vt:lpstr>
      <vt:lpstr>PowerPoint Presentation</vt:lpstr>
      <vt:lpstr>PowerPoint Presentation</vt:lpstr>
      <vt:lpstr>PowerPoint Presentation</vt:lpstr>
      <vt:lpstr>ROC    (Receiver Operating Characteristic)</vt:lpstr>
      <vt:lpstr>AUC    (Area Under the ROC Curve)</vt:lpstr>
      <vt:lpstr>CAP    (Cumulative Accuracy Profile)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84</cp:revision>
  <dcterms:created xsi:type="dcterms:W3CDTF">2023-04-03T19:17:52Z</dcterms:created>
  <dcterms:modified xsi:type="dcterms:W3CDTF">2023-09-05T02:32:39Z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