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sldIdLst>
    <p:sldId id="307" r:id="rId6"/>
    <p:sldId id="408" r:id="rId7"/>
    <p:sldId id="390" r:id="rId8"/>
    <p:sldId id="392" r:id="rId9"/>
    <p:sldId id="397" r:id="rId10"/>
    <p:sldId id="409" r:id="rId11"/>
    <p:sldId id="411" r:id="rId12"/>
    <p:sldId id="412" r:id="rId13"/>
    <p:sldId id="401" r:id="rId14"/>
    <p:sldId id="414" r:id="rId15"/>
    <p:sldId id="41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455"/>
    <a:srgbClr val="3C1053"/>
    <a:srgbClr val="C8C9C7"/>
    <a:srgbClr val="C126B8"/>
    <a:srgbClr val="F4364C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687" autoAdjust="0"/>
  </p:normalViewPr>
  <p:slideViewPr>
    <p:cSldViewPr snapToGrid="0">
      <p:cViewPr varScale="1">
        <p:scale>
          <a:sx n="98" d="100"/>
          <a:sy n="98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30/08/2023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Los árboles de decisión se pueden utilizar para clasificación</a:t>
            </a:r>
            <a:r>
              <a:rPr lang="es-MX" baseline="0" smtClean="0"/>
              <a:t> y regresión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85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El ejemplo muestra como se utiliza para clasificación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94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193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El algoritmo inicia</a:t>
            </a:r>
            <a:r>
              <a:rPr lang="es-MX" baseline="0" smtClean="0"/>
              <a:t> con el valor que le permita reducir el MSE de los miembros de cada nodo, en lugar de medir la entropía</a:t>
            </a:r>
          </a:p>
          <a:p>
            <a:r>
              <a:rPr lang="es-MX" baseline="0" smtClean="0"/>
              <a:t>En este caso, se tienen 2 variables independientes, para predecir la variable dependiente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4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Los valores que se muestran en cada nodo, es el promedio de los valores</a:t>
            </a:r>
            <a:r>
              <a:rPr lang="es-MX" baseline="0" smtClean="0"/>
              <a:t> de la variable dependiente, de los puntos del nodo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58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30/08/2023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30/08/2023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30/08/2023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2" name="Straight Arrow Connector 81"/>
          <p:cNvSpPr/>
          <p:nvPr/>
        </p:nvSpPr>
        <p:spPr>
          <a:xfrm flipV="1">
            <a:off x="1045871" y="3005467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Straight Arrow Connector 83"/>
          <p:cNvSpPr/>
          <p:nvPr/>
        </p:nvSpPr>
        <p:spPr>
          <a:xfrm>
            <a:off x="900840" y="5501735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Multiply 84"/>
          <p:cNvSpPr/>
          <p:nvPr/>
        </p:nvSpPr>
        <p:spPr>
          <a:xfrm rot="18900000">
            <a:off x="2761342" y="44587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5" name="Multiply 84"/>
          <p:cNvSpPr/>
          <p:nvPr/>
        </p:nvSpPr>
        <p:spPr>
          <a:xfrm rot="18900000">
            <a:off x="2987554" y="45087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6" name="Multiply 84"/>
          <p:cNvSpPr/>
          <p:nvPr/>
        </p:nvSpPr>
        <p:spPr>
          <a:xfrm rot="18900000">
            <a:off x="2531067" y="4230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Multiply 84"/>
          <p:cNvSpPr/>
          <p:nvPr/>
        </p:nvSpPr>
        <p:spPr>
          <a:xfrm rot="18900000">
            <a:off x="3124775" y="41285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Multiply 84"/>
          <p:cNvSpPr/>
          <p:nvPr/>
        </p:nvSpPr>
        <p:spPr>
          <a:xfrm rot="18900000">
            <a:off x="2761772" y="42827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9" name="Multiply 84"/>
          <p:cNvSpPr/>
          <p:nvPr/>
        </p:nvSpPr>
        <p:spPr>
          <a:xfrm rot="18900000">
            <a:off x="2511489" y="4621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0" name="Multiply 84"/>
          <p:cNvSpPr/>
          <p:nvPr/>
        </p:nvSpPr>
        <p:spPr>
          <a:xfrm rot="18900000">
            <a:off x="2827525" y="41459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Multiply 84"/>
          <p:cNvSpPr/>
          <p:nvPr/>
        </p:nvSpPr>
        <p:spPr>
          <a:xfrm rot="18900000">
            <a:off x="2764890" y="46915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Multiply 84"/>
          <p:cNvSpPr/>
          <p:nvPr/>
        </p:nvSpPr>
        <p:spPr>
          <a:xfrm rot="18900000">
            <a:off x="2117909" y="4961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3" name="Multiply 84"/>
          <p:cNvSpPr/>
          <p:nvPr/>
        </p:nvSpPr>
        <p:spPr>
          <a:xfrm rot="18900000">
            <a:off x="4258601" y="3531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4" name="Multiply 84"/>
          <p:cNvSpPr/>
          <p:nvPr/>
        </p:nvSpPr>
        <p:spPr>
          <a:xfrm rot="18900000">
            <a:off x="3121471" y="4622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Multiply 84"/>
          <p:cNvSpPr/>
          <p:nvPr/>
        </p:nvSpPr>
        <p:spPr>
          <a:xfrm rot="18900000">
            <a:off x="3135107" y="42980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6" name="Multiply 84"/>
          <p:cNvSpPr/>
          <p:nvPr/>
        </p:nvSpPr>
        <p:spPr>
          <a:xfrm rot="18900000">
            <a:off x="1317154" y="44934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7" name="Multiply 84"/>
          <p:cNvSpPr/>
          <p:nvPr/>
        </p:nvSpPr>
        <p:spPr>
          <a:xfrm rot="18900000">
            <a:off x="2409623" y="3575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8" name="Multiply 84"/>
          <p:cNvSpPr/>
          <p:nvPr/>
        </p:nvSpPr>
        <p:spPr>
          <a:xfrm rot="18900000">
            <a:off x="2427880" y="44727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9" name="Multiply 84"/>
          <p:cNvSpPr/>
          <p:nvPr/>
        </p:nvSpPr>
        <p:spPr>
          <a:xfrm rot="18900000">
            <a:off x="3334908" y="42427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0" name="Multiply 84"/>
          <p:cNvSpPr/>
          <p:nvPr/>
        </p:nvSpPr>
        <p:spPr>
          <a:xfrm rot="18900000">
            <a:off x="3584428" y="36779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1" name="Multiply 84"/>
          <p:cNvSpPr/>
          <p:nvPr/>
        </p:nvSpPr>
        <p:spPr>
          <a:xfrm rot="18900000">
            <a:off x="1743702" y="3828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Multiply 84"/>
          <p:cNvSpPr/>
          <p:nvPr/>
        </p:nvSpPr>
        <p:spPr>
          <a:xfrm rot="18900000">
            <a:off x="3259942" y="45388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Multiply 84"/>
          <p:cNvSpPr/>
          <p:nvPr/>
        </p:nvSpPr>
        <p:spPr>
          <a:xfrm rot="18900000">
            <a:off x="1243046" y="39129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Multiply 84"/>
          <p:cNvSpPr/>
          <p:nvPr/>
        </p:nvSpPr>
        <p:spPr>
          <a:xfrm rot="18900000">
            <a:off x="1660359" y="477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Multiply 84"/>
          <p:cNvSpPr/>
          <p:nvPr/>
        </p:nvSpPr>
        <p:spPr>
          <a:xfrm rot="18900000">
            <a:off x="1798861" y="440814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Multiply 84"/>
          <p:cNvSpPr/>
          <p:nvPr/>
        </p:nvSpPr>
        <p:spPr>
          <a:xfrm rot="18900000">
            <a:off x="4197601" y="32692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Multiply 84"/>
          <p:cNvSpPr/>
          <p:nvPr/>
        </p:nvSpPr>
        <p:spPr>
          <a:xfrm rot="18900000">
            <a:off x="2988570" y="4813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Multiply 84"/>
          <p:cNvSpPr/>
          <p:nvPr/>
        </p:nvSpPr>
        <p:spPr>
          <a:xfrm rot="18900000">
            <a:off x="3624836" y="464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Multiply 84"/>
          <p:cNvSpPr/>
          <p:nvPr/>
        </p:nvSpPr>
        <p:spPr>
          <a:xfrm rot="18900000">
            <a:off x="1909145" y="3212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Multiply 84"/>
          <p:cNvSpPr/>
          <p:nvPr/>
        </p:nvSpPr>
        <p:spPr>
          <a:xfrm rot="18900000">
            <a:off x="3918673" y="47401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Multiply 84"/>
          <p:cNvSpPr/>
          <p:nvPr/>
        </p:nvSpPr>
        <p:spPr>
          <a:xfrm rot="18900000">
            <a:off x="3947433" y="3670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Multiply 84"/>
          <p:cNvSpPr/>
          <p:nvPr/>
        </p:nvSpPr>
        <p:spPr>
          <a:xfrm rot="18900000">
            <a:off x="4033713" y="4435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Multiply 84"/>
          <p:cNvSpPr/>
          <p:nvPr/>
        </p:nvSpPr>
        <p:spPr>
          <a:xfrm rot="18900000">
            <a:off x="4596138" y="4644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Multiply 84"/>
          <p:cNvSpPr/>
          <p:nvPr/>
        </p:nvSpPr>
        <p:spPr>
          <a:xfrm rot="18900000">
            <a:off x="4489607" y="42481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Multiply 84"/>
          <p:cNvSpPr/>
          <p:nvPr/>
        </p:nvSpPr>
        <p:spPr>
          <a:xfrm rot="18900000">
            <a:off x="1815986" y="5219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6" name="Multiply 84"/>
          <p:cNvSpPr/>
          <p:nvPr/>
        </p:nvSpPr>
        <p:spPr>
          <a:xfrm rot="18900000">
            <a:off x="1419708" y="5193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Multiply 84"/>
          <p:cNvSpPr/>
          <p:nvPr/>
        </p:nvSpPr>
        <p:spPr>
          <a:xfrm rot="18900000">
            <a:off x="2075857" y="3907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8" name="Multiply 84"/>
          <p:cNvSpPr/>
          <p:nvPr/>
        </p:nvSpPr>
        <p:spPr>
          <a:xfrm rot="18900000">
            <a:off x="4664450" y="507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9" name="Multiply 84"/>
          <p:cNvSpPr/>
          <p:nvPr/>
        </p:nvSpPr>
        <p:spPr>
          <a:xfrm rot="18900000">
            <a:off x="3103641" y="366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0" name="Multiply 84"/>
          <p:cNvSpPr/>
          <p:nvPr/>
        </p:nvSpPr>
        <p:spPr>
          <a:xfrm rot="18900000">
            <a:off x="2869531" y="353520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1" name="Multiply 84"/>
          <p:cNvSpPr/>
          <p:nvPr/>
        </p:nvSpPr>
        <p:spPr>
          <a:xfrm rot="18900000">
            <a:off x="2692548" y="3670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2" name="Multiply 84"/>
          <p:cNvSpPr/>
          <p:nvPr/>
        </p:nvSpPr>
        <p:spPr>
          <a:xfrm rot="18900000">
            <a:off x="3451507" y="3475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3" name="Multiply 84"/>
          <p:cNvSpPr/>
          <p:nvPr/>
        </p:nvSpPr>
        <p:spPr>
          <a:xfrm rot="18900000">
            <a:off x="2664271" y="3317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4" name="Multiply 84"/>
          <p:cNvSpPr/>
          <p:nvPr/>
        </p:nvSpPr>
        <p:spPr>
          <a:xfrm rot="18900000">
            <a:off x="3025284" y="3771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5" name="Multiply 84"/>
          <p:cNvSpPr/>
          <p:nvPr/>
        </p:nvSpPr>
        <p:spPr>
          <a:xfrm rot="18900000">
            <a:off x="3739878" y="3248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6" name="Multiply 84"/>
          <p:cNvSpPr/>
          <p:nvPr/>
        </p:nvSpPr>
        <p:spPr>
          <a:xfrm rot="18900000">
            <a:off x="3124284" y="3311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7" name="Multiply 84"/>
          <p:cNvSpPr/>
          <p:nvPr/>
        </p:nvSpPr>
        <p:spPr>
          <a:xfrm rot="18900000">
            <a:off x="3320148" y="3715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" name="Multiply 84"/>
          <p:cNvSpPr/>
          <p:nvPr/>
        </p:nvSpPr>
        <p:spPr>
          <a:xfrm rot="18900000">
            <a:off x="4427684" y="2908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9" name="Multiply 84"/>
          <p:cNvSpPr/>
          <p:nvPr/>
        </p:nvSpPr>
        <p:spPr>
          <a:xfrm rot="18900000">
            <a:off x="2110576" y="30824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0" name="Multiply 84"/>
          <p:cNvSpPr/>
          <p:nvPr/>
        </p:nvSpPr>
        <p:spPr>
          <a:xfrm rot="18900000">
            <a:off x="4172634" y="5070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1" name="Multiply 84"/>
          <p:cNvSpPr/>
          <p:nvPr/>
        </p:nvSpPr>
        <p:spPr>
          <a:xfrm rot="18900000">
            <a:off x="4172632" y="4057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2" name="Multiply 84"/>
          <p:cNvSpPr/>
          <p:nvPr/>
        </p:nvSpPr>
        <p:spPr>
          <a:xfrm rot="18900000">
            <a:off x="1777163" y="34051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3" name="Multiply 84"/>
          <p:cNvSpPr/>
          <p:nvPr/>
        </p:nvSpPr>
        <p:spPr>
          <a:xfrm rot="18900000">
            <a:off x="1686018" y="324179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4" name="Multiply 84"/>
          <p:cNvSpPr/>
          <p:nvPr/>
        </p:nvSpPr>
        <p:spPr>
          <a:xfrm rot="18900000">
            <a:off x="1831589" y="30423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5" name="Multiply 84"/>
          <p:cNvSpPr/>
          <p:nvPr/>
        </p:nvSpPr>
        <p:spPr>
          <a:xfrm rot="18900000">
            <a:off x="2132667" y="33529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ZoneTexte 125"/>
          <p:cNvSpPr txBox="1"/>
          <p:nvPr/>
        </p:nvSpPr>
        <p:spPr>
          <a:xfrm>
            <a:off x="2171593" y="5564474"/>
            <a:ext cx="3940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</a:p>
        </p:txBody>
      </p:sp>
      <p:sp>
        <p:nvSpPr>
          <p:cNvPr id="217" name="Connecteur droit avec flèche 125"/>
          <p:cNvSpPr/>
          <p:nvPr/>
        </p:nvSpPr>
        <p:spPr>
          <a:xfrm flipH="1" flipV="1">
            <a:off x="2369097" y="2949396"/>
            <a:ext cx="2160" cy="2552341"/>
          </a:xfrm>
          <a:prstGeom prst="line">
            <a:avLst/>
          </a:prstGeom>
          <a:ln w="19050">
            <a:solidFill>
              <a:srgbClr val="F03455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8" name="Connecteur droit avec flèche 2"/>
          <p:cNvSpPr/>
          <p:nvPr/>
        </p:nvSpPr>
        <p:spPr>
          <a:xfrm>
            <a:off x="2372971" y="3982632"/>
            <a:ext cx="3040563" cy="1"/>
          </a:xfrm>
          <a:prstGeom prst="line">
            <a:avLst/>
          </a:prstGeom>
          <a:ln w="19050">
            <a:solidFill>
              <a:srgbClr val="F03455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9" name="ZoneTexte 125"/>
          <p:cNvSpPr txBox="1"/>
          <p:nvPr/>
        </p:nvSpPr>
        <p:spPr>
          <a:xfrm>
            <a:off x="373823" y="3841845"/>
            <a:ext cx="52701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170</a:t>
            </a:r>
          </a:p>
        </p:txBody>
      </p:sp>
      <p:sp>
        <p:nvSpPr>
          <p:cNvPr id="220" name="ZoneTexte 3"/>
          <p:cNvSpPr txBox="1"/>
          <p:nvPr/>
        </p:nvSpPr>
        <p:spPr>
          <a:xfrm>
            <a:off x="2058667" y="2680015"/>
            <a:ext cx="665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1</a:t>
            </a:r>
          </a:p>
        </p:txBody>
      </p:sp>
      <p:sp>
        <p:nvSpPr>
          <p:cNvPr id="221" name="ZoneTexte 3"/>
          <p:cNvSpPr txBox="1"/>
          <p:nvPr/>
        </p:nvSpPr>
        <p:spPr>
          <a:xfrm>
            <a:off x="4913123" y="3699568"/>
            <a:ext cx="665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2</a:t>
            </a:r>
          </a:p>
        </p:txBody>
      </p:sp>
      <p:sp>
        <p:nvSpPr>
          <p:cNvPr id="222" name="Multiply 84"/>
          <p:cNvSpPr/>
          <p:nvPr/>
        </p:nvSpPr>
        <p:spPr>
          <a:xfrm rot="18900000">
            <a:off x="3808388" y="3626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3" name="Multiply 84"/>
          <p:cNvSpPr/>
          <p:nvPr/>
        </p:nvSpPr>
        <p:spPr>
          <a:xfrm rot="18900000">
            <a:off x="2947519" y="429395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4" name="Multiply 84"/>
          <p:cNvSpPr/>
          <p:nvPr/>
        </p:nvSpPr>
        <p:spPr>
          <a:xfrm rot="18900000">
            <a:off x="3753722" y="38090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5" name="Multiply 84"/>
          <p:cNvSpPr/>
          <p:nvPr/>
        </p:nvSpPr>
        <p:spPr>
          <a:xfrm rot="18900000">
            <a:off x="4197602" y="37390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6" name="Multiply 84"/>
          <p:cNvSpPr/>
          <p:nvPr/>
        </p:nvSpPr>
        <p:spPr>
          <a:xfrm rot="18900000">
            <a:off x="4616415" y="33053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7" name="Multiply 84"/>
          <p:cNvSpPr/>
          <p:nvPr/>
        </p:nvSpPr>
        <p:spPr>
          <a:xfrm rot="18900000">
            <a:off x="3947433" y="34478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28" name="Rectangle 70"/>
          <p:cNvGrpSpPr/>
          <p:nvPr/>
        </p:nvGrpSpPr>
        <p:grpSpPr>
          <a:xfrm>
            <a:off x="5559529" y="5528694"/>
            <a:ext cx="417531" cy="380642"/>
            <a:chOff x="0" y="0"/>
            <a:chExt cx="417529" cy="380641"/>
          </a:xfrm>
        </p:grpSpPr>
        <p:sp>
          <p:nvSpPr>
            <p:cNvPr id="229" name="Rectangle"/>
            <p:cNvSpPr/>
            <p:nvPr/>
          </p:nvSpPr>
          <p:spPr>
            <a:xfrm>
              <a:off x="0" y="-1"/>
              <a:ext cx="417530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0" name="X1"/>
            <p:cNvSpPr txBox="1"/>
            <p:nvPr/>
          </p:nvSpPr>
          <p:spPr>
            <a:xfrm>
              <a:off x="0" y="4900"/>
              <a:ext cx="417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231" name="Rectangle 72"/>
          <p:cNvGrpSpPr/>
          <p:nvPr/>
        </p:nvGrpSpPr>
        <p:grpSpPr>
          <a:xfrm>
            <a:off x="622367" y="2628061"/>
            <a:ext cx="413532" cy="380642"/>
            <a:chOff x="0" y="0"/>
            <a:chExt cx="413531" cy="380641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3" name="X2"/>
            <p:cNvSpPr txBox="1"/>
            <p:nvPr/>
          </p:nvSpPr>
          <p:spPr>
            <a:xfrm>
              <a:off x="-1" y="4900"/>
              <a:ext cx="4135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234" name="Rectangle : coins arrondis 4"/>
          <p:cNvGrpSpPr/>
          <p:nvPr/>
        </p:nvGrpSpPr>
        <p:grpSpPr>
          <a:xfrm>
            <a:off x="8610053" y="2466909"/>
            <a:ext cx="827904" cy="301687"/>
            <a:chOff x="0" y="0"/>
            <a:chExt cx="827902" cy="301686"/>
          </a:xfrm>
        </p:grpSpPr>
        <p:sp>
          <p:nvSpPr>
            <p:cNvPr id="235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6" name="X1 &lt; 20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7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r>
                <a:rPr sz="40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&lt; 20</a:t>
              </a:r>
            </a:p>
          </p:txBody>
        </p:sp>
      </p:grpSp>
      <p:sp>
        <p:nvSpPr>
          <p:cNvPr id="237" name="Connecteur droit avec flèche 5"/>
          <p:cNvSpPr/>
          <p:nvPr/>
        </p:nvSpPr>
        <p:spPr>
          <a:xfrm flipV="1">
            <a:off x="7459226" y="2773246"/>
            <a:ext cx="1555992" cy="924104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8" name="Connecteur droit avec flèche 126"/>
          <p:cNvSpPr/>
          <p:nvPr/>
        </p:nvSpPr>
        <p:spPr>
          <a:xfrm>
            <a:off x="9020528" y="2773001"/>
            <a:ext cx="1502074" cy="930575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9" name="ZoneTexte 7"/>
          <p:cNvSpPr txBox="1"/>
          <p:nvPr/>
        </p:nvSpPr>
        <p:spPr>
          <a:xfrm>
            <a:off x="7808514" y="2939295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sp>
        <p:nvSpPr>
          <p:cNvPr id="240" name="ZoneTexte 133"/>
          <p:cNvSpPr txBox="1"/>
          <p:nvPr/>
        </p:nvSpPr>
        <p:spPr>
          <a:xfrm>
            <a:off x="9570461" y="2939295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241" name="Rectangle : coins arrondis 217"/>
          <p:cNvSpPr/>
          <p:nvPr/>
        </p:nvSpPr>
        <p:spPr>
          <a:xfrm>
            <a:off x="7068620" y="3701655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2" name="Connecteur droit avec flèche 218"/>
          <p:cNvSpPr/>
          <p:nvPr/>
        </p:nvSpPr>
        <p:spPr>
          <a:xfrm flipV="1">
            <a:off x="9748381" y="4014362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3" name="Connecteur droit avec flèche 219"/>
          <p:cNvSpPr/>
          <p:nvPr/>
        </p:nvSpPr>
        <p:spPr>
          <a:xfrm>
            <a:off x="10513974" y="4014362"/>
            <a:ext cx="795788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4" name="ZoneTexte 220"/>
          <p:cNvSpPr txBox="1"/>
          <p:nvPr/>
        </p:nvSpPr>
        <p:spPr>
          <a:xfrm>
            <a:off x="10778159" y="4159934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245" name="ZoneTexte 221"/>
          <p:cNvSpPr txBox="1"/>
          <p:nvPr/>
        </p:nvSpPr>
        <p:spPr>
          <a:xfrm>
            <a:off x="9635159" y="4159934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sp>
        <p:nvSpPr>
          <p:cNvPr id="246" name="Rectangle : coins arrondis 232"/>
          <p:cNvSpPr/>
          <p:nvPr/>
        </p:nvSpPr>
        <p:spPr>
          <a:xfrm>
            <a:off x="9338445" y="4774565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7" name="Rectangle : coins arrondis 233"/>
          <p:cNvSpPr/>
          <p:nvPr/>
        </p:nvSpPr>
        <p:spPr>
          <a:xfrm>
            <a:off x="10869633" y="4774565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48" name="Rectangle : coins arrondis 227"/>
          <p:cNvGrpSpPr/>
          <p:nvPr/>
        </p:nvGrpSpPr>
        <p:grpSpPr>
          <a:xfrm>
            <a:off x="10081719" y="3701655"/>
            <a:ext cx="850974" cy="301687"/>
            <a:chOff x="0" y="0"/>
            <a:chExt cx="850972" cy="301686"/>
          </a:xfrm>
        </p:grpSpPr>
        <p:sp>
          <p:nvSpPr>
            <p:cNvPr id="249" name="Rounded Rectangle"/>
            <p:cNvSpPr/>
            <p:nvPr/>
          </p:nvSpPr>
          <p:spPr>
            <a:xfrm>
              <a:off x="0" y="0"/>
              <a:ext cx="85097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50" name="X2 &lt; 170"/>
            <p:cNvSpPr txBox="1"/>
            <p:nvPr/>
          </p:nvSpPr>
          <p:spPr>
            <a:xfrm>
              <a:off x="14727" y="12345"/>
              <a:ext cx="82151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700">
                  <a:latin typeface="Verdana" panose="020B0604030504040204" pitchFamily="34" charset="0"/>
                  <a:ea typeface="Verdana" panose="020B0604030504040204" pitchFamily="34" charset="0"/>
                </a:rPr>
                <a:t>2 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&lt; 170</a:t>
              </a:r>
            </a:p>
          </p:txBody>
        </p:sp>
      </p:grpSp>
      <p:pic>
        <p:nvPicPr>
          <p:cNvPr id="9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443" y="566314"/>
            <a:ext cx="1821168" cy="1519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" name="Rectangle 83"/>
          <p:cNvGrpSpPr/>
          <p:nvPr/>
        </p:nvGrpSpPr>
        <p:grpSpPr>
          <a:xfrm>
            <a:off x="9783229" y="586408"/>
            <a:ext cx="413532" cy="380643"/>
            <a:chOff x="0" y="0"/>
            <a:chExt cx="413531" cy="380641"/>
          </a:xfrm>
          <a:solidFill>
            <a:srgbClr val="F03455"/>
          </a:solidFill>
        </p:grpSpPr>
        <p:sp>
          <p:nvSpPr>
            <p:cNvPr id="94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5" name="Y"/>
            <p:cNvSpPr txBox="1"/>
            <p:nvPr/>
          </p:nvSpPr>
          <p:spPr>
            <a:xfrm>
              <a:off x="-1" y="23950"/>
              <a:ext cx="413533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988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fill="hold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 advAuto="0"/>
      <p:bldP spid="92" grpId="1" animBg="1" advAuto="0"/>
      <p:bldP spid="93" grpId="0" advAuto="0"/>
      <p:bldP spid="93" grpId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1060735" y="3005466"/>
            <a:ext cx="1" cy="2667313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Straight Arrow Connector 83"/>
          <p:cNvSpPr/>
          <p:nvPr/>
        </p:nvSpPr>
        <p:spPr>
          <a:xfrm>
            <a:off x="915704" y="5501734"/>
            <a:ext cx="4677517" cy="1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Multiply 84"/>
          <p:cNvSpPr/>
          <p:nvPr/>
        </p:nvSpPr>
        <p:spPr>
          <a:xfrm rot="18900000">
            <a:off x="2776206" y="44587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Multiply 84"/>
          <p:cNvSpPr/>
          <p:nvPr/>
        </p:nvSpPr>
        <p:spPr>
          <a:xfrm rot="18900000">
            <a:off x="3002418" y="4508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Multiply 84"/>
          <p:cNvSpPr/>
          <p:nvPr/>
        </p:nvSpPr>
        <p:spPr>
          <a:xfrm rot="18900000">
            <a:off x="2545931" y="42301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Multiply 84"/>
          <p:cNvSpPr/>
          <p:nvPr/>
        </p:nvSpPr>
        <p:spPr>
          <a:xfrm rot="18900000">
            <a:off x="3139639" y="41285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Multiply 84"/>
          <p:cNvSpPr/>
          <p:nvPr/>
        </p:nvSpPr>
        <p:spPr>
          <a:xfrm rot="18900000">
            <a:off x="2776636" y="428274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Multiply 84"/>
          <p:cNvSpPr/>
          <p:nvPr/>
        </p:nvSpPr>
        <p:spPr>
          <a:xfrm rot="18900000">
            <a:off x="2526353" y="4621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Multiply 84"/>
          <p:cNvSpPr/>
          <p:nvPr/>
        </p:nvSpPr>
        <p:spPr>
          <a:xfrm rot="18900000">
            <a:off x="2842389" y="4145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Multiply 84"/>
          <p:cNvSpPr/>
          <p:nvPr/>
        </p:nvSpPr>
        <p:spPr>
          <a:xfrm rot="18900000">
            <a:off x="2779754" y="46915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Multiply 84"/>
          <p:cNvSpPr/>
          <p:nvPr/>
        </p:nvSpPr>
        <p:spPr>
          <a:xfrm rot="18900000">
            <a:off x="2132773" y="49611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Multiply 84"/>
          <p:cNvSpPr/>
          <p:nvPr/>
        </p:nvSpPr>
        <p:spPr>
          <a:xfrm rot="18900000">
            <a:off x="4273465" y="35317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Multiply 84"/>
          <p:cNvSpPr/>
          <p:nvPr/>
        </p:nvSpPr>
        <p:spPr>
          <a:xfrm rot="18900000">
            <a:off x="3136335" y="46220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Multiply 84"/>
          <p:cNvSpPr/>
          <p:nvPr/>
        </p:nvSpPr>
        <p:spPr>
          <a:xfrm rot="18900000">
            <a:off x="3149971" y="4298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Multiply 84"/>
          <p:cNvSpPr/>
          <p:nvPr/>
        </p:nvSpPr>
        <p:spPr>
          <a:xfrm rot="18900000">
            <a:off x="1332018" y="44934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Multiply 84"/>
          <p:cNvSpPr/>
          <p:nvPr/>
        </p:nvSpPr>
        <p:spPr>
          <a:xfrm rot="18900000">
            <a:off x="2424487" y="35759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Multiply 84"/>
          <p:cNvSpPr/>
          <p:nvPr/>
        </p:nvSpPr>
        <p:spPr>
          <a:xfrm rot="18900000">
            <a:off x="2442744" y="44727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Multiply 84"/>
          <p:cNvSpPr/>
          <p:nvPr/>
        </p:nvSpPr>
        <p:spPr>
          <a:xfrm rot="18900000">
            <a:off x="3349772" y="42427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Multiply 84"/>
          <p:cNvSpPr/>
          <p:nvPr/>
        </p:nvSpPr>
        <p:spPr>
          <a:xfrm rot="18900000">
            <a:off x="3599292" y="36779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Multiply 84"/>
          <p:cNvSpPr/>
          <p:nvPr/>
        </p:nvSpPr>
        <p:spPr>
          <a:xfrm rot="18900000">
            <a:off x="1758566" y="3828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Multiply 84"/>
          <p:cNvSpPr/>
          <p:nvPr/>
        </p:nvSpPr>
        <p:spPr>
          <a:xfrm rot="18900000">
            <a:off x="3274806" y="45388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Multiply 84"/>
          <p:cNvSpPr/>
          <p:nvPr/>
        </p:nvSpPr>
        <p:spPr>
          <a:xfrm rot="18900000">
            <a:off x="1257910" y="3912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Multiply 84"/>
          <p:cNvSpPr/>
          <p:nvPr/>
        </p:nvSpPr>
        <p:spPr>
          <a:xfrm rot="18900000">
            <a:off x="1675223" y="47751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Multiply 84"/>
          <p:cNvSpPr/>
          <p:nvPr/>
        </p:nvSpPr>
        <p:spPr>
          <a:xfrm rot="18900000">
            <a:off x="1813725" y="440814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Multiply 84"/>
          <p:cNvSpPr/>
          <p:nvPr/>
        </p:nvSpPr>
        <p:spPr>
          <a:xfrm rot="18900000">
            <a:off x="4212465" y="3269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Multiply 84"/>
          <p:cNvSpPr/>
          <p:nvPr/>
        </p:nvSpPr>
        <p:spPr>
          <a:xfrm rot="18900000">
            <a:off x="3003434" y="48134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Multiply 84"/>
          <p:cNvSpPr/>
          <p:nvPr/>
        </p:nvSpPr>
        <p:spPr>
          <a:xfrm rot="18900000">
            <a:off x="3639700" y="46430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Multiply 84"/>
          <p:cNvSpPr/>
          <p:nvPr/>
        </p:nvSpPr>
        <p:spPr>
          <a:xfrm rot="18900000">
            <a:off x="1924009" y="32122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Multiply 84"/>
          <p:cNvSpPr/>
          <p:nvPr/>
        </p:nvSpPr>
        <p:spPr>
          <a:xfrm rot="18900000">
            <a:off x="3933537" y="47401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Multiply 84"/>
          <p:cNvSpPr/>
          <p:nvPr/>
        </p:nvSpPr>
        <p:spPr>
          <a:xfrm rot="18900000">
            <a:off x="3962297" y="36706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Multiply 84"/>
          <p:cNvSpPr/>
          <p:nvPr/>
        </p:nvSpPr>
        <p:spPr>
          <a:xfrm rot="18900000">
            <a:off x="4048577" y="44350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Multiply 84"/>
          <p:cNvSpPr/>
          <p:nvPr/>
        </p:nvSpPr>
        <p:spPr>
          <a:xfrm rot="18900000">
            <a:off x="4611002" y="46448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Multiply 84"/>
          <p:cNvSpPr/>
          <p:nvPr/>
        </p:nvSpPr>
        <p:spPr>
          <a:xfrm rot="18900000">
            <a:off x="4504471" y="42481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Multiply 84"/>
          <p:cNvSpPr/>
          <p:nvPr/>
        </p:nvSpPr>
        <p:spPr>
          <a:xfrm rot="18900000">
            <a:off x="1830850" y="52199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Multiply 84"/>
          <p:cNvSpPr/>
          <p:nvPr/>
        </p:nvSpPr>
        <p:spPr>
          <a:xfrm rot="18900000">
            <a:off x="1434572" y="51930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Multiply 84"/>
          <p:cNvSpPr/>
          <p:nvPr/>
        </p:nvSpPr>
        <p:spPr>
          <a:xfrm rot="18900000">
            <a:off x="2090721" y="39076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84"/>
          <p:cNvSpPr/>
          <p:nvPr/>
        </p:nvSpPr>
        <p:spPr>
          <a:xfrm rot="18900000">
            <a:off x="4679314" y="50793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84"/>
          <p:cNvSpPr/>
          <p:nvPr/>
        </p:nvSpPr>
        <p:spPr>
          <a:xfrm rot="18900000">
            <a:off x="3118505" y="36650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84"/>
          <p:cNvSpPr/>
          <p:nvPr/>
        </p:nvSpPr>
        <p:spPr>
          <a:xfrm rot="18900000">
            <a:off x="2884395" y="353520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84"/>
          <p:cNvSpPr/>
          <p:nvPr/>
        </p:nvSpPr>
        <p:spPr>
          <a:xfrm rot="18900000">
            <a:off x="2707412" y="36706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84"/>
          <p:cNvSpPr/>
          <p:nvPr/>
        </p:nvSpPr>
        <p:spPr>
          <a:xfrm rot="18900000">
            <a:off x="3466371" y="3475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84"/>
          <p:cNvSpPr/>
          <p:nvPr/>
        </p:nvSpPr>
        <p:spPr>
          <a:xfrm rot="18900000">
            <a:off x="2679135" y="3317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84"/>
          <p:cNvSpPr/>
          <p:nvPr/>
        </p:nvSpPr>
        <p:spPr>
          <a:xfrm rot="18900000">
            <a:off x="3040148" y="37715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84"/>
          <p:cNvSpPr/>
          <p:nvPr/>
        </p:nvSpPr>
        <p:spPr>
          <a:xfrm rot="18900000">
            <a:off x="3754742" y="32488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84"/>
          <p:cNvSpPr/>
          <p:nvPr/>
        </p:nvSpPr>
        <p:spPr>
          <a:xfrm rot="18900000">
            <a:off x="3139148" y="3311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84"/>
          <p:cNvSpPr/>
          <p:nvPr/>
        </p:nvSpPr>
        <p:spPr>
          <a:xfrm rot="18900000">
            <a:off x="3335012" y="37155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84"/>
          <p:cNvSpPr/>
          <p:nvPr/>
        </p:nvSpPr>
        <p:spPr>
          <a:xfrm rot="18900000">
            <a:off x="4442548" y="29089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2125440" y="30824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4187498" y="5070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4187496" y="405710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1792027" y="34051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Multiply 84"/>
          <p:cNvSpPr/>
          <p:nvPr/>
        </p:nvSpPr>
        <p:spPr>
          <a:xfrm rot="18900000">
            <a:off x="1700882" y="324179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Multiply 84"/>
          <p:cNvSpPr/>
          <p:nvPr/>
        </p:nvSpPr>
        <p:spPr>
          <a:xfrm rot="18900000">
            <a:off x="1846453" y="30423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Multiply 84"/>
          <p:cNvSpPr/>
          <p:nvPr/>
        </p:nvSpPr>
        <p:spPr>
          <a:xfrm rot="18900000">
            <a:off x="2147531" y="3352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ZoneTexte 125"/>
          <p:cNvSpPr txBox="1"/>
          <p:nvPr/>
        </p:nvSpPr>
        <p:spPr>
          <a:xfrm>
            <a:off x="2186457" y="5564473"/>
            <a:ext cx="3940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</a:p>
        </p:txBody>
      </p:sp>
      <p:sp>
        <p:nvSpPr>
          <p:cNvPr id="65" name="Connecteur droit avec flèche 125"/>
          <p:cNvSpPr/>
          <p:nvPr/>
        </p:nvSpPr>
        <p:spPr>
          <a:xfrm flipH="1" flipV="1">
            <a:off x="2383961" y="2949395"/>
            <a:ext cx="2160" cy="2552341"/>
          </a:xfrm>
          <a:prstGeom prst="line">
            <a:avLst/>
          </a:prstGeom>
          <a:ln w="19050">
            <a:solidFill>
              <a:srgbClr val="F03455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Connecteur droit avec flèche 125"/>
          <p:cNvSpPr/>
          <p:nvPr/>
        </p:nvSpPr>
        <p:spPr>
          <a:xfrm flipV="1">
            <a:off x="3609436" y="3999005"/>
            <a:ext cx="1" cy="1523111"/>
          </a:xfrm>
          <a:prstGeom prst="line">
            <a:avLst/>
          </a:prstGeom>
          <a:ln w="19050">
            <a:solidFill>
              <a:srgbClr val="F03455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Connecteur droit avec flèche 2"/>
          <p:cNvSpPr/>
          <p:nvPr/>
        </p:nvSpPr>
        <p:spPr>
          <a:xfrm>
            <a:off x="2387835" y="3982631"/>
            <a:ext cx="3040563" cy="1"/>
          </a:xfrm>
          <a:prstGeom prst="line">
            <a:avLst/>
          </a:prstGeom>
          <a:ln w="19050">
            <a:solidFill>
              <a:srgbClr val="F03455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Connecteur droit avec flèche 2"/>
          <p:cNvSpPr/>
          <p:nvPr/>
        </p:nvSpPr>
        <p:spPr>
          <a:xfrm>
            <a:off x="1060735" y="3576019"/>
            <a:ext cx="1315939" cy="1"/>
          </a:xfrm>
          <a:prstGeom prst="line">
            <a:avLst/>
          </a:prstGeom>
          <a:ln w="19050">
            <a:solidFill>
              <a:srgbClr val="F03455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ZoneTexte 125"/>
          <p:cNvSpPr txBox="1"/>
          <p:nvPr/>
        </p:nvSpPr>
        <p:spPr>
          <a:xfrm>
            <a:off x="3410232" y="5564473"/>
            <a:ext cx="3940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40</a:t>
            </a:r>
          </a:p>
        </p:txBody>
      </p:sp>
      <p:sp>
        <p:nvSpPr>
          <p:cNvPr id="70" name="ZoneTexte 125"/>
          <p:cNvSpPr txBox="1"/>
          <p:nvPr/>
        </p:nvSpPr>
        <p:spPr>
          <a:xfrm>
            <a:off x="388687" y="3437519"/>
            <a:ext cx="52701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200</a:t>
            </a:r>
          </a:p>
        </p:txBody>
      </p:sp>
      <p:sp>
        <p:nvSpPr>
          <p:cNvPr id="71" name="ZoneTexte 125"/>
          <p:cNvSpPr txBox="1"/>
          <p:nvPr/>
        </p:nvSpPr>
        <p:spPr>
          <a:xfrm>
            <a:off x="388687" y="3841844"/>
            <a:ext cx="52701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170</a:t>
            </a:r>
          </a:p>
        </p:txBody>
      </p:sp>
      <p:sp>
        <p:nvSpPr>
          <p:cNvPr id="72" name="ZoneTexte 3"/>
          <p:cNvSpPr txBox="1"/>
          <p:nvPr/>
        </p:nvSpPr>
        <p:spPr>
          <a:xfrm>
            <a:off x="2073531" y="2680014"/>
            <a:ext cx="665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1</a:t>
            </a:r>
          </a:p>
        </p:txBody>
      </p:sp>
      <p:sp>
        <p:nvSpPr>
          <p:cNvPr id="73" name="ZoneTexte 3"/>
          <p:cNvSpPr txBox="1"/>
          <p:nvPr/>
        </p:nvSpPr>
        <p:spPr>
          <a:xfrm>
            <a:off x="4927987" y="3699567"/>
            <a:ext cx="665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2</a:t>
            </a:r>
          </a:p>
        </p:txBody>
      </p:sp>
      <p:sp>
        <p:nvSpPr>
          <p:cNvPr id="74" name="ZoneTexte 3"/>
          <p:cNvSpPr txBox="1"/>
          <p:nvPr/>
        </p:nvSpPr>
        <p:spPr>
          <a:xfrm>
            <a:off x="999309" y="3327550"/>
            <a:ext cx="665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3</a:t>
            </a:r>
          </a:p>
        </p:txBody>
      </p:sp>
      <p:sp>
        <p:nvSpPr>
          <p:cNvPr id="75" name="Multiply 84"/>
          <p:cNvSpPr/>
          <p:nvPr/>
        </p:nvSpPr>
        <p:spPr>
          <a:xfrm rot="18900000">
            <a:off x="3823252" y="3626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Multiply 84"/>
          <p:cNvSpPr/>
          <p:nvPr/>
        </p:nvSpPr>
        <p:spPr>
          <a:xfrm rot="18900000">
            <a:off x="2962383" y="429394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Multiply 84"/>
          <p:cNvSpPr/>
          <p:nvPr/>
        </p:nvSpPr>
        <p:spPr>
          <a:xfrm rot="18900000">
            <a:off x="3768586" y="3809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Multiply 84"/>
          <p:cNvSpPr/>
          <p:nvPr/>
        </p:nvSpPr>
        <p:spPr>
          <a:xfrm rot="18900000">
            <a:off x="4212466" y="3739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9" name="Multiply 84"/>
          <p:cNvSpPr/>
          <p:nvPr/>
        </p:nvSpPr>
        <p:spPr>
          <a:xfrm rot="18900000">
            <a:off x="4631279" y="3305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0" name="Multiply 84"/>
          <p:cNvSpPr/>
          <p:nvPr/>
        </p:nvSpPr>
        <p:spPr>
          <a:xfrm rot="18900000">
            <a:off x="3962297" y="3447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1" name="ZoneTexte 3"/>
          <p:cNvSpPr txBox="1"/>
          <p:nvPr/>
        </p:nvSpPr>
        <p:spPr>
          <a:xfrm>
            <a:off x="3536101" y="5120895"/>
            <a:ext cx="665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4</a:t>
            </a:r>
          </a:p>
        </p:txBody>
      </p:sp>
      <p:grpSp>
        <p:nvGrpSpPr>
          <p:cNvPr id="82" name="Rectangle 86"/>
          <p:cNvGrpSpPr/>
          <p:nvPr/>
        </p:nvGrpSpPr>
        <p:grpSpPr>
          <a:xfrm>
            <a:off x="5574393" y="5528693"/>
            <a:ext cx="417531" cy="380642"/>
            <a:chOff x="0" y="0"/>
            <a:chExt cx="417529" cy="380641"/>
          </a:xfrm>
        </p:grpSpPr>
        <p:sp>
          <p:nvSpPr>
            <p:cNvPr id="83" name="Rectangle"/>
            <p:cNvSpPr/>
            <p:nvPr/>
          </p:nvSpPr>
          <p:spPr>
            <a:xfrm>
              <a:off x="0" y="-1"/>
              <a:ext cx="417530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X1"/>
            <p:cNvSpPr txBox="1"/>
            <p:nvPr/>
          </p:nvSpPr>
          <p:spPr>
            <a:xfrm>
              <a:off x="0" y="4900"/>
              <a:ext cx="417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sp>
        <p:nvSpPr>
          <p:cNvPr id="85" name="ZoneTexte 125"/>
          <p:cNvSpPr txBox="1"/>
          <p:nvPr/>
        </p:nvSpPr>
        <p:spPr>
          <a:xfrm>
            <a:off x="1347574" y="3101559"/>
            <a:ext cx="762915" cy="276999"/>
          </a:xfrm>
          <a:prstGeom prst="rect">
            <a:avLst/>
          </a:prstGeom>
          <a:solidFill>
            <a:srgbClr val="F03455"/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65.7</a:t>
            </a:r>
          </a:p>
        </p:txBody>
      </p:sp>
      <p:sp>
        <p:nvSpPr>
          <p:cNvPr id="86" name="ZoneTexte 125"/>
          <p:cNvSpPr txBox="1"/>
          <p:nvPr/>
        </p:nvSpPr>
        <p:spPr>
          <a:xfrm>
            <a:off x="1365057" y="4276291"/>
            <a:ext cx="727951" cy="276999"/>
          </a:xfrm>
          <a:prstGeom prst="rect">
            <a:avLst/>
          </a:prstGeom>
          <a:solidFill>
            <a:srgbClr val="F03455"/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300.5</a:t>
            </a:r>
          </a:p>
        </p:txBody>
      </p:sp>
      <p:sp>
        <p:nvSpPr>
          <p:cNvPr id="87" name="ZoneTexte 125"/>
          <p:cNvSpPr txBox="1"/>
          <p:nvPr/>
        </p:nvSpPr>
        <p:spPr>
          <a:xfrm>
            <a:off x="2726192" y="4271392"/>
            <a:ext cx="599295" cy="276999"/>
          </a:xfrm>
          <a:prstGeom prst="rect">
            <a:avLst/>
          </a:prstGeom>
          <a:solidFill>
            <a:srgbClr val="F03455"/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-64.1</a:t>
            </a:r>
          </a:p>
        </p:txBody>
      </p:sp>
      <p:sp>
        <p:nvSpPr>
          <p:cNvPr id="88" name="ZoneTexte 125"/>
          <p:cNvSpPr txBox="1"/>
          <p:nvPr/>
        </p:nvSpPr>
        <p:spPr>
          <a:xfrm>
            <a:off x="3199105" y="3369314"/>
            <a:ext cx="718113" cy="276999"/>
          </a:xfrm>
          <a:prstGeom prst="rect">
            <a:avLst/>
          </a:prstGeom>
          <a:solidFill>
            <a:srgbClr val="F03455"/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1023</a:t>
            </a:r>
          </a:p>
        </p:txBody>
      </p:sp>
      <p:sp>
        <p:nvSpPr>
          <p:cNvPr id="89" name="ZoneTexte 125"/>
          <p:cNvSpPr txBox="1"/>
          <p:nvPr/>
        </p:nvSpPr>
        <p:spPr>
          <a:xfrm>
            <a:off x="3945195" y="4276148"/>
            <a:ext cx="599295" cy="276999"/>
          </a:xfrm>
          <a:prstGeom prst="rect">
            <a:avLst/>
          </a:prstGeom>
          <a:solidFill>
            <a:srgbClr val="F03455"/>
          </a:solidFill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0.7</a:t>
            </a:r>
          </a:p>
        </p:txBody>
      </p:sp>
      <p:grpSp>
        <p:nvGrpSpPr>
          <p:cNvPr id="90" name="Rectangle 92"/>
          <p:cNvGrpSpPr/>
          <p:nvPr/>
        </p:nvGrpSpPr>
        <p:grpSpPr>
          <a:xfrm>
            <a:off x="637231" y="2628060"/>
            <a:ext cx="413532" cy="380642"/>
            <a:chOff x="0" y="0"/>
            <a:chExt cx="413531" cy="380641"/>
          </a:xfrm>
        </p:grpSpPr>
        <p:sp>
          <p:nvSpPr>
            <p:cNvPr id="91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2" name="X2"/>
            <p:cNvSpPr txBox="1"/>
            <p:nvPr/>
          </p:nvSpPr>
          <p:spPr>
            <a:xfrm>
              <a:off x="-1" y="4900"/>
              <a:ext cx="4135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93" name="Connecteur droit avec flèche 218"/>
          <p:cNvSpPr/>
          <p:nvPr/>
        </p:nvSpPr>
        <p:spPr>
          <a:xfrm flipV="1">
            <a:off x="9752172" y="3970363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Connecteur droit avec flèche 219"/>
          <p:cNvSpPr/>
          <p:nvPr/>
        </p:nvSpPr>
        <p:spPr>
          <a:xfrm>
            <a:off x="10517765" y="3970363"/>
            <a:ext cx="795788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ZoneTexte 220"/>
          <p:cNvSpPr txBox="1"/>
          <p:nvPr/>
        </p:nvSpPr>
        <p:spPr>
          <a:xfrm>
            <a:off x="10781950" y="4115935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96" name="ZoneTexte 221"/>
          <p:cNvSpPr txBox="1"/>
          <p:nvPr/>
        </p:nvSpPr>
        <p:spPr>
          <a:xfrm>
            <a:off x="9638950" y="4115935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sp>
        <p:nvSpPr>
          <p:cNvPr id="97" name="Connecteur droit avec flèche 228"/>
          <p:cNvSpPr/>
          <p:nvPr/>
        </p:nvSpPr>
        <p:spPr>
          <a:xfrm flipV="1">
            <a:off x="6705968" y="3970363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8" name="Connecteur droit avec flèche 229"/>
          <p:cNvSpPr/>
          <p:nvPr/>
        </p:nvSpPr>
        <p:spPr>
          <a:xfrm>
            <a:off x="7471564" y="3970362"/>
            <a:ext cx="795787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9" name="ZoneTexte 230"/>
          <p:cNvSpPr txBox="1"/>
          <p:nvPr/>
        </p:nvSpPr>
        <p:spPr>
          <a:xfrm>
            <a:off x="7735746" y="4115935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100" name="ZoneTexte 231"/>
          <p:cNvSpPr txBox="1"/>
          <p:nvPr/>
        </p:nvSpPr>
        <p:spPr>
          <a:xfrm>
            <a:off x="6592745" y="4115935"/>
            <a:ext cx="62526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grpSp>
        <p:nvGrpSpPr>
          <p:cNvPr id="101" name="Rectangle : coins arrondis 233"/>
          <p:cNvGrpSpPr/>
          <p:nvPr/>
        </p:nvGrpSpPr>
        <p:grpSpPr>
          <a:xfrm>
            <a:off x="10873424" y="4730566"/>
            <a:ext cx="827904" cy="301687"/>
            <a:chOff x="0" y="0"/>
            <a:chExt cx="827902" cy="301686"/>
          </a:xfrm>
          <a:solidFill>
            <a:srgbClr val="F03455"/>
          </a:solidFill>
        </p:grpSpPr>
        <p:sp>
          <p:nvSpPr>
            <p:cNvPr id="102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1023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1023</a:t>
              </a:r>
            </a:p>
          </p:txBody>
        </p:sp>
      </p:grpSp>
      <p:grpSp>
        <p:nvGrpSpPr>
          <p:cNvPr id="104" name="Rectangle : coins arrondis 234"/>
          <p:cNvGrpSpPr/>
          <p:nvPr/>
        </p:nvGrpSpPr>
        <p:grpSpPr>
          <a:xfrm>
            <a:off x="6296033" y="4730566"/>
            <a:ext cx="827904" cy="301687"/>
            <a:chOff x="0" y="0"/>
            <a:chExt cx="827902" cy="301686"/>
          </a:xfrm>
          <a:solidFill>
            <a:srgbClr val="F03455"/>
          </a:solidFill>
        </p:grpSpPr>
        <p:sp>
          <p:nvSpPr>
            <p:cNvPr id="105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300.5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300.5</a:t>
              </a:r>
            </a:p>
          </p:txBody>
        </p:sp>
      </p:grpSp>
      <p:grpSp>
        <p:nvGrpSpPr>
          <p:cNvPr id="107" name="Rectangle : coins arrondis 241"/>
          <p:cNvGrpSpPr/>
          <p:nvPr/>
        </p:nvGrpSpPr>
        <p:grpSpPr>
          <a:xfrm>
            <a:off x="7875745" y="4730566"/>
            <a:ext cx="827903" cy="301687"/>
            <a:chOff x="0" y="0"/>
            <a:chExt cx="827902" cy="301686"/>
          </a:xfrm>
          <a:solidFill>
            <a:srgbClr val="F03455"/>
          </a:solidFill>
        </p:grpSpPr>
        <p:sp>
          <p:nvSpPr>
            <p:cNvPr id="108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9" name="65.7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65.7</a:t>
              </a:r>
            </a:p>
          </p:txBody>
        </p:sp>
      </p:grpSp>
      <p:sp>
        <p:nvSpPr>
          <p:cNvPr id="110" name="Connecteur droit avec flèche 242"/>
          <p:cNvSpPr/>
          <p:nvPr/>
        </p:nvSpPr>
        <p:spPr>
          <a:xfrm flipV="1">
            <a:off x="9344570" y="5037882"/>
            <a:ext cx="407602" cy="606007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Connecteur droit avec flèche 243"/>
          <p:cNvSpPr/>
          <p:nvPr/>
        </p:nvSpPr>
        <p:spPr>
          <a:xfrm>
            <a:off x="9754327" y="5037882"/>
            <a:ext cx="477689" cy="607086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ZoneTexte 244"/>
          <p:cNvSpPr txBox="1"/>
          <p:nvPr/>
        </p:nvSpPr>
        <p:spPr>
          <a:xfrm>
            <a:off x="9883184" y="515380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113" name="ZoneTexte 245"/>
          <p:cNvSpPr txBox="1"/>
          <p:nvPr/>
        </p:nvSpPr>
        <p:spPr>
          <a:xfrm>
            <a:off x="9034559" y="515380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grpSp>
        <p:nvGrpSpPr>
          <p:cNvPr id="114" name="Rectangle : coins arrondis 247"/>
          <p:cNvGrpSpPr/>
          <p:nvPr/>
        </p:nvGrpSpPr>
        <p:grpSpPr>
          <a:xfrm>
            <a:off x="8929243" y="5641731"/>
            <a:ext cx="827904" cy="301687"/>
            <a:chOff x="0" y="0"/>
            <a:chExt cx="827902" cy="301686"/>
          </a:xfrm>
          <a:solidFill>
            <a:srgbClr val="F03455"/>
          </a:solidFill>
        </p:grpSpPr>
        <p:sp>
          <p:nvSpPr>
            <p:cNvPr id="115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6" name="-64.1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-64.1</a:t>
              </a:r>
            </a:p>
          </p:txBody>
        </p:sp>
      </p:grpSp>
      <p:grpSp>
        <p:nvGrpSpPr>
          <p:cNvPr id="117" name="Rectangle : coins arrondis 248"/>
          <p:cNvGrpSpPr/>
          <p:nvPr/>
        </p:nvGrpSpPr>
        <p:grpSpPr>
          <a:xfrm>
            <a:off x="9834718" y="5641731"/>
            <a:ext cx="827904" cy="301687"/>
            <a:chOff x="0" y="0"/>
            <a:chExt cx="827902" cy="301686"/>
          </a:xfrm>
          <a:solidFill>
            <a:srgbClr val="F03455"/>
          </a:solidFill>
        </p:grpSpPr>
        <p:sp>
          <p:nvSpPr>
            <p:cNvPr id="118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9" name="0.7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0.7</a:t>
              </a:r>
            </a:p>
          </p:txBody>
        </p:sp>
      </p:grpSp>
      <p:grpSp>
        <p:nvGrpSpPr>
          <p:cNvPr id="120" name="Rectangle : coins arrondis 4"/>
          <p:cNvGrpSpPr/>
          <p:nvPr/>
        </p:nvGrpSpPr>
        <p:grpSpPr>
          <a:xfrm>
            <a:off x="8613844" y="2422910"/>
            <a:ext cx="827904" cy="301687"/>
            <a:chOff x="0" y="0"/>
            <a:chExt cx="827902" cy="301686"/>
          </a:xfrm>
        </p:grpSpPr>
        <p:sp>
          <p:nvSpPr>
            <p:cNvPr id="121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2" name="X1 &lt; 20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7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r>
                <a:rPr sz="40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&lt; 20</a:t>
              </a:r>
            </a:p>
          </p:txBody>
        </p:sp>
      </p:grpSp>
      <p:sp>
        <p:nvSpPr>
          <p:cNvPr id="123" name="Connecteur droit avec flèche 5"/>
          <p:cNvSpPr/>
          <p:nvPr/>
        </p:nvSpPr>
        <p:spPr>
          <a:xfrm flipV="1">
            <a:off x="7463017" y="2729247"/>
            <a:ext cx="1555992" cy="924104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4" name="Connecteur droit avec flèche 126"/>
          <p:cNvSpPr/>
          <p:nvPr/>
        </p:nvSpPr>
        <p:spPr>
          <a:xfrm>
            <a:off x="9024319" y="2729002"/>
            <a:ext cx="1502074" cy="930575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5" name="ZoneTexte 7"/>
          <p:cNvSpPr txBox="1"/>
          <p:nvPr/>
        </p:nvSpPr>
        <p:spPr>
          <a:xfrm>
            <a:off x="7812305" y="2895296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sp>
        <p:nvSpPr>
          <p:cNvPr id="126" name="ZoneTexte 133"/>
          <p:cNvSpPr txBox="1"/>
          <p:nvPr/>
        </p:nvSpPr>
        <p:spPr>
          <a:xfrm>
            <a:off x="9574252" y="2895296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grpSp>
        <p:nvGrpSpPr>
          <p:cNvPr id="127" name="Rectangle : coins arrondis 217"/>
          <p:cNvGrpSpPr/>
          <p:nvPr/>
        </p:nvGrpSpPr>
        <p:grpSpPr>
          <a:xfrm>
            <a:off x="7072411" y="3657656"/>
            <a:ext cx="827904" cy="301687"/>
            <a:chOff x="0" y="0"/>
            <a:chExt cx="827902" cy="301686"/>
          </a:xfrm>
        </p:grpSpPr>
        <p:sp>
          <p:nvSpPr>
            <p:cNvPr id="128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9" name="X2 &lt; 200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700">
                  <a:latin typeface="Verdana" panose="020B0604030504040204" pitchFamily="34" charset="0"/>
                  <a:ea typeface="Verdana" panose="020B0604030504040204" pitchFamily="34" charset="0"/>
                </a:rPr>
                <a:t>2 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&lt; 200</a:t>
              </a:r>
            </a:p>
          </p:txBody>
        </p:sp>
      </p:grpSp>
      <p:grpSp>
        <p:nvGrpSpPr>
          <p:cNvPr id="130" name="Rectangle : coins arrondis 227"/>
          <p:cNvGrpSpPr/>
          <p:nvPr/>
        </p:nvGrpSpPr>
        <p:grpSpPr>
          <a:xfrm>
            <a:off x="10085510" y="3657656"/>
            <a:ext cx="850974" cy="301687"/>
            <a:chOff x="0" y="0"/>
            <a:chExt cx="850972" cy="301686"/>
          </a:xfrm>
        </p:grpSpPr>
        <p:sp>
          <p:nvSpPr>
            <p:cNvPr id="131" name="Rounded Rectangle"/>
            <p:cNvSpPr/>
            <p:nvPr/>
          </p:nvSpPr>
          <p:spPr>
            <a:xfrm>
              <a:off x="0" y="0"/>
              <a:ext cx="85097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2" name="X2 &lt; 170"/>
            <p:cNvSpPr txBox="1"/>
            <p:nvPr/>
          </p:nvSpPr>
          <p:spPr>
            <a:xfrm>
              <a:off x="14727" y="12345"/>
              <a:ext cx="82151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700">
                  <a:latin typeface="Verdana" panose="020B0604030504040204" pitchFamily="34" charset="0"/>
                  <a:ea typeface="Verdana" panose="020B0604030504040204" pitchFamily="34" charset="0"/>
                </a:rPr>
                <a:t>2 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&lt; 170</a:t>
              </a:r>
            </a:p>
          </p:txBody>
        </p:sp>
      </p:grpSp>
      <p:grpSp>
        <p:nvGrpSpPr>
          <p:cNvPr id="133" name="Rectangle : coins arrondis 232"/>
          <p:cNvGrpSpPr/>
          <p:nvPr/>
        </p:nvGrpSpPr>
        <p:grpSpPr>
          <a:xfrm>
            <a:off x="9342236" y="4730566"/>
            <a:ext cx="827904" cy="301687"/>
            <a:chOff x="0" y="0"/>
            <a:chExt cx="827902" cy="301686"/>
          </a:xfrm>
        </p:grpSpPr>
        <p:sp>
          <p:nvSpPr>
            <p:cNvPr id="134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5" name="X1 &lt; 40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7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 &lt; 40</a:t>
              </a:r>
            </a:p>
          </p:txBody>
        </p:sp>
      </p:grp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443" y="556586"/>
            <a:ext cx="1821168" cy="1519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Rectangle 83"/>
          <p:cNvGrpSpPr/>
          <p:nvPr/>
        </p:nvGrpSpPr>
        <p:grpSpPr>
          <a:xfrm>
            <a:off x="9783229" y="576680"/>
            <a:ext cx="413532" cy="380643"/>
            <a:chOff x="0" y="0"/>
            <a:chExt cx="413531" cy="380641"/>
          </a:xfrm>
          <a:solidFill>
            <a:srgbClr val="F03455"/>
          </a:solidFill>
        </p:grpSpPr>
        <p:sp>
          <p:nvSpPr>
            <p:cNvPr id="138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9" name="Y"/>
            <p:cNvSpPr txBox="1"/>
            <p:nvPr/>
          </p:nvSpPr>
          <p:spPr>
            <a:xfrm>
              <a:off x="-1" y="23950"/>
              <a:ext cx="413533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436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fill="hold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 advAuto="0"/>
      <p:bldP spid="136" grpId="1" animBg="1" advAuto="0"/>
      <p:bldP spid="137" grpId="0" advAuto="0"/>
      <p:bldP spid="137" grpId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Patrón de fondo&#10;&#10;Descripción generada automáticamente">
            <a:extLst>
              <a:ext uri="{FF2B5EF4-FFF2-40B4-BE49-F238E27FC236}">
                <a16:creationId xmlns="" xmlns:a16="http://schemas.microsoft.com/office/drawing/2014/main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="" xmlns:a16="http://schemas.microsoft.com/office/drawing/2014/main" id="{7D84261E-0ECC-3674-502A-EF761C3260AC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E06BDF67-C814-AAE7-9609-4804E43C3FD3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8EAB02BC-A5F0-3BFE-002C-00B76E5A578D}"/>
              </a:ext>
            </a:extLst>
          </p:cNvPr>
          <p:cNvSpPr/>
          <p:nvPr/>
        </p:nvSpPr>
        <p:spPr>
          <a:xfrm>
            <a:off x="4251006" y="5196530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8B91C4D-A6BC-EFCA-B301-F9D55FA2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64543686-CCA8-EE5B-FEA8-40F27C32DEC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Arboles de Decisión</a:t>
            </a:r>
            <a:endParaRPr lang="es-ES" sz="8800"/>
          </a:p>
          <a:p>
            <a:endParaRPr lang="es-MX" sz="8800"/>
          </a:p>
        </p:txBody>
      </p:sp>
      <p:grpSp>
        <p:nvGrpSpPr>
          <p:cNvPr id="7" name="Grupo 6">
            <a:extLst>
              <a:ext uri="{FF2B5EF4-FFF2-40B4-BE49-F238E27FC236}">
                <a16:creationId xmlns="" xmlns:a16="http://schemas.microsoft.com/office/drawing/2014/main" id="{D6C3425C-3CAC-0CB4-2C42-B32CF62ECFF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9" name="Título 1">
              <a:extLst>
                <a:ext uri="{FF2B5EF4-FFF2-40B4-BE49-F238E27FC236}">
                  <a16:creationId xmlns="" xmlns:a16="http://schemas.microsoft.com/office/drawing/2014/main" id="{FC4ABF22-558E-FBFF-B286-2DA549B5CB0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Arboles de</a:t>
              </a:r>
            </a:p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  Decisión </a:t>
              </a:r>
              <a:endParaRPr lang="es-ES" sz="4267" smtClean="0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="" xmlns:a16="http://schemas.microsoft.com/office/drawing/2014/main" id="{7EE496F0-3AA5-BBCC-4A57-9CC9C90E263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40447B0A-8E63-6F42-BDD1-749D88AF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02" y="1496293"/>
            <a:ext cx="5728319" cy="53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12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4563502" y="2154550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4655118" y="2291075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(Classification and Regresssion Trees</a:t>
            </a:r>
            <a:endParaRPr lang="en-US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3185751" y="4167775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334486" y="445719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Trees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5898129" y="4167775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046864" y="445719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Regression Trees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2700000">
            <a:off x="5002132" y="3213456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own Arrow 21"/>
          <p:cNvSpPr/>
          <p:nvPr/>
        </p:nvSpPr>
        <p:spPr>
          <a:xfrm rot="18900000">
            <a:off x="5928531" y="3213455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7059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85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97336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633223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317022" y="872040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árboles de decisión se construyen a través de particiones recursivas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42189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38" y="2099817"/>
            <a:ext cx="10783723" cy="40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45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atributo usar?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algoritmo inicia con el atributo que tenga mayor poder de predicción, es decir, que los grupos resultantes contengan la mayoría de los datos de una categoría (menor entropía)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44" y="6080776"/>
            <a:ext cx="591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Entropía: es el grado de desorden o incertumbre de un sistema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1286384"/>
            <a:ext cx="6124576" cy="2061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59" y="3958636"/>
            <a:ext cx="6410326" cy="21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atributo usar?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algoritmo inicia con el atributo que tenga mayor poder de predicción, es decir, que los grupos resultantes contengan la mayoría de los datos de una categoría (menor entropía)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44" y="6080776"/>
            <a:ext cx="591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Entropía: es el grado de desorden o incertumbre de un sistema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52" y="2432633"/>
            <a:ext cx="7381372" cy="34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8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Entropía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317026" y="872040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librerías tienen integrado este cálculo dentro del algoritmo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149111"/>
            <a:ext cx="10001250" cy="42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26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Arboles de Regresión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="" xmlns:a16="http://schemas.microsoft.com/office/drawing/2014/main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Arboles de</a:t>
              </a:r>
            </a:p>
            <a:p>
              <a:r>
                <a:rPr lang="es-ES" sz="4267" b="1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 </a:t>
              </a:r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  Regresión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50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Straight Arrow Connector 81"/>
          <p:cNvSpPr/>
          <p:nvPr/>
        </p:nvSpPr>
        <p:spPr>
          <a:xfrm flipV="1">
            <a:off x="1060796" y="3014799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traight Arrow Connector 83"/>
          <p:cNvSpPr/>
          <p:nvPr/>
        </p:nvSpPr>
        <p:spPr>
          <a:xfrm>
            <a:off x="915765" y="5511067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2776267" y="44681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3002479" y="4518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2545992" y="42394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3139700" y="41379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2776697" y="429207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2526414" y="46308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2842450" y="41553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2779815" y="4700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2132834" y="49705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4273526" y="35410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3136396" y="463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3150032" y="43073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1332079" y="4502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2424548" y="35853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2442805" y="44820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3349833" y="4252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3599353" y="3687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1758627" y="38374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3274867" y="4548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1257971" y="39222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1675284" y="47844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1813786" y="441747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4212526" y="32786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3003495" y="48227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3639761" y="4652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1924070" y="32216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3933598" y="47494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3962358" y="368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4048638" y="44443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4611063" y="4654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4504532" y="42574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1830911" y="52292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1434633" y="52023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2090782" y="39169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4679375" y="50886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3118566" y="36744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2884456" y="354453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2707473" y="368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3466432" y="34849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2679196" y="33267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2" name="Multiply 84"/>
          <p:cNvSpPr/>
          <p:nvPr/>
        </p:nvSpPr>
        <p:spPr>
          <a:xfrm rot="18900000">
            <a:off x="3040209" y="37809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3" name="Multiply 84"/>
          <p:cNvSpPr/>
          <p:nvPr/>
        </p:nvSpPr>
        <p:spPr>
          <a:xfrm rot="18900000">
            <a:off x="3754803" y="32581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3139209" y="3320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3335073" y="37248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4442609" y="29182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2125501" y="30918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4187559" y="5079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4187557" y="406643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1792088" y="3414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1700943" y="325112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1846514" y="30516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2147592" y="33622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ZoneTexte 125"/>
          <p:cNvSpPr txBox="1"/>
          <p:nvPr/>
        </p:nvSpPr>
        <p:spPr>
          <a:xfrm>
            <a:off x="2186518" y="5573806"/>
            <a:ext cx="3940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</a:p>
        </p:txBody>
      </p:sp>
      <p:sp>
        <p:nvSpPr>
          <p:cNvPr id="135" name="Connecteur droit avec flèche 125"/>
          <p:cNvSpPr/>
          <p:nvPr/>
        </p:nvSpPr>
        <p:spPr>
          <a:xfrm flipH="1" flipV="1">
            <a:off x="2384022" y="2958728"/>
            <a:ext cx="2160" cy="2552341"/>
          </a:xfrm>
          <a:prstGeom prst="line">
            <a:avLst/>
          </a:prstGeom>
          <a:ln w="19050">
            <a:solidFill>
              <a:srgbClr val="F03455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ZoneTexte 3"/>
          <p:cNvSpPr txBox="1"/>
          <p:nvPr/>
        </p:nvSpPr>
        <p:spPr>
          <a:xfrm>
            <a:off x="2073592" y="2689347"/>
            <a:ext cx="665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Split 1</a:t>
            </a:r>
          </a:p>
        </p:txBody>
      </p:sp>
      <p:sp>
        <p:nvSpPr>
          <p:cNvPr id="137" name="Multiply 84"/>
          <p:cNvSpPr/>
          <p:nvPr/>
        </p:nvSpPr>
        <p:spPr>
          <a:xfrm rot="18900000">
            <a:off x="3823313" y="3635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2962444" y="430328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3768647" y="381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4212527" y="3748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Multiply 84"/>
          <p:cNvSpPr/>
          <p:nvPr/>
        </p:nvSpPr>
        <p:spPr>
          <a:xfrm rot="18900000">
            <a:off x="4631340" y="3314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2" name="Multiply 84"/>
          <p:cNvSpPr/>
          <p:nvPr/>
        </p:nvSpPr>
        <p:spPr>
          <a:xfrm rot="18900000">
            <a:off x="3962358" y="34571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143" name="Rectangle 68"/>
          <p:cNvGrpSpPr/>
          <p:nvPr/>
        </p:nvGrpSpPr>
        <p:grpSpPr>
          <a:xfrm>
            <a:off x="5574454" y="5538026"/>
            <a:ext cx="417531" cy="380642"/>
            <a:chOff x="0" y="0"/>
            <a:chExt cx="417529" cy="380641"/>
          </a:xfrm>
        </p:grpSpPr>
        <p:sp>
          <p:nvSpPr>
            <p:cNvPr id="144" name="Rectangle"/>
            <p:cNvSpPr/>
            <p:nvPr/>
          </p:nvSpPr>
          <p:spPr>
            <a:xfrm>
              <a:off x="0" y="-1"/>
              <a:ext cx="417530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5" name="X1"/>
            <p:cNvSpPr txBox="1"/>
            <p:nvPr/>
          </p:nvSpPr>
          <p:spPr>
            <a:xfrm>
              <a:off x="0" y="4900"/>
              <a:ext cx="417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146" name="Rectangle 69"/>
          <p:cNvGrpSpPr/>
          <p:nvPr/>
        </p:nvGrpSpPr>
        <p:grpSpPr>
          <a:xfrm>
            <a:off x="637292" y="2637393"/>
            <a:ext cx="413532" cy="380642"/>
            <a:chOff x="0" y="0"/>
            <a:chExt cx="413531" cy="380641"/>
          </a:xfrm>
        </p:grpSpPr>
        <p:sp>
          <p:nvSpPr>
            <p:cNvPr id="147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X2"/>
            <p:cNvSpPr txBox="1"/>
            <p:nvPr/>
          </p:nvSpPr>
          <p:spPr>
            <a:xfrm>
              <a:off x="-1" y="4900"/>
              <a:ext cx="4135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1000">
                  <a:latin typeface="Verdana" panose="020B0604030504040204" pitchFamily="34" charset="0"/>
                  <a:ea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149" name="Rectangle : coins arrondis 4"/>
          <p:cNvGrpSpPr/>
          <p:nvPr/>
        </p:nvGrpSpPr>
        <p:grpSpPr>
          <a:xfrm>
            <a:off x="8609197" y="2447841"/>
            <a:ext cx="827904" cy="301687"/>
            <a:chOff x="0" y="0"/>
            <a:chExt cx="827902" cy="301686"/>
          </a:xfrm>
        </p:grpSpPr>
        <p:sp>
          <p:nvSpPr>
            <p:cNvPr id="150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X1 &lt; 20"/>
            <p:cNvSpPr txBox="1"/>
            <p:nvPr/>
          </p:nvSpPr>
          <p:spPr>
            <a:xfrm>
              <a:off x="14726" y="12345"/>
              <a:ext cx="79845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  <a:r>
                <a:rPr sz="80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r>
                <a:rPr sz="50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&lt; 20</a:t>
              </a:r>
            </a:p>
          </p:txBody>
        </p:sp>
      </p:grpSp>
      <p:sp>
        <p:nvSpPr>
          <p:cNvPr id="152" name="Connecteur droit avec flèche 5"/>
          <p:cNvSpPr/>
          <p:nvPr/>
        </p:nvSpPr>
        <p:spPr>
          <a:xfrm flipV="1">
            <a:off x="7458370" y="2754178"/>
            <a:ext cx="1555992" cy="924104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Connecteur droit avec flèche 126"/>
          <p:cNvSpPr/>
          <p:nvPr/>
        </p:nvSpPr>
        <p:spPr>
          <a:xfrm>
            <a:off x="9019672" y="2753933"/>
            <a:ext cx="1502074" cy="930575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ZoneTexte 7"/>
          <p:cNvSpPr txBox="1"/>
          <p:nvPr/>
        </p:nvSpPr>
        <p:spPr>
          <a:xfrm>
            <a:off x="7807658" y="292022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Sí</a:t>
            </a:r>
          </a:p>
        </p:txBody>
      </p:sp>
      <p:sp>
        <p:nvSpPr>
          <p:cNvPr id="155" name="ZoneTexte 133"/>
          <p:cNvSpPr txBox="1"/>
          <p:nvPr/>
        </p:nvSpPr>
        <p:spPr>
          <a:xfrm>
            <a:off x="9569605" y="292022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</a:p>
        </p:txBody>
      </p:sp>
      <p:sp>
        <p:nvSpPr>
          <p:cNvPr id="156" name="Rectangle : coins arrondis 217"/>
          <p:cNvSpPr/>
          <p:nvPr/>
        </p:nvSpPr>
        <p:spPr>
          <a:xfrm>
            <a:off x="7067764" y="3682587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7" name="Rectangle : coins arrondis 227"/>
          <p:cNvSpPr/>
          <p:nvPr/>
        </p:nvSpPr>
        <p:spPr>
          <a:xfrm>
            <a:off x="10092398" y="3682587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443" y="556586"/>
            <a:ext cx="1821168" cy="1519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Rectangle 83"/>
          <p:cNvGrpSpPr/>
          <p:nvPr/>
        </p:nvGrpSpPr>
        <p:grpSpPr>
          <a:xfrm>
            <a:off x="9783229" y="576680"/>
            <a:ext cx="413532" cy="380643"/>
            <a:chOff x="0" y="0"/>
            <a:chExt cx="413531" cy="380641"/>
          </a:xfrm>
          <a:solidFill>
            <a:srgbClr val="F03455"/>
          </a:solidFill>
        </p:grpSpPr>
        <p:sp>
          <p:nvSpPr>
            <p:cNvPr id="160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61" name="Y"/>
            <p:cNvSpPr txBox="1"/>
            <p:nvPr/>
          </p:nvSpPr>
          <p:spPr>
            <a:xfrm>
              <a:off x="-1" y="23950"/>
              <a:ext cx="413533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355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fill="hold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8" grpId="1" animBg="1" advAuto="0"/>
      <p:bldP spid="159" grpId="0" advAuto="0"/>
      <p:bldP spid="159" grpId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494b7d94-68f9-41b0-9fd8-f8ea6ae98d38"/>
    <ds:schemaRef ds:uri="5715b14d-6155-4883-b773-4a6f0b526cee"/>
    <ds:schemaRef ds:uri="0d112806-a571-4b5c-9687-83175e2be7e0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345</Words>
  <Application>Microsoft Office PowerPoint</Application>
  <PresentationFormat>Widescreen</PresentationFormat>
  <Paragraphs>95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Arboles de Decisión</vt:lpstr>
      <vt:lpstr>PowerPoint Presentation</vt:lpstr>
      <vt:lpstr>¿Qué atributo usar?</vt:lpstr>
      <vt:lpstr>¿Qué atributo usar?</vt:lpstr>
      <vt:lpstr>PowerPoint Presentation</vt:lpstr>
      <vt:lpstr>PowerPoint Presentation</vt:lpstr>
      <vt:lpstr>Arboles de Regresión</vt:lpstr>
      <vt:lpstr>Arboles de Regresión</vt:lpstr>
      <vt:lpstr>Arboles de Regresión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126</cp:revision>
  <dcterms:created xsi:type="dcterms:W3CDTF">2023-04-03T19:17:52Z</dcterms:created>
  <dcterms:modified xsi:type="dcterms:W3CDTF">2023-08-31T02:15:15Z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