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sldIdLst>
    <p:sldId id="307" r:id="rId6"/>
    <p:sldId id="351" r:id="rId7"/>
    <p:sldId id="324" r:id="rId8"/>
    <p:sldId id="366" r:id="rId9"/>
    <p:sldId id="365" r:id="rId10"/>
    <p:sldId id="368" r:id="rId11"/>
    <p:sldId id="367" r:id="rId12"/>
    <p:sldId id="369" r:id="rId13"/>
    <p:sldId id="370" r:id="rId14"/>
    <p:sldId id="372" r:id="rId15"/>
    <p:sldId id="371" r:id="rId16"/>
    <p:sldId id="373" r:id="rId17"/>
    <p:sldId id="375" r:id="rId18"/>
    <p:sldId id="376" r:id="rId19"/>
    <p:sldId id="378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64C"/>
    <a:srgbClr val="C8C9C7"/>
    <a:srgbClr val="0DC9FD"/>
    <a:srgbClr val="3C1053"/>
    <a:srgbClr val="C126B8"/>
    <a:srgbClr val="3C0E52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112" autoAdjust="0"/>
  </p:normalViewPr>
  <p:slideViewPr>
    <p:cSldViewPr snapToGrid="0">
      <p:cViewPr varScale="1">
        <p:scale>
          <a:sx n="98" d="100"/>
          <a:sy n="98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Para efectos del ejemplo, se asume que son solo 2 categorías, pero pueden ser más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198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</a:t>
            </a:r>
            <a:r>
              <a:rPr lang="es-MX" baseline="0" smtClean="0"/>
              <a:t> las siguientes láminas se muestra un ejemplo gráfico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23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Se comparan diferentes valores de k</a:t>
            </a:r>
            <a:r>
              <a:rPr lang="es-MX" baseline="0" smtClean="0"/>
              <a:t> y se selecciona el que tenga el error mínimo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43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2: Tomar los K = 5 vecinos más cercanos del nuevo dato, según la distancia euclideana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traight Arrow Connector 81"/>
          <p:cNvSpPr/>
          <p:nvPr/>
        </p:nvSpPr>
        <p:spPr>
          <a:xfrm flipV="1">
            <a:off x="3319514" y="2827612"/>
            <a:ext cx="1" cy="3556417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Straight Arrow Connector 83"/>
          <p:cNvSpPr/>
          <p:nvPr/>
        </p:nvSpPr>
        <p:spPr>
          <a:xfrm>
            <a:off x="3126138" y="6155969"/>
            <a:ext cx="6236689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84"/>
          <p:cNvSpPr/>
          <p:nvPr/>
        </p:nvSpPr>
        <p:spPr>
          <a:xfrm rot="18900000">
            <a:off x="4547613" y="4975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84"/>
          <p:cNvSpPr/>
          <p:nvPr/>
        </p:nvSpPr>
        <p:spPr>
          <a:xfrm rot="18900000">
            <a:off x="4856726" y="48313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84"/>
          <p:cNvSpPr/>
          <p:nvPr/>
        </p:nvSpPr>
        <p:spPr>
          <a:xfrm rot="18900000">
            <a:off x="5252103" y="4637273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84"/>
          <p:cNvSpPr/>
          <p:nvPr/>
        </p:nvSpPr>
        <p:spPr>
          <a:xfrm rot="18900000">
            <a:off x="4705763" y="45150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84"/>
          <p:cNvSpPr/>
          <p:nvPr/>
        </p:nvSpPr>
        <p:spPr>
          <a:xfrm rot="18900000">
            <a:off x="5050821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84"/>
          <p:cNvSpPr/>
          <p:nvPr/>
        </p:nvSpPr>
        <p:spPr>
          <a:xfrm rot="18900000">
            <a:off x="5273670" y="4982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84"/>
          <p:cNvSpPr/>
          <p:nvPr/>
        </p:nvSpPr>
        <p:spPr>
          <a:xfrm rot="18900000">
            <a:off x="5582783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5187405" y="5356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Multiply 84"/>
          <p:cNvSpPr/>
          <p:nvPr/>
        </p:nvSpPr>
        <p:spPr>
          <a:xfrm rot="18900000">
            <a:off x="5611538" y="50757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Multiply 84"/>
          <p:cNvSpPr/>
          <p:nvPr/>
        </p:nvSpPr>
        <p:spPr>
          <a:xfrm rot="18900000">
            <a:off x="4748895" y="54352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Multiply 84"/>
          <p:cNvSpPr/>
          <p:nvPr/>
        </p:nvSpPr>
        <p:spPr>
          <a:xfrm rot="18900000">
            <a:off x="7221802" y="3077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Multiply 84"/>
          <p:cNvSpPr/>
          <p:nvPr/>
        </p:nvSpPr>
        <p:spPr>
          <a:xfrm rot="18900000">
            <a:off x="7423086" y="345114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Multiply 84"/>
          <p:cNvSpPr/>
          <p:nvPr/>
        </p:nvSpPr>
        <p:spPr>
          <a:xfrm rot="18900000">
            <a:off x="7027709" y="353740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Multiply 84"/>
          <p:cNvSpPr/>
          <p:nvPr/>
        </p:nvSpPr>
        <p:spPr>
          <a:xfrm rot="18900000">
            <a:off x="6409482" y="339363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Multiply 84"/>
          <p:cNvSpPr/>
          <p:nvPr/>
        </p:nvSpPr>
        <p:spPr>
          <a:xfrm rot="18900000">
            <a:off x="7552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Multiply 84"/>
          <p:cNvSpPr/>
          <p:nvPr/>
        </p:nvSpPr>
        <p:spPr>
          <a:xfrm rot="18900000">
            <a:off x="6409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Multiply 84"/>
          <p:cNvSpPr/>
          <p:nvPr/>
        </p:nvSpPr>
        <p:spPr>
          <a:xfrm rot="18900000">
            <a:off x="6819235" y="3242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Multiply 84"/>
          <p:cNvSpPr/>
          <p:nvPr/>
        </p:nvSpPr>
        <p:spPr>
          <a:xfrm rot="18900000">
            <a:off x="7732199" y="3149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Multiply 84"/>
          <p:cNvSpPr/>
          <p:nvPr/>
        </p:nvSpPr>
        <p:spPr>
          <a:xfrm rot="18900000">
            <a:off x="5611538" y="38465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Connecteur droit avec flèche 33"/>
          <p:cNvSpPr/>
          <p:nvPr/>
        </p:nvSpPr>
        <p:spPr>
          <a:xfrm flipH="1" flipV="1">
            <a:off x="5757194" y="3977798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ZoneTexte 34"/>
          <p:cNvSpPr txBox="1"/>
          <p:nvPr/>
        </p:nvSpPr>
        <p:spPr>
          <a:xfrm>
            <a:off x="6186080" y="451051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Nuevo dato</a:t>
            </a:r>
          </a:p>
        </p:txBody>
      </p:sp>
      <p:sp>
        <p:nvSpPr>
          <p:cNvPr id="71" name="ZoneTexte 36"/>
          <p:cNvSpPr txBox="1"/>
          <p:nvPr/>
        </p:nvSpPr>
        <p:spPr>
          <a:xfrm>
            <a:off x="4481204" y="5667137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1</a:t>
            </a:r>
          </a:p>
        </p:txBody>
      </p:sp>
      <p:sp>
        <p:nvSpPr>
          <p:cNvPr id="72" name="ZoneTexte 39"/>
          <p:cNvSpPr txBox="1"/>
          <p:nvPr/>
        </p:nvSpPr>
        <p:spPr>
          <a:xfrm>
            <a:off x="6429256" y="399181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2</a:t>
            </a:r>
          </a:p>
        </p:txBody>
      </p:sp>
      <p:grpSp>
        <p:nvGrpSpPr>
          <p:cNvPr id="73" name="Rectangle 78"/>
          <p:cNvGrpSpPr/>
          <p:nvPr/>
        </p:nvGrpSpPr>
        <p:grpSpPr>
          <a:xfrm>
            <a:off x="9365910" y="61919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74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5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933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76" name="Rectangle 79"/>
          <p:cNvGrpSpPr/>
          <p:nvPr/>
        </p:nvGrpSpPr>
        <p:grpSpPr>
          <a:xfrm>
            <a:off x="2773174" y="23172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7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8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933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  <p:sp>
        <p:nvSpPr>
          <p:cNvPr id="79" name="Ellipse 1"/>
          <p:cNvSpPr/>
          <p:nvPr/>
        </p:nvSpPr>
        <p:spPr>
          <a:xfrm>
            <a:off x="5505590" y="4178085"/>
            <a:ext cx="292143" cy="31542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0" name="Ellipse 35"/>
          <p:cNvSpPr/>
          <p:nvPr/>
        </p:nvSpPr>
        <p:spPr>
          <a:xfrm>
            <a:off x="4973627" y="4178085"/>
            <a:ext cx="292143" cy="31542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1" name="Ellipse 37"/>
          <p:cNvSpPr/>
          <p:nvPr/>
        </p:nvSpPr>
        <p:spPr>
          <a:xfrm>
            <a:off x="5174911" y="4552892"/>
            <a:ext cx="292143" cy="31542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2" name="Ellipse 38"/>
          <p:cNvSpPr/>
          <p:nvPr/>
        </p:nvSpPr>
        <p:spPr>
          <a:xfrm>
            <a:off x="6332287" y="3826836"/>
            <a:ext cx="292143" cy="315425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3" name="Ellipse 42"/>
          <p:cNvSpPr/>
          <p:nvPr/>
        </p:nvSpPr>
        <p:spPr>
          <a:xfrm>
            <a:off x="6332287" y="3302063"/>
            <a:ext cx="292143" cy="315425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62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3: De entre esos K vecinos, contar el número de puntos de cada categoría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8" name="Rectangle : coins arrondis 3"/>
          <p:cNvGrpSpPr/>
          <p:nvPr/>
        </p:nvGrpSpPr>
        <p:grpSpPr>
          <a:xfrm>
            <a:off x="9454246" y="3537444"/>
            <a:ext cx="2570715" cy="1413497"/>
            <a:chOff x="0" y="0"/>
            <a:chExt cx="1928035" cy="1060122"/>
          </a:xfrm>
          <a:solidFill>
            <a:srgbClr val="3C1053"/>
          </a:solidFill>
        </p:grpSpPr>
        <p:sp>
          <p:nvSpPr>
            <p:cNvPr id="49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0" name="Categoría 1: 3 vecinos…"/>
            <p:cNvSpPr txBox="1"/>
            <p:nvPr/>
          </p:nvSpPr>
          <p:spPr>
            <a:xfrm>
              <a:off x="51750" y="229907"/>
              <a:ext cx="1824534" cy="60030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>
                  <a:latin typeface="Verdana" panose="020B0604030504040204" pitchFamily="34" charset="0"/>
                  <a:ea typeface="Verdana" panose="020B0604030504040204" pitchFamily="34" charset="0"/>
                </a:rPr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467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>
                  <a:latin typeface="Verdana" panose="020B0604030504040204" pitchFamily="34" charset="0"/>
                  <a:ea typeface="Verdana" panose="020B0604030504040204" pitchFamily="34" charset="0"/>
                </a:rPr>
                <a:t>Categoría 2: 2 vecinos</a:t>
              </a:r>
            </a:p>
          </p:txBody>
        </p:sp>
      </p:grpSp>
      <p:sp>
        <p:nvSpPr>
          <p:cNvPr id="51" name="Straight Arrow Connector 81"/>
          <p:cNvSpPr/>
          <p:nvPr/>
        </p:nvSpPr>
        <p:spPr>
          <a:xfrm flipV="1">
            <a:off x="3319514" y="2827612"/>
            <a:ext cx="1" cy="3556417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83"/>
          <p:cNvSpPr/>
          <p:nvPr/>
        </p:nvSpPr>
        <p:spPr>
          <a:xfrm>
            <a:off x="3126138" y="6155969"/>
            <a:ext cx="6236689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84"/>
          <p:cNvSpPr/>
          <p:nvPr/>
        </p:nvSpPr>
        <p:spPr>
          <a:xfrm rot="18900000">
            <a:off x="4547613" y="4975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84"/>
          <p:cNvSpPr/>
          <p:nvPr/>
        </p:nvSpPr>
        <p:spPr>
          <a:xfrm rot="18900000">
            <a:off x="4856726" y="48313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84"/>
          <p:cNvSpPr/>
          <p:nvPr/>
        </p:nvSpPr>
        <p:spPr>
          <a:xfrm rot="18900000">
            <a:off x="5252103" y="4637273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84"/>
          <p:cNvSpPr/>
          <p:nvPr/>
        </p:nvSpPr>
        <p:spPr>
          <a:xfrm rot="18900000">
            <a:off x="4705763" y="45150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5050821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Multiply 84"/>
          <p:cNvSpPr/>
          <p:nvPr/>
        </p:nvSpPr>
        <p:spPr>
          <a:xfrm rot="18900000">
            <a:off x="5273670" y="4982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Multiply 84"/>
          <p:cNvSpPr/>
          <p:nvPr/>
        </p:nvSpPr>
        <p:spPr>
          <a:xfrm rot="18900000">
            <a:off x="5582783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Multiply 84"/>
          <p:cNvSpPr/>
          <p:nvPr/>
        </p:nvSpPr>
        <p:spPr>
          <a:xfrm rot="18900000">
            <a:off x="5187405" y="5356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Multiply 84"/>
          <p:cNvSpPr/>
          <p:nvPr/>
        </p:nvSpPr>
        <p:spPr>
          <a:xfrm rot="18900000">
            <a:off x="5611538" y="50757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Multiply 84"/>
          <p:cNvSpPr/>
          <p:nvPr/>
        </p:nvSpPr>
        <p:spPr>
          <a:xfrm rot="18900000">
            <a:off x="4748895" y="54352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Multiply 84"/>
          <p:cNvSpPr/>
          <p:nvPr/>
        </p:nvSpPr>
        <p:spPr>
          <a:xfrm rot="18900000">
            <a:off x="7221802" y="3077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Multiply 84"/>
          <p:cNvSpPr/>
          <p:nvPr/>
        </p:nvSpPr>
        <p:spPr>
          <a:xfrm rot="18900000">
            <a:off x="7423086" y="345114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Multiply 84"/>
          <p:cNvSpPr/>
          <p:nvPr/>
        </p:nvSpPr>
        <p:spPr>
          <a:xfrm rot="18900000">
            <a:off x="7027709" y="353740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Multiply 84"/>
          <p:cNvSpPr/>
          <p:nvPr/>
        </p:nvSpPr>
        <p:spPr>
          <a:xfrm rot="18900000">
            <a:off x="6409482" y="339363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Multiply 84"/>
          <p:cNvSpPr/>
          <p:nvPr/>
        </p:nvSpPr>
        <p:spPr>
          <a:xfrm rot="18900000">
            <a:off x="7552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Multiply 84"/>
          <p:cNvSpPr/>
          <p:nvPr/>
        </p:nvSpPr>
        <p:spPr>
          <a:xfrm rot="18900000">
            <a:off x="6409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Multiply 84"/>
          <p:cNvSpPr/>
          <p:nvPr/>
        </p:nvSpPr>
        <p:spPr>
          <a:xfrm rot="18900000">
            <a:off x="6819235" y="3242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Multiply 84"/>
          <p:cNvSpPr/>
          <p:nvPr/>
        </p:nvSpPr>
        <p:spPr>
          <a:xfrm rot="18900000">
            <a:off x="7732199" y="3149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Multiply 84"/>
          <p:cNvSpPr/>
          <p:nvPr/>
        </p:nvSpPr>
        <p:spPr>
          <a:xfrm rot="18900000">
            <a:off x="5611538" y="38465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2" name="Connecteur droit avec flèche 33"/>
          <p:cNvSpPr/>
          <p:nvPr/>
        </p:nvSpPr>
        <p:spPr>
          <a:xfrm flipH="1" flipV="1">
            <a:off x="5757194" y="3977798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ZoneTexte 34"/>
          <p:cNvSpPr txBox="1"/>
          <p:nvPr/>
        </p:nvSpPr>
        <p:spPr>
          <a:xfrm>
            <a:off x="6186080" y="451051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Nuevo dato</a:t>
            </a:r>
          </a:p>
        </p:txBody>
      </p:sp>
      <p:sp>
        <p:nvSpPr>
          <p:cNvPr id="74" name="ZoneTexte 36"/>
          <p:cNvSpPr txBox="1"/>
          <p:nvPr/>
        </p:nvSpPr>
        <p:spPr>
          <a:xfrm>
            <a:off x="4481204" y="5667137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1</a:t>
            </a:r>
          </a:p>
        </p:txBody>
      </p:sp>
      <p:sp>
        <p:nvSpPr>
          <p:cNvPr id="75" name="ZoneTexte 39"/>
          <p:cNvSpPr txBox="1"/>
          <p:nvPr/>
        </p:nvSpPr>
        <p:spPr>
          <a:xfrm>
            <a:off x="6429256" y="399181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2</a:t>
            </a:r>
          </a:p>
        </p:txBody>
      </p:sp>
      <p:grpSp>
        <p:nvGrpSpPr>
          <p:cNvPr id="76" name="Rectangle 78"/>
          <p:cNvGrpSpPr/>
          <p:nvPr/>
        </p:nvGrpSpPr>
        <p:grpSpPr>
          <a:xfrm>
            <a:off x="9365910" y="61919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7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8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933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79" name="Rectangle 79"/>
          <p:cNvGrpSpPr/>
          <p:nvPr/>
        </p:nvGrpSpPr>
        <p:grpSpPr>
          <a:xfrm>
            <a:off x="2773174" y="23172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80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1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933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  <p:sp>
        <p:nvSpPr>
          <p:cNvPr id="82" name="Ellipse 1"/>
          <p:cNvSpPr/>
          <p:nvPr/>
        </p:nvSpPr>
        <p:spPr>
          <a:xfrm>
            <a:off x="5505590" y="4178085"/>
            <a:ext cx="292143" cy="31542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3" name="Ellipse 35"/>
          <p:cNvSpPr/>
          <p:nvPr/>
        </p:nvSpPr>
        <p:spPr>
          <a:xfrm>
            <a:off x="4973627" y="4178085"/>
            <a:ext cx="292143" cy="31542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Ellipse 37"/>
          <p:cNvSpPr/>
          <p:nvPr/>
        </p:nvSpPr>
        <p:spPr>
          <a:xfrm>
            <a:off x="5174911" y="4552892"/>
            <a:ext cx="292143" cy="31542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Ellipse 38"/>
          <p:cNvSpPr/>
          <p:nvPr/>
        </p:nvSpPr>
        <p:spPr>
          <a:xfrm>
            <a:off x="6332287" y="3826836"/>
            <a:ext cx="292143" cy="315425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Ellipse 42"/>
          <p:cNvSpPr/>
          <p:nvPr/>
        </p:nvSpPr>
        <p:spPr>
          <a:xfrm>
            <a:off x="6332287" y="3302063"/>
            <a:ext cx="292143" cy="315425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54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4: Asignar el nuevo dato a la categoría con más vecinos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8" name="Rectangle : coins arrondis 3"/>
          <p:cNvGrpSpPr/>
          <p:nvPr/>
        </p:nvGrpSpPr>
        <p:grpSpPr>
          <a:xfrm>
            <a:off x="9454246" y="3544350"/>
            <a:ext cx="2570715" cy="1413497"/>
            <a:chOff x="0" y="0"/>
            <a:chExt cx="1928035" cy="1060122"/>
          </a:xfrm>
          <a:solidFill>
            <a:srgbClr val="3C1053"/>
          </a:solidFill>
        </p:grpSpPr>
        <p:sp>
          <p:nvSpPr>
            <p:cNvPr id="49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0" name="Categoría 1: 3 vecinos…"/>
            <p:cNvSpPr txBox="1"/>
            <p:nvPr/>
          </p:nvSpPr>
          <p:spPr>
            <a:xfrm>
              <a:off x="51750" y="229907"/>
              <a:ext cx="1824534" cy="60030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>
                  <a:latin typeface="Verdana" panose="020B0604030504040204" pitchFamily="34" charset="0"/>
                  <a:ea typeface="Verdana" panose="020B0604030504040204" pitchFamily="34" charset="0"/>
                </a:rPr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467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>
                  <a:latin typeface="Verdana" panose="020B0604030504040204" pitchFamily="34" charset="0"/>
                  <a:ea typeface="Verdana" panose="020B0604030504040204" pitchFamily="34" charset="0"/>
                </a:rPr>
                <a:t>Categoría 2: 2 vecinos</a:t>
              </a:r>
            </a:p>
          </p:txBody>
        </p:sp>
      </p:grpSp>
      <p:sp>
        <p:nvSpPr>
          <p:cNvPr id="87" name="Straight Arrow Connector 81"/>
          <p:cNvSpPr/>
          <p:nvPr/>
        </p:nvSpPr>
        <p:spPr>
          <a:xfrm flipV="1">
            <a:off x="3319514" y="2827612"/>
            <a:ext cx="1" cy="3556417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Straight Arrow Connector 83"/>
          <p:cNvSpPr/>
          <p:nvPr/>
        </p:nvSpPr>
        <p:spPr>
          <a:xfrm>
            <a:off x="3126138" y="6155969"/>
            <a:ext cx="6236689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Multiply 84"/>
          <p:cNvSpPr/>
          <p:nvPr/>
        </p:nvSpPr>
        <p:spPr>
          <a:xfrm rot="18900000">
            <a:off x="4547613" y="4975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Multiply 84"/>
          <p:cNvSpPr/>
          <p:nvPr/>
        </p:nvSpPr>
        <p:spPr>
          <a:xfrm rot="18900000">
            <a:off x="4856726" y="48313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1" name="Multiply 84"/>
          <p:cNvSpPr/>
          <p:nvPr/>
        </p:nvSpPr>
        <p:spPr>
          <a:xfrm rot="18900000">
            <a:off x="5252103" y="4637273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Multiply 84"/>
          <p:cNvSpPr/>
          <p:nvPr/>
        </p:nvSpPr>
        <p:spPr>
          <a:xfrm rot="18900000">
            <a:off x="4705763" y="45150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3" name="Multiply 84"/>
          <p:cNvSpPr/>
          <p:nvPr/>
        </p:nvSpPr>
        <p:spPr>
          <a:xfrm rot="18900000">
            <a:off x="5050821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4" name="Multiply 84"/>
          <p:cNvSpPr/>
          <p:nvPr/>
        </p:nvSpPr>
        <p:spPr>
          <a:xfrm rot="18900000">
            <a:off x="5273670" y="4982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Multiply 84"/>
          <p:cNvSpPr/>
          <p:nvPr/>
        </p:nvSpPr>
        <p:spPr>
          <a:xfrm rot="18900000">
            <a:off x="5582783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6" name="Multiply 84"/>
          <p:cNvSpPr/>
          <p:nvPr/>
        </p:nvSpPr>
        <p:spPr>
          <a:xfrm rot="18900000">
            <a:off x="5187405" y="5356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7" name="Multiply 84"/>
          <p:cNvSpPr/>
          <p:nvPr/>
        </p:nvSpPr>
        <p:spPr>
          <a:xfrm rot="18900000">
            <a:off x="5611538" y="50757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8" name="Multiply 84"/>
          <p:cNvSpPr/>
          <p:nvPr/>
        </p:nvSpPr>
        <p:spPr>
          <a:xfrm rot="18900000">
            <a:off x="4748895" y="54352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9" name="Multiply 84"/>
          <p:cNvSpPr/>
          <p:nvPr/>
        </p:nvSpPr>
        <p:spPr>
          <a:xfrm rot="18900000">
            <a:off x="7221802" y="3077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0" name="Multiply 84"/>
          <p:cNvSpPr/>
          <p:nvPr/>
        </p:nvSpPr>
        <p:spPr>
          <a:xfrm rot="18900000">
            <a:off x="7423086" y="345114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1" name="Multiply 84"/>
          <p:cNvSpPr/>
          <p:nvPr/>
        </p:nvSpPr>
        <p:spPr>
          <a:xfrm rot="18900000">
            <a:off x="7027709" y="353740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Multiply 84"/>
          <p:cNvSpPr/>
          <p:nvPr/>
        </p:nvSpPr>
        <p:spPr>
          <a:xfrm rot="18900000">
            <a:off x="6409482" y="339363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3" name="Multiply 84"/>
          <p:cNvSpPr/>
          <p:nvPr/>
        </p:nvSpPr>
        <p:spPr>
          <a:xfrm rot="18900000">
            <a:off x="7552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" name="Multiply 84"/>
          <p:cNvSpPr/>
          <p:nvPr/>
        </p:nvSpPr>
        <p:spPr>
          <a:xfrm rot="18900000">
            <a:off x="6409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5" name="Multiply 84"/>
          <p:cNvSpPr/>
          <p:nvPr/>
        </p:nvSpPr>
        <p:spPr>
          <a:xfrm rot="18900000">
            <a:off x="6819235" y="3242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6" name="Multiply 84"/>
          <p:cNvSpPr/>
          <p:nvPr/>
        </p:nvSpPr>
        <p:spPr>
          <a:xfrm rot="18900000">
            <a:off x="7732199" y="3149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Multiply 84"/>
          <p:cNvSpPr/>
          <p:nvPr/>
        </p:nvSpPr>
        <p:spPr>
          <a:xfrm rot="18900000">
            <a:off x="5611538" y="38465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Connecteur droit avec flèche 33"/>
          <p:cNvSpPr/>
          <p:nvPr/>
        </p:nvSpPr>
        <p:spPr>
          <a:xfrm flipH="1" flipV="1">
            <a:off x="5757194" y="3977798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9" name="ZoneTexte 34"/>
          <p:cNvSpPr txBox="1"/>
          <p:nvPr/>
        </p:nvSpPr>
        <p:spPr>
          <a:xfrm>
            <a:off x="6186080" y="451051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Nuevo dato</a:t>
            </a:r>
          </a:p>
        </p:txBody>
      </p:sp>
      <p:sp>
        <p:nvSpPr>
          <p:cNvPr id="110" name="ZoneTexte 36"/>
          <p:cNvSpPr txBox="1"/>
          <p:nvPr/>
        </p:nvSpPr>
        <p:spPr>
          <a:xfrm>
            <a:off x="4481204" y="5667137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1</a:t>
            </a:r>
          </a:p>
        </p:txBody>
      </p:sp>
      <p:sp>
        <p:nvSpPr>
          <p:cNvPr id="111" name="ZoneTexte 39"/>
          <p:cNvSpPr txBox="1"/>
          <p:nvPr/>
        </p:nvSpPr>
        <p:spPr>
          <a:xfrm>
            <a:off x="6429256" y="399181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2</a:t>
            </a:r>
          </a:p>
        </p:txBody>
      </p:sp>
      <p:grpSp>
        <p:nvGrpSpPr>
          <p:cNvPr id="112" name="Rectangle 78"/>
          <p:cNvGrpSpPr/>
          <p:nvPr/>
        </p:nvGrpSpPr>
        <p:grpSpPr>
          <a:xfrm>
            <a:off x="9365910" y="61919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113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4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933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115" name="Rectangle 79"/>
          <p:cNvGrpSpPr/>
          <p:nvPr/>
        </p:nvGrpSpPr>
        <p:grpSpPr>
          <a:xfrm>
            <a:off x="2773174" y="23172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11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7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933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  <p:sp>
        <p:nvSpPr>
          <p:cNvPr id="118" name="Ellipse 1"/>
          <p:cNvSpPr/>
          <p:nvPr/>
        </p:nvSpPr>
        <p:spPr>
          <a:xfrm>
            <a:off x="5505590" y="4178085"/>
            <a:ext cx="292143" cy="31542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9" name="Ellipse 35"/>
          <p:cNvSpPr/>
          <p:nvPr/>
        </p:nvSpPr>
        <p:spPr>
          <a:xfrm>
            <a:off x="4973627" y="4178085"/>
            <a:ext cx="292143" cy="31542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0" name="Ellipse 37"/>
          <p:cNvSpPr/>
          <p:nvPr/>
        </p:nvSpPr>
        <p:spPr>
          <a:xfrm>
            <a:off x="5174911" y="4552892"/>
            <a:ext cx="292143" cy="31542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Ellipse 38"/>
          <p:cNvSpPr/>
          <p:nvPr/>
        </p:nvSpPr>
        <p:spPr>
          <a:xfrm>
            <a:off x="6332287" y="3826836"/>
            <a:ext cx="292143" cy="315425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4" name="Ellipse 42"/>
          <p:cNvSpPr/>
          <p:nvPr/>
        </p:nvSpPr>
        <p:spPr>
          <a:xfrm>
            <a:off x="6332287" y="3302063"/>
            <a:ext cx="292143" cy="315425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33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4: Asignar el nuevo dato a la categoría con más vecinos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Rectangle 44"/>
          <p:cNvGrpSpPr/>
          <p:nvPr/>
        </p:nvGrpSpPr>
        <p:grpSpPr>
          <a:xfrm>
            <a:off x="9351624" y="61919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3" name="x1"/>
            <p:cNvSpPr txBox="1"/>
            <p:nvPr/>
          </p:nvSpPr>
          <p:spPr>
            <a:xfrm>
              <a:off x="0" y="90496"/>
              <a:ext cx="381000" cy="20000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33" smtClean="0"/>
                <a:t>1</a:t>
              </a:r>
              <a:endParaRPr sz="933"/>
            </a:p>
          </p:txBody>
        </p:sp>
      </p:grpSp>
      <p:grpSp>
        <p:nvGrpSpPr>
          <p:cNvPr id="48" name="Rectangle : coins arrondis 3"/>
          <p:cNvGrpSpPr/>
          <p:nvPr/>
        </p:nvGrpSpPr>
        <p:grpSpPr>
          <a:xfrm>
            <a:off x="9454246" y="3544350"/>
            <a:ext cx="2570715" cy="1413497"/>
            <a:chOff x="0" y="0"/>
            <a:chExt cx="1928035" cy="1060122"/>
          </a:xfrm>
          <a:solidFill>
            <a:srgbClr val="3C1053"/>
          </a:solidFill>
        </p:grpSpPr>
        <p:sp>
          <p:nvSpPr>
            <p:cNvPr id="49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0" name="Categoría 1: 3 vecinos…"/>
            <p:cNvSpPr txBox="1"/>
            <p:nvPr/>
          </p:nvSpPr>
          <p:spPr>
            <a:xfrm>
              <a:off x="51750" y="229907"/>
              <a:ext cx="1824534" cy="60030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>
                  <a:latin typeface="Verdana" panose="020B0604030504040204" pitchFamily="34" charset="0"/>
                  <a:ea typeface="Verdana" panose="020B0604030504040204" pitchFamily="34" charset="0"/>
                </a:rPr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467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>
                  <a:latin typeface="Verdana" panose="020B0604030504040204" pitchFamily="34" charset="0"/>
                  <a:ea typeface="Verdana" panose="020B0604030504040204" pitchFamily="34" charset="0"/>
                </a:rPr>
                <a:t>Categoría 2: 2 vecinos</a:t>
              </a:r>
            </a:p>
          </p:txBody>
        </p:sp>
      </p:grpSp>
      <p:grpSp>
        <p:nvGrpSpPr>
          <p:cNvPr id="51" name="Rectangle 43"/>
          <p:cNvGrpSpPr/>
          <p:nvPr/>
        </p:nvGrpSpPr>
        <p:grpSpPr>
          <a:xfrm>
            <a:off x="4376069" y="6322873"/>
            <a:ext cx="4525044" cy="400108"/>
            <a:chOff x="0" y="16330"/>
            <a:chExt cx="2590800" cy="300080"/>
          </a:xfrm>
          <a:solidFill>
            <a:srgbClr val="C8C9C7"/>
          </a:solidFill>
        </p:grpSpPr>
        <p:sp>
          <p:nvSpPr>
            <p:cNvPr id="52" name="Rectangle"/>
            <p:cNvSpPr/>
            <p:nvPr/>
          </p:nvSpPr>
          <p:spPr>
            <a:xfrm>
              <a:off x="0" y="32660"/>
              <a:ext cx="2590800" cy="26742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3" name="Nuestro modelo está listo"/>
            <p:cNvSpPr txBox="1"/>
            <p:nvPr/>
          </p:nvSpPr>
          <p:spPr>
            <a:xfrm>
              <a:off x="0" y="16330"/>
              <a:ext cx="2590800" cy="3000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800">
                  <a:latin typeface="Verdana" panose="020B0604030504040204" pitchFamily="34" charset="0"/>
                  <a:ea typeface="Verdana" panose="020B0604030504040204" pitchFamily="34" charset="0"/>
                </a:rPr>
                <a:t>Nuestro modelo está listo</a:t>
              </a:r>
            </a:p>
          </p:txBody>
        </p:sp>
      </p:grpSp>
      <p:sp>
        <p:nvSpPr>
          <p:cNvPr id="54" name="Flèche : droite 4"/>
          <p:cNvSpPr/>
          <p:nvPr/>
        </p:nvSpPr>
        <p:spPr>
          <a:xfrm>
            <a:off x="3427163" y="6344648"/>
            <a:ext cx="708327" cy="3730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5" name="Straight Arrow Connector 81"/>
          <p:cNvSpPr/>
          <p:nvPr/>
        </p:nvSpPr>
        <p:spPr>
          <a:xfrm flipV="1">
            <a:off x="3319514" y="2827612"/>
            <a:ext cx="1" cy="3556417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Straight Arrow Connector 83"/>
          <p:cNvSpPr/>
          <p:nvPr/>
        </p:nvSpPr>
        <p:spPr>
          <a:xfrm>
            <a:off x="3126138" y="6155969"/>
            <a:ext cx="6236689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4547613" y="4975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Multiply 84"/>
          <p:cNvSpPr/>
          <p:nvPr/>
        </p:nvSpPr>
        <p:spPr>
          <a:xfrm rot="18900000">
            <a:off x="4856726" y="48313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Multiply 84"/>
          <p:cNvSpPr/>
          <p:nvPr/>
        </p:nvSpPr>
        <p:spPr>
          <a:xfrm rot="18900000">
            <a:off x="5252103" y="4637273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Multiply 84"/>
          <p:cNvSpPr/>
          <p:nvPr/>
        </p:nvSpPr>
        <p:spPr>
          <a:xfrm rot="18900000">
            <a:off x="4705763" y="45150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Multiply 84"/>
          <p:cNvSpPr/>
          <p:nvPr/>
        </p:nvSpPr>
        <p:spPr>
          <a:xfrm rot="18900000">
            <a:off x="5050821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Multiply 84"/>
          <p:cNvSpPr/>
          <p:nvPr/>
        </p:nvSpPr>
        <p:spPr>
          <a:xfrm rot="18900000">
            <a:off x="5273670" y="4982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Multiply 84"/>
          <p:cNvSpPr/>
          <p:nvPr/>
        </p:nvSpPr>
        <p:spPr>
          <a:xfrm rot="18900000">
            <a:off x="5582783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Multiply 84"/>
          <p:cNvSpPr/>
          <p:nvPr/>
        </p:nvSpPr>
        <p:spPr>
          <a:xfrm rot="18900000">
            <a:off x="5187405" y="5356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Multiply 84"/>
          <p:cNvSpPr/>
          <p:nvPr/>
        </p:nvSpPr>
        <p:spPr>
          <a:xfrm rot="18900000">
            <a:off x="5611538" y="50757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Multiply 84"/>
          <p:cNvSpPr/>
          <p:nvPr/>
        </p:nvSpPr>
        <p:spPr>
          <a:xfrm rot="18900000">
            <a:off x="4748895" y="54352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Multiply 84"/>
          <p:cNvSpPr/>
          <p:nvPr/>
        </p:nvSpPr>
        <p:spPr>
          <a:xfrm rot="18900000">
            <a:off x="7221802" y="3077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Multiply 84"/>
          <p:cNvSpPr/>
          <p:nvPr/>
        </p:nvSpPr>
        <p:spPr>
          <a:xfrm rot="18900000">
            <a:off x="7423086" y="345114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Multiply 84"/>
          <p:cNvSpPr/>
          <p:nvPr/>
        </p:nvSpPr>
        <p:spPr>
          <a:xfrm rot="18900000">
            <a:off x="7027709" y="353740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Multiply 84"/>
          <p:cNvSpPr/>
          <p:nvPr/>
        </p:nvSpPr>
        <p:spPr>
          <a:xfrm rot="18900000">
            <a:off x="6409482" y="339363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Multiply 84"/>
          <p:cNvSpPr/>
          <p:nvPr/>
        </p:nvSpPr>
        <p:spPr>
          <a:xfrm rot="18900000">
            <a:off x="7552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2" name="Multiply 84"/>
          <p:cNvSpPr/>
          <p:nvPr/>
        </p:nvSpPr>
        <p:spPr>
          <a:xfrm rot="18900000">
            <a:off x="6409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Multiply 84"/>
          <p:cNvSpPr/>
          <p:nvPr/>
        </p:nvSpPr>
        <p:spPr>
          <a:xfrm rot="18900000">
            <a:off x="6819235" y="3242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Multiply 84"/>
          <p:cNvSpPr/>
          <p:nvPr/>
        </p:nvSpPr>
        <p:spPr>
          <a:xfrm rot="18900000">
            <a:off x="7732199" y="3149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Multiply 84"/>
          <p:cNvSpPr/>
          <p:nvPr/>
        </p:nvSpPr>
        <p:spPr>
          <a:xfrm rot="18900000">
            <a:off x="5611538" y="38465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ZoneTexte 36"/>
          <p:cNvSpPr txBox="1"/>
          <p:nvPr/>
        </p:nvSpPr>
        <p:spPr>
          <a:xfrm>
            <a:off x="4481204" y="5667137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1</a:t>
            </a:r>
          </a:p>
        </p:txBody>
      </p:sp>
      <p:sp>
        <p:nvSpPr>
          <p:cNvPr id="79" name="ZoneTexte 39"/>
          <p:cNvSpPr txBox="1"/>
          <p:nvPr/>
        </p:nvSpPr>
        <p:spPr>
          <a:xfrm>
            <a:off x="6429256" y="399181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2</a:t>
            </a:r>
          </a:p>
        </p:txBody>
      </p:sp>
      <p:grpSp>
        <p:nvGrpSpPr>
          <p:cNvPr id="80" name="Rectangle 78"/>
          <p:cNvGrpSpPr/>
          <p:nvPr/>
        </p:nvGrpSpPr>
        <p:grpSpPr>
          <a:xfrm>
            <a:off x="9365910" y="61919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81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2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933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83" name="Rectangle 79"/>
          <p:cNvGrpSpPr/>
          <p:nvPr/>
        </p:nvGrpSpPr>
        <p:grpSpPr>
          <a:xfrm>
            <a:off x="2773174" y="23172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84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933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760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F7BFBC26-9625-D5A1-F20C-96B4744C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606105-B8C3-0393-1749-40D8A2A92694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1292933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Número de Vecinos</a:t>
            </a:r>
            <a:endParaRPr lang="es-ES" sz="8800" dirty="0"/>
          </a:p>
          <a:p>
            <a:endParaRPr lang="es-MX" sz="88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18F56F26-9C1E-2E41-5156-8B6067E0C46C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4" name="Título 1">
              <a:extLst>
                <a:ext uri="{FF2B5EF4-FFF2-40B4-BE49-F238E27FC236}">
                  <a16:creationId xmlns:a16="http://schemas.microsoft.com/office/drawing/2014/main" xmlns="" id="{7C8B73C6-CDD0-AE1A-1860-6FB3A3030D63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Número de Vecinos</a:t>
              </a:r>
              <a:endParaRPr lang="es-ES" sz="4267" dirty="0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 dirty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xmlns="" id="{36EF4781-55D2-FAC9-7A25-D97ADF2346E7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3780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de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Vecinos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puede utilizar la “técnica del codo”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7" y="2230880"/>
            <a:ext cx="6943725" cy="389572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588495" y="6531431"/>
            <a:ext cx="6578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</a:rPr>
              <a:t>https://buggyprogrammer.com/difference-between-k-means-and-knn/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69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xmlns="" id="{97C89B70-EF02-7CD2-8BA6-A8D10423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37" y="-34179"/>
            <a:ext cx="12201084" cy="692636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xmlns="" id="{0F317218-5C09-7C8D-95AF-3CF18A8ADE1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5016D0E-40C7-21A4-2C35-1FA39C6B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1D6ADDBA-23A0-3F0C-A751-4D27B1186164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K Nearest Neighbors</a:t>
            </a:r>
            <a:endParaRPr lang="es-ES" sz="8800" dirty="0"/>
          </a:p>
          <a:p>
            <a:endParaRPr lang="es-MX" sz="88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40ED7E97-64A8-D976-0F29-1DEF8801A40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57AE4584-CD8A-2B27-4640-94E79BA9B4CA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K Nearest Neighbors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9C4F81BE-0190-2D19-F467-34129404F5B8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2818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Nearest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Straight Arrow Connector 81"/>
          <p:cNvSpPr/>
          <p:nvPr/>
        </p:nvSpPr>
        <p:spPr>
          <a:xfrm flipV="1">
            <a:off x="1383660" y="2840826"/>
            <a:ext cx="1" cy="3362324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Straight Arrow Connector 83"/>
          <p:cNvSpPr/>
          <p:nvPr/>
        </p:nvSpPr>
        <p:spPr>
          <a:xfrm>
            <a:off x="1098951" y="5943680"/>
            <a:ext cx="4051333" cy="21568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Multiply 84"/>
          <p:cNvSpPr/>
          <p:nvPr/>
        </p:nvSpPr>
        <p:spPr>
          <a:xfrm rot="18900000">
            <a:off x="1695888" y="499554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Multiply 84"/>
          <p:cNvSpPr/>
          <p:nvPr/>
        </p:nvSpPr>
        <p:spPr>
          <a:xfrm rot="18900000">
            <a:off x="2005000" y="485177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Multiply 84"/>
          <p:cNvSpPr/>
          <p:nvPr/>
        </p:nvSpPr>
        <p:spPr>
          <a:xfrm rot="18900000">
            <a:off x="2396784" y="465097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Multiply 84"/>
          <p:cNvSpPr/>
          <p:nvPr/>
        </p:nvSpPr>
        <p:spPr>
          <a:xfrm rot="18900000">
            <a:off x="1850442" y="453547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Multiply 84"/>
          <p:cNvSpPr/>
          <p:nvPr/>
        </p:nvSpPr>
        <p:spPr>
          <a:xfrm rot="18900000">
            <a:off x="2199094" y="429105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Multiply 84"/>
          <p:cNvSpPr/>
          <p:nvPr/>
        </p:nvSpPr>
        <p:spPr>
          <a:xfrm rot="18900000">
            <a:off x="2418349" y="500273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Multiply 84"/>
          <p:cNvSpPr/>
          <p:nvPr/>
        </p:nvSpPr>
        <p:spPr>
          <a:xfrm rot="18900000">
            <a:off x="2727462" y="429105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Multiply 84"/>
          <p:cNvSpPr/>
          <p:nvPr/>
        </p:nvSpPr>
        <p:spPr>
          <a:xfrm rot="18900000">
            <a:off x="2339272" y="537654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Multiply 84"/>
          <p:cNvSpPr/>
          <p:nvPr/>
        </p:nvSpPr>
        <p:spPr>
          <a:xfrm rot="18900000">
            <a:off x="2762445" y="509618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2" name="Multiply 84"/>
          <p:cNvSpPr/>
          <p:nvPr/>
        </p:nvSpPr>
        <p:spPr>
          <a:xfrm rot="18900000">
            <a:off x="1897170" y="545562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Multiply 84"/>
          <p:cNvSpPr/>
          <p:nvPr/>
        </p:nvSpPr>
        <p:spPr>
          <a:xfrm rot="18900000">
            <a:off x="4366480" y="309773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Multiply 84"/>
          <p:cNvSpPr/>
          <p:nvPr/>
        </p:nvSpPr>
        <p:spPr>
          <a:xfrm rot="18900000">
            <a:off x="4574950" y="347154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Multiply 84"/>
          <p:cNvSpPr/>
          <p:nvPr/>
        </p:nvSpPr>
        <p:spPr>
          <a:xfrm rot="18900000">
            <a:off x="4175980" y="355781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6" name="Multiply 84"/>
          <p:cNvSpPr/>
          <p:nvPr/>
        </p:nvSpPr>
        <p:spPr>
          <a:xfrm rot="18900000">
            <a:off x="3557754" y="341403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Multiply 84"/>
          <p:cNvSpPr/>
          <p:nvPr/>
        </p:nvSpPr>
        <p:spPr>
          <a:xfrm rot="18900000">
            <a:off x="4697160" y="39289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Multiply 84"/>
          <p:cNvSpPr/>
          <p:nvPr/>
        </p:nvSpPr>
        <p:spPr>
          <a:xfrm rot="18900000">
            <a:off x="3557754" y="39289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9" name="Multiply 84"/>
          <p:cNvSpPr/>
          <p:nvPr/>
        </p:nvSpPr>
        <p:spPr>
          <a:xfrm rot="18900000">
            <a:off x="3967509" y="3263073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0" name="Multiply 84"/>
          <p:cNvSpPr/>
          <p:nvPr/>
        </p:nvSpPr>
        <p:spPr>
          <a:xfrm rot="18900000">
            <a:off x="4884064" y="316962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1" name="Rectangle 80"/>
          <p:cNvGrpSpPr/>
          <p:nvPr/>
        </p:nvGrpSpPr>
        <p:grpSpPr>
          <a:xfrm>
            <a:off x="2121900" y="2136334"/>
            <a:ext cx="2438401" cy="609602"/>
            <a:chOff x="0" y="0"/>
            <a:chExt cx="1828800" cy="457200"/>
          </a:xfrm>
          <a:solidFill>
            <a:srgbClr val="F4364C"/>
          </a:solidFill>
        </p:grpSpPr>
        <p:sp>
          <p:nvSpPr>
            <p:cNvPr id="112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3" name="Antes de K-NN"/>
            <p:cNvSpPr txBox="1"/>
            <p:nvPr/>
          </p:nvSpPr>
          <p:spPr>
            <a:xfrm>
              <a:off x="0" y="59347"/>
              <a:ext cx="18288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 b="0">
                  <a:latin typeface="Verdana" panose="020B0604030504040204" pitchFamily="34" charset="0"/>
                  <a:ea typeface="Verdana" panose="020B0604030504040204" pitchFamily="34" charset="0"/>
                </a:rPr>
                <a:t>Antes de K-NN</a:t>
              </a:r>
            </a:p>
          </p:txBody>
        </p:sp>
      </p:grpSp>
      <p:sp>
        <p:nvSpPr>
          <p:cNvPr id="114" name="ZoneTexte 79"/>
          <p:cNvSpPr txBox="1"/>
          <p:nvPr/>
        </p:nvSpPr>
        <p:spPr>
          <a:xfrm>
            <a:off x="1403032" y="5608465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1</a:t>
            </a:r>
          </a:p>
        </p:txBody>
      </p:sp>
      <p:sp>
        <p:nvSpPr>
          <p:cNvPr id="115" name="ZoneTexte 84"/>
          <p:cNvSpPr txBox="1"/>
          <p:nvPr/>
        </p:nvSpPr>
        <p:spPr>
          <a:xfrm>
            <a:off x="3326408" y="400128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2</a:t>
            </a:r>
          </a:p>
        </p:txBody>
      </p:sp>
      <p:grpSp>
        <p:nvGrpSpPr>
          <p:cNvPr id="116" name="Rectangle 34"/>
          <p:cNvGrpSpPr/>
          <p:nvPr/>
        </p:nvGrpSpPr>
        <p:grpSpPr>
          <a:xfrm>
            <a:off x="5137551" y="5955442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1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8" name="x1"/>
            <p:cNvSpPr txBox="1"/>
            <p:nvPr/>
          </p:nvSpPr>
          <p:spPr>
            <a:xfrm>
              <a:off x="0" y="5835"/>
              <a:ext cx="381000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67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119" name="Rectangle 35"/>
          <p:cNvGrpSpPr/>
          <p:nvPr/>
        </p:nvGrpSpPr>
        <p:grpSpPr>
          <a:xfrm>
            <a:off x="870351" y="2297841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20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867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1" name="X2"/>
            <p:cNvSpPr txBox="1"/>
            <p:nvPr/>
          </p:nvSpPr>
          <p:spPr>
            <a:xfrm>
              <a:off x="0" y="36588"/>
              <a:ext cx="381000" cy="30782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867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800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tienen 2 categorías de datos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Nearest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un dato nuevo, se tiene que determinar a que categoría pertenece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Multiply 84"/>
          <p:cNvSpPr/>
          <p:nvPr/>
        </p:nvSpPr>
        <p:spPr>
          <a:xfrm rot="18900000">
            <a:off x="2784541" y="385612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Connecteur droit avec flèche 1"/>
          <p:cNvSpPr/>
          <p:nvPr/>
        </p:nvSpPr>
        <p:spPr>
          <a:xfrm flipH="1" flipV="1">
            <a:off x="2927563" y="3985755"/>
            <a:ext cx="937401" cy="585157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ZoneTexte 3"/>
          <p:cNvSpPr txBox="1"/>
          <p:nvPr/>
        </p:nvSpPr>
        <p:spPr>
          <a:xfrm>
            <a:off x="3144663" y="4489650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Nuevo dato</a:t>
            </a:r>
          </a:p>
        </p:txBody>
      </p:sp>
      <p:sp>
        <p:nvSpPr>
          <p:cNvPr id="45" name="Straight Arrow Connector 37"/>
          <p:cNvSpPr/>
          <p:nvPr/>
        </p:nvSpPr>
        <p:spPr>
          <a:xfrm flipV="1">
            <a:off x="1405756" y="2830024"/>
            <a:ext cx="1" cy="3362324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38"/>
          <p:cNvSpPr/>
          <p:nvPr/>
        </p:nvSpPr>
        <p:spPr>
          <a:xfrm>
            <a:off x="1121047" y="5932878"/>
            <a:ext cx="4051333" cy="21568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84"/>
          <p:cNvSpPr/>
          <p:nvPr/>
        </p:nvSpPr>
        <p:spPr>
          <a:xfrm rot="18900000">
            <a:off x="1717984" y="498474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84"/>
          <p:cNvSpPr/>
          <p:nvPr/>
        </p:nvSpPr>
        <p:spPr>
          <a:xfrm rot="18900000">
            <a:off x="2027096" y="484097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84"/>
          <p:cNvSpPr/>
          <p:nvPr/>
        </p:nvSpPr>
        <p:spPr>
          <a:xfrm rot="18900000">
            <a:off x="2418880" y="464016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84"/>
          <p:cNvSpPr/>
          <p:nvPr/>
        </p:nvSpPr>
        <p:spPr>
          <a:xfrm rot="18900000">
            <a:off x="1872538" y="4524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84"/>
          <p:cNvSpPr/>
          <p:nvPr/>
        </p:nvSpPr>
        <p:spPr>
          <a:xfrm rot="18900000">
            <a:off x="2221190" y="428025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84"/>
          <p:cNvSpPr/>
          <p:nvPr/>
        </p:nvSpPr>
        <p:spPr>
          <a:xfrm rot="18900000">
            <a:off x="2440445" y="499193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84"/>
          <p:cNvSpPr/>
          <p:nvPr/>
        </p:nvSpPr>
        <p:spPr>
          <a:xfrm rot="18900000">
            <a:off x="2749558" y="428025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84"/>
          <p:cNvSpPr/>
          <p:nvPr/>
        </p:nvSpPr>
        <p:spPr>
          <a:xfrm rot="18900000">
            <a:off x="2361368" y="536574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84"/>
          <p:cNvSpPr/>
          <p:nvPr/>
        </p:nvSpPr>
        <p:spPr>
          <a:xfrm rot="18900000">
            <a:off x="2784541" y="508538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84"/>
          <p:cNvSpPr/>
          <p:nvPr/>
        </p:nvSpPr>
        <p:spPr>
          <a:xfrm rot="18900000">
            <a:off x="1919266" y="544482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4388576" y="308693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Multiply 84"/>
          <p:cNvSpPr/>
          <p:nvPr/>
        </p:nvSpPr>
        <p:spPr>
          <a:xfrm rot="18900000">
            <a:off x="4597046" y="346074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Multiply 84"/>
          <p:cNvSpPr/>
          <p:nvPr/>
        </p:nvSpPr>
        <p:spPr>
          <a:xfrm rot="18900000">
            <a:off x="4198076" y="354700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Multiply 84"/>
          <p:cNvSpPr/>
          <p:nvPr/>
        </p:nvSpPr>
        <p:spPr>
          <a:xfrm rot="18900000">
            <a:off x="3579850" y="340323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6" name="Multiply 84"/>
          <p:cNvSpPr/>
          <p:nvPr/>
        </p:nvSpPr>
        <p:spPr>
          <a:xfrm rot="18900000">
            <a:off x="4719256" y="39181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7" name="Multiply 84"/>
          <p:cNvSpPr/>
          <p:nvPr/>
        </p:nvSpPr>
        <p:spPr>
          <a:xfrm rot="18900000">
            <a:off x="3579850" y="39181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Multiply 84"/>
          <p:cNvSpPr/>
          <p:nvPr/>
        </p:nvSpPr>
        <p:spPr>
          <a:xfrm rot="18900000">
            <a:off x="3989605" y="325227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9" name="Multiply 84"/>
          <p:cNvSpPr/>
          <p:nvPr/>
        </p:nvSpPr>
        <p:spPr>
          <a:xfrm rot="18900000">
            <a:off x="4906160" y="315882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0" name="Rectangle 65"/>
          <p:cNvGrpSpPr/>
          <p:nvPr/>
        </p:nvGrpSpPr>
        <p:grpSpPr>
          <a:xfrm>
            <a:off x="2143996" y="2125532"/>
            <a:ext cx="2438401" cy="609602"/>
            <a:chOff x="0" y="0"/>
            <a:chExt cx="1828800" cy="457200"/>
          </a:xfrm>
          <a:solidFill>
            <a:srgbClr val="F4364C"/>
          </a:solidFill>
        </p:grpSpPr>
        <p:sp>
          <p:nvSpPr>
            <p:cNvPr id="81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2" name="Antes de K-NN"/>
            <p:cNvSpPr txBox="1"/>
            <p:nvPr/>
          </p:nvSpPr>
          <p:spPr>
            <a:xfrm>
              <a:off x="0" y="59347"/>
              <a:ext cx="18288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 b="0">
                  <a:latin typeface="Verdana" panose="020B0604030504040204" pitchFamily="34" charset="0"/>
                  <a:ea typeface="Verdana" panose="020B0604030504040204" pitchFamily="34" charset="0"/>
                </a:rPr>
                <a:t>Antes de K-NN</a:t>
              </a:r>
            </a:p>
          </p:txBody>
        </p:sp>
      </p:grpSp>
      <p:sp>
        <p:nvSpPr>
          <p:cNvPr id="83" name="ZoneTexte 79"/>
          <p:cNvSpPr txBox="1"/>
          <p:nvPr/>
        </p:nvSpPr>
        <p:spPr>
          <a:xfrm>
            <a:off x="1425128" y="5597663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1</a:t>
            </a:r>
          </a:p>
        </p:txBody>
      </p:sp>
      <p:sp>
        <p:nvSpPr>
          <p:cNvPr id="84" name="ZoneTexte 84"/>
          <p:cNvSpPr txBox="1"/>
          <p:nvPr/>
        </p:nvSpPr>
        <p:spPr>
          <a:xfrm>
            <a:off x="3348504" y="3990487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2</a:t>
            </a:r>
          </a:p>
        </p:txBody>
      </p:sp>
      <p:grpSp>
        <p:nvGrpSpPr>
          <p:cNvPr id="85" name="Rectangle 68"/>
          <p:cNvGrpSpPr/>
          <p:nvPr/>
        </p:nvGrpSpPr>
        <p:grpSpPr>
          <a:xfrm>
            <a:off x="5159647" y="5944640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8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7" name="x1"/>
            <p:cNvSpPr txBox="1"/>
            <p:nvPr/>
          </p:nvSpPr>
          <p:spPr>
            <a:xfrm>
              <a:off x="0" y="5835"/>
              <a:ext cx="381000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67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88" name="Rectangle 69"/>
          <p:cNvGrpSpPr/>
          <p:nvPr/>
        </p:nvGrpSpPr>
        <p:grpSpPr>
          <a:xfrm>
            <a:off x="892447" y="2287039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8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867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0" name="X2"/>
            <p:cNvSpPr txBox="1"/>
            <p:nvPr/>
          </p:nvSpPr>
          <p:spPr>
            <a:xfrm>
              <a:off x="0" y="36588"/>
              <a:ext cx="381000" cy="30782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867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800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8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Nearest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Straight Arrow Connector 81"/>
          <p:cNvSpPr/>
          <p:nvPr/>
        </p:nvSpPr>
        <p:spPr>
          <a:xfrm flipV="1">
            <a:off x="7220292" y="2851729"/>
            <a:ext cx="1" cy="3362324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Straight Arrow Connector 83"/>
          <p:cNvSpPr/>
          <p:nvPr/>
        </p:nvSpPr>
        <p:spPr>
          <a:xfrm>
            <a:off x="6939932" y="5957235"/>
            <a:ext cx="4051333" cy="21568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Multiply 84"/>
          <p:cNvSpPr/>
          <p:nvPr/>
        </p:nvSpPr>
        <p:spPr>
          <a:xfrm rot="18900000">
            <a:off x="7534711" y="5006448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Multiply 84"/>
          <p:cNvSpPr/>
          <p:nvPr/>
        </p:nvSpPr>
        <p:spPr>
          <a:xfrm rot="18900000">
            <a:off x="7843825" y="486267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84"/>
          <p:cNvSpPr/>
          <p:nvPr/>
        </p:nvSpPr>
        <p:spPr>
          <a:xfrm rot="18900000">
            <a:off x="8239202" y="466858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84"/>
          <p:cNvSpPr/>
          <p:nvPr/>
        </p:nvSpPr>
        <p:spPr>
          <a:xfrm rot="18900000">
            <a:off x="7692863" y="454637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84"/>
          <p:cNvSpPr/>
          <p:nvPr/>
        </p:nvSpPr>
        <p:spPr>
          <a:xfrm rot="18900000">
            <a:off x="8037921" y="430195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84"/>
          <p:cNvSpPr/>
          <p:nvPr/>
        </p:nvSpPr>
        <p:spPr>
          <a:xfrm rot="18900000">
            <a:off x="8253579" y="501363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84"/>
          <p:cNvSpPr/>
          <p:nvPr/>
        </p:nvSpPr>
        <p:spPr>
          <a:xfrm rot="18900000">
            <a:off x="8562693" y="430195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84"/>
          <p:cNvSpPr/>
          <p:nvPr/>
        </p:nvSpPr>
        <p:spPr>
          <a:xfrm rot="18900000">
            <a:off x="8174505" y="538745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84"/>
          <p:cNvSpPr/>
          <p:nvPr/>
        </p:nvSpPr>
        <p:spPr>
          <a:xfrm rot="18900000">
            <a:off x="8598637" y="510709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84"/>
          <p:cNvSpPr/>
          <p:nvPr/>
        </p:nvSpPr>
        <p:spPr>
          <a:xfrm rot="18900000">
            <a:off x="7735995" y="546652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84"/>
          <p:cNvSpPr/>
          <p:nvPr/>
        </p:nvSpPr>
        <p:spPr>
          <a:xfrm rot="18900000">
            <a:off x="10201711" y="3108638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84"/>
          <p:cNvSpPr/>
          <p:nvPr/>
        </p:nvSpPr>
        <p:spPr>
          <a:xfrm rot="18900000">
            <a:off x="10410185" y="348244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84"/>
          <p:cNvSpPr/>
          <p:nvPr/>
        </p:nvSpPr>
        <p:spPr>
          <a:xfrm rot="18900000">
            <a:off x="10014805" y="356871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9396579" y="342494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Multiply 84"/>
          <p:cNvSpPr/>
          <p:nvPr/>
        </p:nvSpPr>
        <p:spPr>
          <a:xfrm rot="18900000">
            <a:off x="10539579" y="39425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Multiply 84"/>
          <p:cNvSpPr/>
          <p:nvPr/>
        </p:nvSpPr>
        <p:spPr>
          <a:xfrm rot="18900000">
            <a:off x="9396579" y="39425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Multiply 84"/>
          <p:cNvSpPr/>
          <p:nvPr/>
        </p:nvSpPr>
        <p:spPr>
          <a:xfrm rot="18900000">
            <a:off x="9806334" y="327397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6" name="Multiply 84"/>
          <p:cNvSpPr/>
          <p:nvPr/>
        </p:nvSpPr>
        <p:spPr>
          <a:xfrm rot="18900000">
            <a:off x="10719297" y="31805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7" name="Rectangle 61"/>
          <p:cNvGrpSpPr/>
          <p:nvPr/>
        </p:nvGrpSpPr>
        <p:grpSpPr>
          <a:xfrm>
            <a:off x="7960728" y="2062253"/>
            <a:ext cx="2438401" cy="779570"/>
            <a:chOff x="0" y="-63739"/>
            <a:chExt cx="1828800" cy="584676"/>
          </a:xfrm>
          <a:solidFill>
            <a:srgbClr val="3C1053"/>
          </a:solidFill>
        </p:grpSpPr>
        <p:sp>
          <p:nvSpPr>
            <p:cNvPr id="78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9" name="Después de K-NN"/>
            <p:cNvSpPr txBox="1"/>
            <p:nvPr/>
          </p:nvSpPr>
          <p:spPr>
            <a:xfrm>
              <a:off x="0" y="-63739"/>
              <a:ext cx="1828800" cy="58467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 b="0">
                  <a:latin typeface="Verdana" panose="020B0604030504040204" pitchFamily="34" charset="0"/>
                  <a:ea typeface="Verdana" panose="020B0604030504040204" pitchFamily="34" charset="0"/>
                </a:rPr>
                <a:t>Después de K-NN</a:t>
              </a:r>
            </a:p>
          </p:txBody>
        </p:sp>
      </p:grpSp>
      <p:sp>
        <p:nvSpPr>
          <p:cNvPr id="80" name="Multiply 84"/>
          <p:cNvSpPr/>
          <p:nvPr/>
        </p:nvSpPr>
        <p:spPr>
          <a:xfrm rot="18900000">
            <a:off x="8598637" y="38778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1" name="Connecteur droit avec flèche 63"/>
          <p:cNvSpPr/>
          <p:nvPr/>
        </p:nvSpPr>
        <p:spPr>
          <a:xfrm flipH="1" flipV="1">
            <a:off x="8744290" y="4009105"/>
            <a:ext cx="937401" cy="585157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2" name="ZoneTexte 64"/>
          <p:cNvSpPr txBox="1"/>
          <p:nvPr/>
        </p:nvSpPr>
        <p:spPr>
          <a:xfrm>
            <a:off x="8959076" y="4598497"/>
            <a:ext cx="2370385" cy="502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Nuevo dato asignado</a:t>
            </a:r>
          </a:p>
          <a:p>
            <a: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 a Categoría 1</a:t>
            </a:r>
          </a:p>
        </p:txBody>
      </p:sp>
      <p:grpSp>
        <p:nvGrpSpPr>
          <p:cNvPr id="83" name="Flèche : droite 65"/>
          <p:cNvGrpSpPr/>
          <p:nvPr/>
        </p:nvGrpSpPr>
        <p:grpSpPr>
          <a:xfrm>
            <a:off x="5193004" y="4073803"/>
            <a:ext cx="1670489" cy="1057457"/>
            <a:chOff x="0" y="0"/>
            <a:chExt cx="1252866" cy="793091"/>
          </a:xfrm>
          <a:solidFill>
            <a:srgbClr val="3C1053"/>
          </a:solidFill>
        </p:grpSpPr>
        <p:sp>
          <p:nvSpPr>
            <p:cNvPr id="84" name="Arrow"/>
            <p:cNvSpPr/>
            <p:nvPr/>
          </p:nvSpPr>
          <p:spPr>
            <a:xfrm>
              <a:off x="0" y="0"/>
              <a:ext cx="1252866" cy="793091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K-NN"/>
            <p:cNvSpPr txBox="1"/>
            <p:nvPr/>
          </p:nvSpPr>
          <p:spPr>
            <a:xfrm>
              <a:off x="0" y="227294"/>
              <a:ext cx="1054593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 b="0">
                  <a:latin typeface="Verdana" panose="020B0604030504040204" pitchFamily="34" charset="0"/>
                  <a:ea typeface="Verdana" panose="020B0604030504040204" pitchFamily="34" charset="0"/>
                </a:rPr>
                <a:t>K-NN</a:t>
              </a:r>
            </a:p>
          </p:txBody>
        </p:sp>
      </p:grpSp>
      <p:sp>
        <p:nvSpPr>
          <p:cNvPr id="86" name="ZoneTexte 68"/>
          <p:cNvSpPr txBox="1"/>
          <p:nvPr/>
        </p:nvSpPr>
        <p:spPr>
          <a:xfrm>
            <a:off x="7256234" y="563828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1</a:t>
            </a:r>
          </a:p>
        </p:txBody>
      </p:sp>
      <p:sp>
        <p:nvSpPr>
          <p:cNvPr id="87" name="ZoneTexte 69"/>
          <p:cNvSpPr txBox="1"/>
          <p:nvPr/>
        </p:nvSpPr>
        <p:spPr>
          <a:xfrm>
            <a:off x="9222338" y="404504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2</a:t>
            </a:r>
          </a:p>
        </p:txBody>
      </p:sp>
      <p:grpSp>
        <p:nvGrpSpPr>
          <p:cNvPr id="88" name="Rectangle 72"/>
          <p:cNvGrpSpPr/>
          <p:nvPr/>
        </p:nvGrpSpPr>
        <p:grpSpPr>
          <a:xfrm>
            <a:off x="10994541" y="5990526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8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0" name="x1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 sz="2400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67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91" name="Rectangle 73"/>
          <p:cNvGrpSpPr/>
          <p:nvPr/>
        </p:nvGrpSpPr>
        <p:grpSpPr>
          <a:xfrm>
            <a:off x="6673950" y="2319766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9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3" name="x2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67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  <p:sp>
        <p:nvSpPr>
          <p:cNvPr id="94" name="Multiply 84"/>
          <p:cNvSpPr/>
          <p:nvPr/>
        </p:nvSpPr>
        <p:spPr>
          <a:xfrm rot="18900000">
            <a:off x="2760753" y="38562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Connecteur droit avec flèche 1"/>
          <p:cNvSpPr/>
          <p:nvPr/>
        </p:nvSpPr>
        <p:spPr>
          <a:xfrm flipH="1" flipV="1">
            <a:off x="2903775" y="3985894"/>
            <a:ext cx="937401" cy="585157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6" name="ZoneTexte 3"/>
          <p:cNvSpPr txBox="1"/>
          <p:nvPr/>
        </p:nvSpPr>
        <p:spPr>
          <a:xfrm>
            <a:off x="3120875" y="448978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Nuevo dato</a:t>
            </a:r>
          </a:p>
        </p:txBody>
      </p:sp>
      <p:sp>
        <p:nvSpPr>
          <p:cNvPr id="97" name="Straight Arrow Connector 77"/>
          <p:cNvSpPr/>
          <p:nvPr/>
        </p:nvSpPr>
        <p:spPr>
          <a:xfrm flipV="1">
            <a:off x="1381968" y="2830163"/>
            <a:ext cx="1" cy="3362324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8" name="Straight Arrow Connector 78"/>
          <p:cNvSpPr/>
          <p:nvPr/>
        </p:nvSpPr>
        <p:spPr>
          <a:xfrm>
            <a:off x="1097259" y="5933017"/>
            <a:ext cx="4051333" cy="21568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9" name="Multiply 84"/>
          <p:cNvSpPr/>
          <p:nvPr/>
        </p:nvSpPr>
        <p:spPr>
          <a:xfrm rot="18900000">
            <a:off x="1694196" y="498488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0" name="Multiply 84"/>
          <p:cNvSpPr/>
          <p:nvPr/>
        </p:nvSpPr>
        <p:spPr>
          <a:xfrm rot="18900000">
            <a:off x="2003308" y="484111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1" name="Multiply 84"/>
          <p:cNvSpPr/>
          <p:nvPr/>
        </p:nvSpPr>
        <p:spPr>
          <a:xfrm rot="18900000">
            <a:off x="2395092" y="464030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Multiply 84"/>
          <p:cNvSpPr/>
          <p:nvPr/>
        </p:nvSpPr>
        <p:spPr>
          <a:xfrm rot="18900000">
            <a:off x="1848750" y="45248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3" name="Multiply 84"/>
          <p:cNvSpPr/>
          <p:nvPr/>
        </p:nvSpPr>
        <p:spPr>
          <a:xfrm rot="18900000">
            <a:off x="2197402" y="428039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" name="Multiply 84"/>
          <p:cNvSpPr/>
          <p:nvPr/>
        </p:nvSpPr>
        <p:spPr>
          <a:xfrm rot="18900000">
            <a:off x="2416657" y="499207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5" name="Multiply 84"/>
          <p:cNvSpPr/>
          <p:nvPr/>
        </p:nvSpPr>
        <p:spPr>
          <a:xfrm rot="18900000">
            <a:off x="2725770" y="428039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5" name="Multiply 84"/>
          <p:cNvSpPr/>
          <p:nvPr/>
        </p:nvSpPr>
        <p:spPr>
          <a:xfrm rot="18900000">
            <a:off x="2337580" y="53658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6" name="Multiply 84"/>
          <p:cNvSpPr/>
          <p:nvPr/>
        </p:nvSpPr>
        <p:spPr>
          <a:xfrm rot="18900000">
            <a:off x="2760753" y="508552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7" name="Multiply 84"/>
          <p:cNvSpPr/>
          <p:nvPr/>
        </p:nvSpPr>
        <p:spPr>
          <a:xfrm rot="18900000">
            <a:off x="1895478" y="54449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8" name="Multiply 84"/>
          <p:cNvSpPr/>
          <p:nvPr/>
        </p:nvSpPr>
        <p:spPr>
          <a:xfrm rot="18900000">
            <a:off x="4364788" y="308707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9" name="Multiply 84"/>
          <p:cNvSpPr/>
          <p:nvPr/>
        </p:nvSpPr>
        <p:spPr>
          <a:xfrm rot="18900000">
            <a:off x="4573258" y="346088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0" name="Multiply 84"/>
          <p:cNvSpPr/>
          <p:nvPr/>
        </p:nvSpPr>
        <p:spPr>
          <a:xfrm rot="18900000">
            <a:off x="4174288" y="354714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1" name="Multiply 84"/>
          <p:cNvSpPr/>
          <p:nvPr/>
        </p:nvSpPr>
        <p:spPr>
          <a:xfrm rot="18900000">
            <a:off x="3556062" y="340337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Multiply 84"/>
          <p:cNvSpPr/>
          <p:nvPr/>
        </p:nvSpPr>
        <p:spPr>
          <a:xfrm rot="18900000">
            <a:off x="4695468" y="391830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Multiply 84"/>
          <p:cNvSpPr/>
          <p:nvPr/>
        </p:nvSpPr>
        <p:spPr>
          <a:xfrm rot="18900000">
            <a:off x="3556062" y="391830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4" name="Multiply 84"/>
          <p:cNvSpPr/>
          <p:nvPr/>
        </p:nvSpPr>
        <p:spPr>
          <a:xfrm rot="18900000">
            <a:off x="3965817" y="3252410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5" name="Multiply 84"/>
          <p:cNvSpPr/>
          <p:nvPr/>
        </p:nvSpPr>
        <p:spPr>
          <a:xfrm rot="18900000">
            <a:off x="4882372" y="315895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36" name="Rectangle 100"/>
          <p:cNvGrpSpPr/>
          <p:nvPr/>
        </p:nvGrpSpPr>
        <p:grpSpPr>
          <a:xfrm>
            <a:off x="2120208" y="2125671"/>
            <a:ext cx="2438401" cy="609602"/>
            <a:chOff x="0" y="0"/>
            <a:chExt cx="1828800" cy="457200"/>
          </a:xfrm>
          <a:solidFill>
            <a:srgbClr val="F4364C"/>
          </a:solidFill>
        </p:grpSpPr>
        <p:sp>
          <p:nvSpPr>
            <p:cNvPr id="137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8" name="Antes de K-NN"/>
            <p:cNvSpPr txBox="1"/>
            <p:nvPr/>
          </p:nvSpPr>
          <p:spPr>
            <a:xfrm>
              <a:off x="0" y="59347"/>
              <a:ext cx="18288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 b="0">
                  <a:latin typeface="Verdana" panose="020B0604030504040204" pitchFamily="34" charset="0"/>
                  <a:ea typeface="Verdana" panose="020B0604030504040204" pitchFamily="34" charset="0"/>
                </a:rPr>
                <a:t>Antes de K-NN</a:t>
              </a:r>
            </a:p>
          </p:txBody>
        </p:sp>
      </p:grpSp>
      <p:sp>
        <p:nvSpPr>
          <p:cNvPr id="139" name="ZoneTexte 79"/>
          <p:cNvSpPr txBox="1"/>
          <p:nvPr/>
        </p:nvSpPr>
        <p:spPr>
          <a:xfrm>
            <a:off x="1401340" y="5597802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1</a:t>
            </a:r>
          </a:p>
        </p:txBody>
      </p:sp>
      <p:sp>
        <p:nvSpPr>
          <p:cNvPr id="140" name="ZoneTexte 84"/>
          <p:cNvSpPr txBox="1"/>
          <p:nvPr/>
        </p:nvSpPr>
        <p:spPr>
          <a:xfrm>
            <a:off x="3324716" y="3990626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2</a:t>
            </a:r>
          </a:p>
        </p:txBody>
      </p:sp>
      <p:grpSp>
        <p:nvGrpSpPr>
          <p:cNvPr id="141" name="Rectangle 103"/>
          <p:cNvGrpSpPr/>
          <p:nvPr/>
        </p:nvGrpSpPr>
        <p:grpSpPr>
          <a:xfrm>
            <a:off x="5135859" y="5944779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4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3" name="x1"/>
            <p:cNvSpPr txBox="1"/>
            <p:nvPr/>
          </p:nvSpPr>
          <p:spPr>
            <a:xfrm>
              <a:off x="0" y="5835"/>
              <a:ext cx="381000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67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144" name="Rectangle 104"/>
          <p:cNvGrpSpPr/>
          <p:nvPr/>
        </p:nvGrpSpPr>
        <p:grpSpPr>
          <a:xfrm>
            <a:off x="868659" y="2287178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45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867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6" name="X2"/>
            <p:cNvSpPr txBox="1"/>
            <p:nvPr/>
          </p:nvSpPr>
          <p:spPr>
            <a:xfrm>
              <a:off x="0" y="36588"/>
              <a:ext cx="381000" cy="30782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867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800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3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lo hace?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Flèche : bas 1"/>
          <p:cNvSpPr/>
          <p:nvPr/>
        </p:nvSpPr>
        <p:spPr>
          <a:xfrm>
            <a:off x="1315129" y="2173296"/>
            <a:ext cx="332319" cy="42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Flèche : bas 4"/>
          <p:cNvSpPr/>
          <p:nvPr/>
        </p:nvSpPr>
        <p:spPr>
          <a:xfrm>
            <a:off x="1315129" y="3290896"/>
            <a:ext cx="332319" cy="42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Flèche : bas 5"/>
          <p:cNvSpPr/>
          <p:nvPr/>
        </p:nvSpPr>
        <p:spPr>
          <a:xfrm>
            <a:off x="1315129" y="4306896"/>
            <a:ext cx="332319" cy="42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Flèche : bas 6"/>
          <p:cNvSpPr/>
          <p:nvPr/>
        </p:nvSpPr>
        <p:spPr>
          <a:xfrm>
            <a:off x="1315129" y="5404008"/>
            <a:ext cx="332319" cy="42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0" name="Rectangle 10"/>
          <p:cNvGrpSpPr/>
          <p:nvPr/>
        </p:nvGrpSpPr>
        <p:grpSpPr>
          <a:xfrm>
            <a:off x="1030817" y="5959262"/>
            <a:ext cx="4798483" cy="400108"/>
            <a:chOff x="0" y="16330"/>
            <a:chExt cx="2590800" cy="300080"/>
          </a:xfrm>
          <a:solidFill>
            <a:srgbClr val="C8C9C7"/>
          </a:solidFill>
        </p:grpSpPr>
        <p:sp>
          <p:nvSpPr>
            <p:cNvPr id="41" name="Rectangle"/>
            <p:cNvSpPr/>
            <p:nvPr/>
          </p:nvSpPr>
          <p:spPr>
            <a:xfrm>
              <a:off x="0" y="32660"/>
              <a:ext cx="2590800" cy="26742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Nuestro modelo está listo"/>
            <p:cNvSpPr txBox="1"/>
            <p:nvPr/>
          </p:nvSpPr>
          <p:spPr>
            <a:xfrm>
              <a:off x="0" y="16330"/>
              <a:ext cx="2590800" cy="3000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800">
                  <a:solidFill>
                    <a:srgbClr val="3C1053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Nuestro modelo está listo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0817" y="1685925"/>
            <a:ext cx="99991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PASO 1: Elegir el número K de vecinos</a:t>
            </a:r>
          </a:p>
          <a:p>
            <a:endParaRPr lang="es-MX"/>
          </a:p>
          <a:p>
            <a:endParaRPr lang="es-MX"/>
          </a:p>
          <a:p>
            <a:endParaRPr lang="es-MX"/>
          </a:p>
          <a:p>
            <a:r>
              <a:rPr lang="es-MX"/>
              <a:t>PASO 2: Tomar los K vecinos más cercanos del nuevo dato, según la distancia </a:t>
            </a:r>
            <a:r>
              <a:rPr lang="es-MX" smtClean="0"/>
              <a:t>euclideana</a:t>
            </a:r>
            <a:endParaRPr lang="es-MX"/>
          </a:p>
          <a:p>
            <a:endParaRPr lang="es-MX"/>
          </a:p>
          <a:p>
            <a:endParaRPr lang="es-MX"/>
          </a:p>
          <a:p>
            <a:endParaRPr lang="es-MX"/>
          </a:p>
          <a:p>
            <a:r>
              <a:rPr lang="es-MX"/>
              <a:t>PASO 3: Entre esos K vecinos, contar el número de puntos que pertenecen a cada categoría</a:t>
            </a:r>
          </a:p>
          <a:p>
            <a:endParaRPr lang="es-MX"/>
          </a:p>
          <a:p>
            <a:endParaRPr lang="es-MX"/>
          </a:p>
          <a:p>
            <a:endParaRPr lang="es-MX"/>
          </a:p>
          <a:p>
            <a:r>
              <a:rPr lang="es-MX"/>
              <a:t>PASO 4: Asignar el nuevo dato a la categoría con más vecinos en </a:t>
            </a:r>
            <a:r>
              <a:rPr lang="es-MX" smtClean="0"/>
              <a:t>ella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4598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1: Elegir el número K de vecinos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= 5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Straight Arrow Connector 81"/>
          <p:cNvSpPr/>
          <p:nvPr/>
        </p:nvSpPr>
        <p:spPr>
          <a:xfrm flipV="1">
            <a:off x="3320450" y="2836303"/>
            <a:ext cx="1" cy="3556417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Straight Arrow Connector 83"/>
          <p:cNvSpPr/>
          <p:nvPr/>
        </p:nvSpPr>
        <p:spPr>
          <a:xfrm>
            <a:off x="3127076" y="6164660"/>
            <a:ext cx="6236689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Multiply 84"/>
          <p:cNvSpPr/>
          <p:nvPr/>
        </p:nvSpPr>
        <p:spPr>
          <a:xfrm rot="18900000">
            <a:off x="4548551" y="498383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Multiply 84"/>
          <p:cNvSpPr/>
          <p:nvPr/>
        </p:nvSpPr>
        <p:spPr>
          <a:xfrm rot="18900000">
            <a:off x="4857665" y="48400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Multiply 84"/>
          <p:cNvSpPr/>
          <p:nvPr/>
        </p:nvSpPr>
        <p:spPr>
          <a:xfrm rot="18900000">
            <a:off x="5253042" y="464596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Multiply 84"/>
          <p:cNvSpPr/>
          <p:nvPr/>
        </p:nvSpPr>
        <p:spPr>
          <a:xfrm rot="18900000">
            <a:off x="4706702" y="452375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Multiply 84"/>
          <p:cNvSpPr/>
          <p:nvPr/>
        </p:nvSpPr>
        <p:spPr>
          <a:xfrm rot="18900000">
            <a:off x="5051759" y="427934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Multiply 84"/>
          <p:cNvSpPr/>
          <p:nvPr/>
        </p:nvSpPr>
        <p:spPr>
          <a:xfrm rot="18900000">
            <a:off x="5274607" y="499102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Multiply 84"/>
          <p:cNvSpPr/>
          <p:nvPr/>
        </p:nvSpPr>
        <p:spPr>
          <a:xfrm rot="18900000">
            <a:off x="5583721" y="427934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Multiply 84"/>
          <p:cNvSpPr/>
          <p:nvPr/>
        </p:nvSpPr>
        <p:spPr>
          <a:xfrm rot="18900000">
            <a:off x="5188343" y="536483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Multiply 84"/>
          <p:cNvSpPr/>
          <p:nvPr/>
        </p:nvSpPr>
        <p:spPr>
          <a:xfrm rot="18900000">
            <a:off x="5612475" y="50844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Multiply 84"/>
          <p:cNvSpPr/>
          <p:nvPr/>
        </p:nvSpPr>
        <p:spPr>
          <a:xfrm rot="18900000">
            <a:off x="4749834" y="544391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Multiply 84"/>
          <p:cNvSpPr/>
          <p:nvPr/>
        </p:nvSpPr>
        <p:spPr>
          <a:xfrm rot="18900000">
            <a:off x="7222739" y="308602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Multiply 84"/>
          <p:cNvSpPr/>
          <p:nvPr/>
        </p:nvSpPr>
        <p:spPr>
          <a:xfrm rot="18900000">
            <a:off x="7424023" y="345983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Multiply 84"/>
          <p:cNvSpPr/>
          <p:nvPr/>
        </p:nvSpPr>
        <p:spPr>
          <a:xfrm rot="18900000">
            <a:off x="7028646" y="354609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Multiply 84"/>
          <p:cNvSpPr/>
          <p:nvPr/>
        </p:nvSpPr>
        <p:spPr>
          <a:xfrm rot="18900000">
            <a:off x="6410419" y="3402322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Multiply 84"/>
          <p:cNvSpPr/>
          <p:nvPr/>
        </p:nvSpPr>
        <p:spPr>
          <a:xfrm rot="18900000">
            <a:off x="7553419" y="39199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Multiply 84"/>
          <p:cNvSpPr/>
          <p:nvPr/>
        </p:nvSpPr>
        <p:spPr>
          <a:xfrm rot="18900000">
            <a:off x="6410419" y="39199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Multiply 84"/>
          <p:cNvSpPr/>
          <p:nvPr/>
        </p:nvSpPr>
        <p:spPr>
          <a:xfrm rot="18900000">
            <a:off x="6820174" y="32513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Multiply 84"/>
          <p:cNvSpPr/>
          <p:nvPr/>
        </p:nvSpPr>
        <p:spPr>
          <a:xfrm rot="18900000">
            <a:off x="7733137" y="31579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Multiply 84"/>
          <p:cNvSpPr/>
          <p:nvPr/>
        </p:nvSpPr>
        <p:spPr>
          <a:xfrm rot="18900000">
            <a:off x="5612475" y="385521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Connecteur droit avec flèche 33"/>
          <p:cNvSpPr/>
          <p:nvPr/>
        </p:nvSpPr>
        <p:spPr>
          <a:xfrm flipH="1" flipV="1">
            <a:off x="5758132" y="3986489"/>
            <a:ext cx="937401" cy="585159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973792" y="4508944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Nuevo dato</a:t>
            </a:r>
          </a:p>
        </p:txBody>
      </p:sp>
      <p:sp>
        <p:nvSpPr>
          <p:cNvPr id="36" name="ZoneTexte 1"/>
          <p:cNvSpPr txBox="1"/>
          <p:nvPr/>
        </p:nvSpPr>
        <p:spPr>
          <a:xfrm>
            <a:off x="4482142" y="5675828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1</a:t>
            </a:r>
          </a:p>
        </p:txBody>
      </p:sp>
      <p:sp>
        <p:nvSpPr>
          <p:cNvPr id="37" name="ZoneTexte 35"/>
          <p:cNvSpPr txBox="1"/>
          <p:nvPr/>
        </p:nvSpPr>
        <p:spPr>
          <a:xfrm>
            <a:off x="6428894" y="398948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2</a:t>
            </a:r>
          </a:p>
        </p:txBody>
      </p:sp>
      <p:grpSp>
        <p:nvGrpSpPr>
          <p:cNvPr id="38" name="Rectangle 36"/>
          <p:cNvGrpSpPr/>
          <p:nvPr/>
        </p:nvGrpSpPr>
        <p:grpSpPr>
          <a:xfrm>
            <a:off x="9366849" y="6200605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3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0" name="x1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67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42" name="Rectangle 37"/>
          <p:cNvGrpSpPr/>
          <p:nvPr/>
        </p:nvGrpSpPr>
        <p:grpSpPr>
          <a:xfrm>
            <a:off x="2774112" y="2325905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3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4" name="x2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67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924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usa la distancia euclideana, para encontrar los 5 vecinos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Connecteur droit avec flèche 1"/>
          <p:cNvSpPr/>
          <p:nvPr/>
        </p:nvSpPr>
        <p:spPr>
          <a:xfrm flipV="1">
            <a:off x="4416160" y="4006242"/>
            <a:ext cx="2908540" cy="980535"/>
          </a:xfrm>
          <a:prstGeom prst="line">
            <a:avLst/>
          </a:prstGeom>
          <a:ln w="25400">
            <a:solidFill>
              <a:srgbClr val="0DC9FD"/>
            </a:solidFill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81"/>
          <p:cNvSpPr/>
          <p:nvPr/>
        </p:nvSpPr>
        <p:spPr>
          <a:xfrm flipV="1">
            <a:off x="3313452" y="3065958"/>
            <a:ext cx="1" cy="3362324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Straight Arrow Connector 83"/>
          <p:cNvSpPr/>
          <p:nvPr/>
        </p:nvSpPr>
        <p:spPr>
          <a:xfrm>
            <a:off x="3082149" y="6161625"/>
            <a:ext cx="5640031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84"/>
          <p:cNvSpPr/>
          <p:nvPr/>
        </p:nvSpPr>
        <p:spPr>
          <a:xfrm rot="18900000">
            <a:off x="4360453" y="4943954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85"/>
          <p:cNvSpPr/>
          <p:nvPr/>
        </p:nvSpPr>
        <p:spPr>
          <a:xfrm rot="18900000">
            <a:off x="7266900" y="392349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1" name="Rectangle 7"/>
          <p:cNvGrpSpPr/>
          <p:nvPr/>
        </p:nvGrpSpPr>
        <p:grpSpPr>
          <a:xfrm>
            <a:off x="8725264" y="6197568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5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x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400" b="0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</a:p>
          </p:txBody>
        </p:sp>
      </p:grpSp>
      <p:grpSp>
        <p:nvGrpSpPr>
          <p:cNvPr id="54" name="Rectangle 8"/>
          <p:cNvGrpSpPr/>
          <p:nvPr/>
        </p:nvGrpSpPr>
        <p:grpSpPr>
          <a:xfrm>
            <a:off x="2774303" y="2562751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55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6" name="y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400" b="0">
                  <a:latin typeface="Verdana" panose="020B0604030504040204" pitchFamily="34" charset="0"/>
                  <a:ea typeface="Verdana" panose="020B0604030504040204" pitchFamily="34" charset="0"/>
                </a:rPr>
                <a:t>y</a:t>
              </a:r>
            </a:p>
          </p:txBody>
        </p:sp>
      </p:grpSp>
      <p:sp>
        <p:nvSpPr>
          <p:cNvPr id="57" name="Straight Arrow Connector 39"/>
          <p:cNvSpPr/>
          <p:nvPr/>
        </p:nvSpPr>
        <p:spPr>
          <a:xfrm flipH="1">
            <a:off x="4421029" y="5068258"/>
            <a:ext cx="3085" cy="1143003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Straight Arrow Connector 39"/>
          <p:cNvSpPr/>
          <p:nvPr/>
        </p:nvSpPr>
        <p:spPr>
          <a:xfrm flipV="1">
            <a:off x="7322696" y="4046937"/>
            <a:ext cx="11296" cy="2170979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ZoneTexte 3"/>
          <p:cNvSpPr txBox="1"/>
          <p:nvPr/>
        </p:nvSpPr>
        <p:spPr>
          <a:xfrm>
            <a:off x="4322787" y="4960974"/>
            <a:ext cx="13681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1067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(x</a:t>
            </a:r>
            <a:r>
              <a:rPr sz="1067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,y</a:t>
            </a:r>
            <a:r>
              <a:rPr sz="1067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60" name="ZoneTexte 13"/>
          <p:cNvSpPr txBox="1"/>
          <p:nvPr/>
        </p:nvSpPr>
        <p:spPr>
          <a:xfrm>
            <a:off x="6956849" y="3598297"/>
            <a:ext cx="176749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1067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(x</a:t>
            </a:r>
            <a:r>
              <a:rPr sz="1067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,y</a:t>
            </a:r>
            <a:r>
              <a:rPr sz="1067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61" name="ZoneTexte 14"/>
          <p:cNvSpPr txBox="1"/>
          <p:nvPr/>
        </p:nvSpPr>
        <p:spPr>
          <a:xfrm>
            <a:off x="7096250" y="6083606"/>
            <a:ext cx="63532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sz="1067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62" name="ZoneTexte 17"/>
          <p:cNvSpPr txBox="1"/>
          <p:nvPr/>
        </p:nvSpPr>
        <p:spPr>
          <a:xfrm>
            <a:off x="4204182" y="6083606"/>
            <a:ext cx="58099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sz="1067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63" name="Straight Arrow Connector 39"/>
          <p:cNvSpPr/>
          <p:nvPr/>
        </p:nvSpPr>
        <p:spPr>
          <a:xfrm flipV="1">
            <a:off x="3245168" y="5018292"/>
            <a:ext cx="1125540" cy="7188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Straight Arrow Connector 39"/>
          <p:cNvSpPr/>
          <p:nvPr/>
        </p:nvSpPr>
        <p:spPr>
          <a:xfrm flipH="1">
            <a:off x="3245129" y="3995339"/>
            <a:ext cx="3999988" cy="21567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ZoneTexte 20"/>
          <p:cNvSpPr txBox="1"/>
          <p:nvPr/>
        </p:nvSpPr>
        <p:spPr>
          <a:xfrm>
            <a:off x="2847580" y="3711387"/>
            <a:ext cx="5375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sz="1067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66" name="ZoneTexte 21"/>
          <p:cNvSpPr txBox="1"/>
          <p:nvPr/>
        </p:nvSpPr>
        <p:spPr>
          <a:xfrm>
            <a:off x="2847580" y="4716561"/>
            <a:ext cx="5375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sz="1067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pic>
        <p:nvPicPr>
          <p:cNvPr id="67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rcRect l="58945"/>
          <a:stretch>
            <a:fillRect/>
          </a:stretch>
        </p:blipFill>
        <p:spPr>
          <a:xfrm>
            <a:off x="7952243" y="2606233"/>
            <a:ext cx="3309500" cy="538153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Distancia Euclidiana entre P1 y P2"/>
          <p:cNvSpPr txBox="1"/>
          <p:nvPr/>
        </p:nvSpPr>
        <p:spPr>
          <a:xfrm>
            <a:off x="4540075" y="2035490"/>
            <a:ext cx="450892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0959" rIns="60959">
            <a:spAutoFit/>
          </a:bodyPr>
          <a:lstStyle/>
          <a:p>
            <a:r>
              <a:rPr sz="2000">
                <a:latin typeface="Verdana" panose="020B0604030504040204" pitchFamily="34" charset="0"/>
                <a:ea typeface="Verdana" panose="020B0604030504040204" pitchFamily="34" charset="0"/>
              </a:rPr>
              <a:t>Distancia Euclidiana entre P1 y P2</a:t>
            </a:r>
          </a:p>
        </p:txBody>
      </p:sp>
    </p:spTree>
    <p:extLst>
      <p:ext uri="{BB962C8B-B14F-4D97-AF65-F5344CB8AC3E}">
        <p14:creationId xmlns:p14="http://schemas.microsoft.com/office/powerpoint/2010/main" val="3936147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traight Arrow Connector 81"/>
          <p:cNvSpPr/>
          <p:nvPr/>
        </p:nvSpPr>
        <p:spPr>
          <a:xfrm flipV="1">
            <a:off x="3298842" y="2827570"/>
            <a:ext cx="1" cy="3556417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Straight Arrow Connector 83"/>
          <p:cNvSpPr/>
          <p:nvPr/>
        </p:nvSpPr>
        <p:spPr>
          <a:xfrm>
            <a:off x="3105466" y="6155927"/>
            <a:ext cx="6236689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Multiply 84"/>
          <p:cNvSpPr/>
          <p:nvPr/>
        </p:nvSpPr>
        <p:spPr>
          <a:xfrm rot="18900000">
            <a:off x="4526941" y="497510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Multiply 84"/>
          <p:cNvSpPr/>
          <p:nvPr/>
        </p:nvSpPr>
        <p:spPr>
          <a:xfrm rot="18900000">
            <a:off x="4836054" y="483132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Multiply 84"/>
          <p:cNvSpPr/>
          <p:nvPr/>
        </p:nvSpPr>
        <p:spPr>
          <a:xfrm rot="18900000">
            <a:off x="5231431" y="4637231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Multiply 84"/>
          <p:cNvSpPr/>
          <p:nvPr/>
        </p:nvSpPr>
        <p:spPr>
          <a:xfrm rot="18900000">
            <a:off x="4685091" y="451502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Multiply 84"/>
          <p:cNvSpPr/>
          <p:nvPr/>
        </p:nvSpPr>
        <p:spPr>
          <a:xfrm rot="18900000">
            <a:off x="5030149" y="427060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Multiply 84"/>
          <p:cNvSpPr/>
          <p:nvPr/>
        </p:nvSpPr>
        <p:spPr>
          <a:xfrm rot="18900000">
            <a:off x="5252998" y="498228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Multiply 84"/>
          <p:cNvSpPr/>
          <p:nvPr/>
        </p:nvSpPr>
        <p:spPr>
          <a:xfrm rot="18900000">
            <a:off x="5562111" y="427060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Multiply 84"/>
          <p:cNvSpPr/>
          <p:nvPr/>
        </p:nvSpPr>
        <p:spPr>
          <a:xfrm rot="18900000">
            <a:off x="5166733" y="535610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Multiply 84"/>
          <p:cNvSpPr/>
          <p:nvPr/>
        </p:nvSpPr>
        <p:spPr>
          <a:xfrm rot="18900000">
            <a:off x="5590866" y="507574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Multiply 84"/>
          <p:cNvSpPr/>
          <p:nvPr/>
        </p:nvSpPr>
        <p:spPr>
          <a:xfrm rot="18900000">
            <a:off x="4728223" y="543517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Multiply 84"/>
          <p:cNvSpPr/>
          <p:nvPr/>
        </p:nvSpPr>
        <p:spPr>
          <a:xfrm rot="18900000">
            <a:off x="7201130" y="307728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Multiply 84"/>
          <p:cNvSpPr/>
          <p:nvPr/>
        </p:nvSpPr>
        <p:spPr>
          <a:xfrm rot="18900000">
            <a:off x="7402414" y="345109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Multiply 84"/>
          <p:cNvSpPr/>
          <p:nvPr/>
        </p:nvSpPr>
        <p:spPr>
          <a:xfrm rot="18900000">
            <a:off x="7007037" y="353736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Multiply 84"/>
          <p:cNvSpPr/>
          <p:nvPr/>
        </p:nvSpPr>
        <p:spPr>
          <a:xfrm rot="18900000">
            <a:off x="6388810" y="3393589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Multiply 84"/>
          <p:cNvSpPr/>
          <p:nvPr/>
        </p:nvSpPr>
        <p:spPr>
          <a:xfrm rot="18900000">
            <a:off x="7531810" y="39111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Multiply 84"/>
          <p:cNvSpPr/>
          <p:nvPr/>
        </p:nvSpPr>
        <p:spPr>
          <a:xfrm rot="18900000">
            <a:off x="6388810" y="39111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Multiply 84"/>
          <p:cNvSpPr/>
          <p:nvPr/>
        </p:nvSpPr>
        <p:spPr>
          <a:xfrm rot="18900000">
            <a:off x="6798563" y="324262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Multiply 84"/>
          <p:cNvSpPr/>
          <p:nvPr/>
        </p:nvSpPr>
        <p:spPr>
          <a:xfrm rot="18900000">
            <a:off x="7711527" y="31491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Multiply 84"/>
          <p:cNvSpPr/>
          <p:nvPr/>
        </p:nvSpPr>
        <p:spPr>
          <a:xfrm rot="18900000">
            <a:off x="5590866" y="384647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Connecteur droit avec flèche 33"/>
          <p:cNvSpPr/>
          <p:nvPr/>
        </p:nvSpPr>
        <p:spPr>
          <a:xfrm flipH="1" flipV="1">
            <a:off x="5736522" y="3977756"/>
            <a:ext cx="937401" cy="585159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60959" rIns="60959"/>
          <a:lstStyle/>
          <a:p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ZoneTexte 34"/>
          <p:cNvSpPr txBox="1"/>
          <p:nvPr/>
        </p:nvSpPr>
        <p:spPr>
          <a:xfrm>
            <a:off x="6165408" y="451046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Nuevo dato</a:t>
            </a:r>
          </a:p>
        </p:txBody>
      </p:sp>
      <p:sp>
        <p:nvSpPr>
          <p:cNvPr id="35" name="ZoneTexte 36"/>
          <p:cNvSpPr txBox="1"/>
          <p:nvPr/>
        </p:nvSpPr>
        <p:spPr>
          <a:xfrm>
            <a:off x="4460532" y="5667095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1</a:t>
            </a:r>
          </a:p>
        </p:txBody>
      </p:sp>
      <p:sp>
        <p:nvSpPr>
          <p:cNvPr id="36" name="ZoneTexte 39"/>
          <p:cNvSpPr txBox="1"/>
          <p:nvPr/>
        </p:nvSpPr>
        <p:spPr>
          <a:xfrm>
            <a:off x="6408584" y="3991774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>
                <a:latin typeface="Verdana" panose="020B0604030504040204" pitchFamily="34" charset="0"/>
                <a:ea typeface="Verdana" panose="020B0604030504040204" pitchFamily="34" charset="0"/>
              </a:rPr>
              <a:t>Categoría 2</a:t>
            </a:r>
          </a:p>
        </p:txBody>
      </p:sp>
      <p:grpSp>
        <p:nvGrpSpPr>
          <p:cNvPr id="37" name="Rectangle 78"/>
          <p:cNvGrpSpPr/>
          <p:nvPr/>
        </p:nvGrpSpPr>
        <p:grpSpPr>
          <a:xfrm>
            <a:off x="9345238" y="6191872"/>
            <a:ext cx="508001" cy="508001"/>
            <a:chOff x="0" y="0"/>
            <a:chExt cx="381000" cy="381000"/>
          </a:xfrm>
        </p:grpSpPr>
        <p:sp>
          <p:nvSpPr>
            <p:cNvPr id="38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9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933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40" name="Rectangle 79"/>
          <p:cNvGrpSpPr/>
          <p:nvPr/>
        </p:nvGrpSpPr>
        <p:grpSpPr>
          <a:xfrm>
            <a:off x="2752502" y="2317172"/>
            <a:ext cx="508001" cy="508001"/>
            <a:chOff x="0" y="0"/>
            <a:chExt cx="381000" cy="381000"/>
          </a:xfrm>
        </p:grpSpPr>
        <p:sp>
          <p:nvSpPr>
            <p:cNvPr id="41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933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  <p:sp>
        <p:nvSpPr>
          <p:cNvPr id="43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2: Tomar los K = 5 vecinos más cercanos del nuevo dato, según la distancia euclideana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95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0DF8DB-B03C-4353-B44A-DA8E261EF087}">
  <ds:schemaRefs>
    <ds:schemaRef ds:uri="http://purl.org/dc/elements/1.1/"/>
    <ds:schemaRef ds:uri="http://www.w3.org/XML/1998/namespace"/>
    <ds:schemaRef ds:uri="http://schemas.microsoft.com/sharepoint/v3"/>
    <ds:schemaRef ds:uri="5715b14d-6155-4883-b773-4a6f0b526ce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94b7d94-68f9-41b0-9fd8-f8ea6ae98d38"/>
    <ds:schemaRef ds:uri="0d112806-a571-4b5c-9687-83175e2be7e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435</Words>
  <Application>Microsoft Office PowerPoint</Application>
  <PresentationFormat>Widescreen</PresentationFormat>
  <Paragraphs>137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Hurme Geometric Sans 2</vt:lpstr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¿Cómo lo hace?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72</cp:revision>
  <dcterms:created xsi:type="dcterms:W3CDTF">2023-04-03T19:17:52Z</dcterms:created>
  <dcterms:modified xsi:type="dcterms:W3CDTF">2023-09-05T21:58:04Z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