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3"/>
  </p:notesMasterIdLst>
  <p:sldIdLst>
    <p:sldId id="307" r:id="rId6"/>
    <p:sldId id="376" r:id="rId7"/>
    <p:sldId id="377" r:id="rId8"/>
    <p:sldId id="324" r:id="rId9"/>
    <p:sldId id="379" r:id="rId10"/>
    <p:sldId id="368" r:id="rId11"/>
    <p:sldId id="382" r:id="rId12"/>
    <p:sldId id="381" r:id="rId13"/>
    <p:sldId id="383" r:id="rId14"/>
    <p:sldId id="385" r:id="rId15"/>
    <p:sldId id="386" r:id="rId16"/>
    <p:sldId id="387" r:id="rId17"/>
    <p:sldId id="388" r:id="rId18"/>
    <p:sldId id="390" r:id="rId19"/>
    <p:sldId id="391" r:id="rId20"/>
    <p:sldId id="392" r:id="rId21"/>
    <p:sldId id="393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64C"/>
    <a:srgbClr val="0DC9FD"/>
    <a:srgbClr val="3C1053"/>
    <a:srgbClr val="C8C9C7"/>
    <a:srgbClr val="C126B8"/>
    <a:srgbClr val="3C0E52"/>
    <a:srgbClr val="1EBCAC"/>
    <a:srgbClr val="F03455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>
      <p:cViewPr varScale="1">
        <p:scale>
          <a:sx n="106" d="100"/>
          <a:sy n="106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5/09/2023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Utiliza la siguiente fórmula, para determinar la</a:t>
            </a:r>
            <a:r>
              <a:rPr lang="es-MX" baseline="0" smtClean="0"/>
              <a:t> clase a la que pertenece el nuevo dato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5574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05/09/2023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05/09/2023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1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7293207" y="2862410"/>
            <a:ext cx="34378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#1</a:t>
            </a:r>
            <a:r>
              <a:rPr/>
              <a:t>. </a:t>
            </a:r>
            <a:r>
              <a:rPr smtClean="0"/>
              <a:t>P(</a:t>
            </a:r>
            <a:r>
              <a:rPr lang="es-MX" smtClean="0"/>
              <a:t>No</a:t>
            </a:r>
            <a:r>
              <a:rPr smtClean="0"/>
              <a:t>)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1"/>
              <p:cNvSpPr txBox="1"/>
              <p:nvPr/>
            </p:nvSpPr>
            <p:spPr>
              <a:xfrm>
                <a:off x="7293209" y="3340868"/>
                <a:ext cx="3433569" cy="52738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ar-AE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ú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𝑚𝑒𝑟𝑜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𝑁𝑜</m:t>
                          </m:r>
                        </m:num>
                        <m:den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𝑂𝑏𝑠𝑒𝑟𝑣𝑎𝑐𝑖𝑜𝑛𝑒𝑠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5" name="Rectang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209" y="3340868"/>
                <a:ext cx="3433569" cy="5273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8"/>
              <p:cNvSpPr txBox="1"/>
              <p:nvPr/>
            </p:nvSpPr>
            <p:spPr>
              <a:xfrm>
                <a:off x="7293207" y="4093910"/>
                <a:ext cx="1247457" cy="52039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𝑁𝑜</m:t>
                          </m:r>
                        </m:e>
                      </m:d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6" name="Rectangl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207" y="4093910"/>
                <a:ext cx="1247457" cy="5203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Straight Arrow Connector 14"/>
          <p:cNvSpPr/>
          <p:nvPr/>
        </p:nvSpPr>
        <p:spPr>
          <a:xfrm flipV="1">
            <a:off x="1374243" y="2821273"/>
            <a:ext cx="1" cy="252174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6" name="Multiply 84"/>
          <p:cNvSpPr/>
          <p:nvPr/>
        </p:nvSpPr>
        <p:spPr>
          <a:xfrm rot="18900000">
            <a:off x="1608414" y="44373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7" name="Multiply 84"/>
          <p:cNvSpPr/>
          <p:nvPr/>
        </p:nvSpPr>
        <p:spPr>
          <a:xfrm rot="18900000">
            <a:off x="2163013" y="43841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8" name="Multiply 84"/>
          <p:cNvSpPr/>
          <p:nvPr/>
        </p:nvSpPr>
        <p:spPr>
          <a:xfrm rot="18900000">
            <a:off x="3231085" y="453098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9" name="Multiply 84"/>
          <p:cNvSpPr/>
          <p:nvPr/>
        </p:nvSpPr>
        <p:spPr>
          <a:xfrm rot="18900000">
            <a:off x="2749176" y="42001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0" name="Multiply 84"/>
          <p:cNvSpPr/>
          <p:nvPr/>
        </p:nvSpPr>
        <p:spPr>
          <a:xfrm rot="18900000">
            <a:off x="2308584" y="39636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1" name="Multiply 84"/>
          <p:cNvSpPr/>
          <p:nvPr/>
        </p:nvSpPr>
        <p:spPr>
          <a:xfrm rot="18900000">
            <a:off x="3636097" y="46627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Multiply 84"/>
          <p:cNvSpPr/>
          <p:nvPr/>
        </p:nvSpPr>
        <p:spPr>
          <a:xfrm rot="18900000">
            <a:off x="2471320" y="46507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3" name="Multiply 84"/>
          <p:cNvSpPr/>
          <p:nvPr/>
        </p:nvSpPr>
        <p:spPr>
          <a:xfrm rot="18900000">
            <a:off x="2931235" y="45182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4" name="Multiply 84"/>
          <p:cNvSpPr/>
          <p:nvPr/>
        </p:nvSpPr>
        <p:spPr>
          <a:xfrm rot="18900000">
            <a:off x="2082141" y="48370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5" name="Multiply 84"/>
          <p:cNvSpPr/>
          <p:nvPr/>
        </p:nvSpPr>
        <p:spPr>
          <a:xfrm rot="18900000">
            <a:off x="4958495" y="35059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6" name="Multiply 84"/>
          <p:cNvSpPr/>
          <p:nvPr/>
        </p:nvSpPr>
        <p:spPr>
          <a:xfrm rot="18900000">
            <a:off x="3803393" y="33048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Multiply 84"/>
          <p:cNvSpPr/>
          <p:nvPr/>
        </p:nvSpPr>
        <p:spPr>
          <a:xfrm rot="18900000">
            <a:off x="3530545" y="37637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Multiply 84"/>
          <p:cNvSpPr/>
          <p:nvPr/>
        </p:nvSpPr>
        <p:spPr>
          <a:xfrm rot="18900000">
            <a:off x="3277246" y="41075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9" name="Multiply 84"/>
          <p:cNvSpPr/>
          <p:nvPr/>
        </p:nvSpPr>
        <p:spPr>
          <a:xfrm rot="18900000">
            <a:off x="4058786" y="40080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0" name="Multiply 84"/>
          <p:cNvSpPr/>
          <p:nvPr/>
        </p:nvSpPr>
        <p:spPr>
          <a:xfrm rot="18900000">
            <a:off x="2836792" y="34404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1" name="Multiply 84"/>
          <p:cNvSpPr/>
          <p:nvPr/>
        </p:nvSpPr>
        <p:spPr>
          <a:xfrm rot="18900000">
            <a:off x="3253156" y="34308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2" name="Multiply 84"/>
          <p:cNvSpPr/>
          <p:nvPr/>
        </p:nvSpPr>
        <p:spPr>
          <a:xfrm rot="18900000">
            <a:off x="3999548" y="30678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13" name="Rectangle 45"/>
          <p:cNvGrpSpPr/>
          <p:nvPr/>
        </p:nvGrpSpPr>
        <p:grpSpPr>
          <a:xfrm>
            <a:off x="482851" y="2414035"/>
            <a:ext cx="887414" cy="381000"/>
            <a:chOff x="-1" y="0"/>
            <a:chExt cx="887413" cy="381000"/>
          </a:xfrm>
          <a:solidFill>
            <a:srgbClr val="C126B8"/>
          </a:solidFill>
        </p:grpSpPr>
        <p:sp>
          <p:nvSpPr>
            <p:cNvPr id="114" name="Rectangle"/>
            <p:cNvSpPr/>
            <p:nvPr/>
          </p:nvSpPr>
          <p:spPr>
            <a:xfrm>
              <a:off x="-1" y="0"/>
              <a:ext cx="887413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15" name="Sueldo"/>
            <p:cNvSpPr txBox="1"/>
            <p:nvPr/>
          </p:nvSpPr>
          <p:spPr>
            <a:xfrm>
              <a:off x="-1" y="21224"/>
              <a:ext cx="887413" cy="33855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1600">
                  <a:latin typeface="Verdana" panose="020B0604030504040204" pitchFamily="34" charset="0"/>
                  <a:ea typeface="Verdana" panose="020B0604030504040204" pitchFamily="34" charset="0"/>
                </a:rPr>
                <a:t>Sueldo</a:t>
              </a:r>
            </a:p>
          </p:txBody>
        </p:sp>
      </p:grpSp>
      <p:sp>
        <p:nvSpPr>
          <p:cNvPr id="116" name="Multiply 84"/>
          <p:cNvSpPr/>
          <p:nvPr/>
        </p:nvSpPr>
        <p:spPr>
          <a:xfrm rot="18900000">
            <a:off x="4557420" y="33299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7" name="Multiply 84"/>
          <p:cNvSpPr/>
          <p:nvPr/>
        </p:nvSpPr>
        <p:spPr>
          <a:xfrm rot="18900000">
            <a:off x="4577486" y="29311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8" name="Multiply 84"/>
          <p:cNvSpPr/>
          <p:nvPr/>
        </p:nvSpPr>
        <p:spPr>
          <a:xfrm rot="18900000">
            <a:off x="3095042" y="37746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9" name="Multiply 84"/>
          <p:cNvSpPr/>
          <p:nvPr/>
        </p:nvSpPr>
        <p:spPr>
          <a:xfrm rot="18900000">
            <a:off x="4480961" y="37335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0" name="Multiply 84"/>
          <p:cNvSpPr/>
          <p:nvPr/>
        </p:nvSpPr>
        <p:spPr>
          <a:xfrm rot="18900000">
            <a:off x="4114589" y="43706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1" name="Multiply 84"/>
          <p:cNvSpPr/>
          <p:nvPr/>
        </p:nvSpPr>
        <p:spPr>
          <a:xfrm rot="18900000">
            <a:off x="2755336" y="31605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2" name="Multiply 84"/>
          <p:cNvSpPr/>
          <p:nvPr/>
        </p:nvSpPr>
        <p:spPr>
          <a:xfrm rot="18900000">
            <a:off x="2344738" y="35026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3" name="Multiply 84"/>
          <p:cNvSpPr/>
          <p:nvPr/>
        </p:nvSpPr>
        <p:spPr>
          <a:xfrm rot="18900000">
            <a:off x="3932201" y="36609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4" name="Multiply 84"/>
          <p:cNvSpPr/>
          <p:nvPr/>
        </p:nvSpPr>
        <p:spPr>
          <a:xfrm rot="18900000">
            <a:off x="5019354" y="31279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5" name="Multiply 84"/>
          <p:cNvSpPr/>
          <p:nvPr/>
        </p:nvSpPr>
        <p:spPr>
          <a:xfrm rot="18900000">
            <a:off x="4869618" y="37832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6" name="Multiply 84"/>
          <p:cNvSpPr/>
          <p:nvPr/>
        </p:nvSpPr>
        <p:spPr>
          <a:xfrm rot="18900000">
            <a:off x="5196404" y="34308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7" name="Multiply 84"/>
          <p:cNvSpPr/>
          <p:nvPr/>
        </p:nvSpPr>
        <p:spPr>
          <a:xfrm rot="18900000">
            <a:off x="2946352" y="48176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8" name="Multiply 84"/>
          <p:cNvSpPr/>
          <p:nvPr/>
        </p:nvSpPr>
        <p:spPr>
          <a:xfrm rot="18900000">
            <a:off x="3600881" y="41413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9" name="Multiply 84"/>
          <p:cNvSpPr/>
          <p:nvPr/>
        </p:nvSpPr>
        <p:spPr>
          <a:xfrm rot="18900000">
            <a:off x="4229631" y="3382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0" name="Multiply 84"/>
          <p:cNvSpPr/>
          <p:nvPr/>
        </p:nvSpPr>
        <p:spPr>
          <a:xfrm rot="18900000">
            <a:off x="3051631" y="42527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3" name="ZoneTexte 79"/>
          <p:cNvSpPr txBox="1"/>
          <p:nvPr/>
        </p:nvSpPr>
        <p:spPr>
          <a:xfrm>
            <a:off x="1127589" y="3958824"/>
            <a:ext cx="130333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z="1600" smtClean="0">
                <a:latin typeface="Verdana" panose="020B0604030504040204" pitchFamily="34" charset="0"/>
                <a:ea typeface="Verdana" panose="020B0604030504040204" pitchFamily="34" charset="0"/>
              </a:rPr>
              <a:t>No</a:t>
            </a:r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4" name="ZoneTexte 84"/>
          <p:cNvSpPr txBox="1"/>
          <p:nvPr/>
        </p:nvSpPr>
        <p:spPr>
          <a:xfrm>
            <a:off x="4600535" y="2641200"/>
            <a:ext cx="130333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z="1600" smtClean="0">
                <a:latin typeface="Verdana" panose="020B0604030504040204" pitchFamily="34" charset="0"/>
                <a:ea typeface="Verdana" panose="020B0604030504040204" pitchFamily="34" charset="0"/>
              </a:rPr>
              <a:t>Si</a:t>
            </a:r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5" name="Straight Arrow Connector 42"/>
          <p:cNvSpPr/>
          <p:nvPr/>
        </p:nvSpPr>
        <p:spPr>
          <a:xfrm>
            <a:off x="1160714" y="5148414"/>
            <a:ext cx="4579939" cy="2438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36" name="Rectangle 58"/>
          <p:cNvGrpSpPr/>
          <p:nvPr/>
        </p:nvGrpSpPr>
        <p:grpSpPr>
          <a:xfrm>
            <a:off x="5528429" y="5317510"/>
            <a:ext cx="750891" cy="381001"/>
            <a:chOff x="-1" y="0"/>
            <a:chExt cx="750890" cy="381000"/>
          </a:xfrm>
          <a:solidFill>
            <a:srgbClr val="C126B8"/>
          </a:solidFill>
        </p:grpSpPr>
        <p:sp>
          <p:nvSpPr>
            <p:cNvPr id="137" name="Rectangle"/>
            <p:cNvSpPr/>
            <p:nvPr/>
          </p:nvSpPr>
          <p:spPr>
            <a:xfrm>
              <a:off x="-1" y="0"/>
              <a:ext cx="75089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8" name="Edad"/>
            <p:cNvSpPr txBox="1"/>
            <p:nvPr/>
          </p:nvSpPr>
          <p:spPr>
            <a:xfrm>
              <a:off x="-1" y="21225"/>
              <a:ext cx="750890" cy="33855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1600">
                  <a:latin typeface="Verdana" panose="020B0604030504040204" pitchFamily="34" charset="0"/>
                  <a:ea typeface="Verdana" panose="020B0604030504040204" pitchFamily="34" charset="0"/>
                </a:rPr>
                <a:t>Edad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Rectangle 4"/>
              <p:cNvSpPr txBox="1"/>
              <p:nvPr/>
            </p:nvSpPr>
            <p:spPr>
              <a:xfrm>
                <a:off x="8451153" y="602439"/>
                <a:ext cx="3237938" cy="65191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𝑁𝑜</m:t>
                          </m:r>
                        </m:e>
                        <m:e>
                          <m:r>
                            <a:rPr lang="ar-A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ar-AE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ar-A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ar-AE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s-MX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𝑁𝑜</m:t>
                                  </m:r>
                                </m:e>
                              </m:d>
                              <m:r>
                                <a:rPr lang="ar-A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ar-A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ar-A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s-MX" sz="20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ar-A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ar-A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ar-A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>
          <p:sp>
            <p:nvSpPr>
              <p:cNvPr id="13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153" y="602439"/>
                <a:ext cx="3237938" cy="6519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26119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1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" name="Title 1"/>
          <p:cNvSpPr txBox="1"/>
          <p:nvPr/>
        </p:nvSpPr>
        <p:spPr>
          <a:xfrm>
            <a:off x="6917300" y="2754325"/>
            <a:ext cx="34378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#2. P(X)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1"/>
              <p:cNvSpPr txBox="1"/>
              <p:nvPr/>
            </p:nvSpPr>
            <p:spPr>
              <a:xfrm>
                <a:off x="6915726" y="3232783"/>
                <a:ext cx="4621906" cy="52738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ar-AE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ar-AE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ú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𝑚𝑒𝑟𝑜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𝑂𝑏𝑠𝑒𝑟𝑣𝑎𝑐𝑖𝑜𝑛𝑒𝑠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𝑆𝑖𝑚𝑖𝑙𝑎𝑟𝑒𝑠</m:t>
                          </m:r>
                        </m:num>
                        <m:den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𝑂𝑏𝑠𝑒𝑟𝑣𝑎𝑐𝑖𝑜𝑛𝑒𝑠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56" name="Rectang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726" y="3232783"/>
                <a:ext cx="4621906" cy="5273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8"/>
              <p:cNvSpPr txBox="1"/>
              <p:nvPr/>
            </p:nvSpPr>
            <p:spPr>
              <a:xfrm>
                <a:off x="6915724" y="3985825"/>
                <a:ext cx="1086257" cy="49057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57" name="Rectangl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724" y="3985825"/>
                <a:ext cx="1086257" cy="490576"/>
              </a:xfrm>
              <a:prstGeom prst="rect">
                <a:avLst/>
              </a:prstGeom>
              <a:blipFill rotWithShape="0">
                <a:blip r:embed="rId3"/>
                <a:stretch>
                  <a:fillRect b="-62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84"/>
          <p:cNvSpPr/>
          <p:nvPr/>
        </p:nvSpPr>
        <p:spPr>
          <a:xfrm>
            <a:off x="2750630" y="3975987"/>
            <a:ext cx="718194" cy="718194"/>
          </a:xfrm>
          <a:prstGeom prst="ellipse">
            <a:avLst/>
          </a:prstGeom>
          <a:solidFill>
            <a:srgbClr val="595959">
              <a:alpha val="4196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traight Arrow Connector 14"/>
          <p:cNvSpPr/>
          <p:nvPr/>
        </p:nvSpPr>
        <p:spPr>
          <a:xfrm flipV="1">
            <a:off x="1374243" y="2821273"/>
            <a:ext cx="1" cy="252174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1" name="Multiply 84"/>
          <p:cNvSpPr/>
          <p:nvPr/>
        </p:nvSpPr>
        <p:spPr>
          <a:xfrm rot="18900000">
            <a:off x="1608414" y="44373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Multiply 84"/>
          <p:cNvSpPr/>
          <p:nvPr/>
        </p:nvSpPr>
        <p:spPr>
          <a:xfrm rot="18900000">
            <a:off x="2163013" y="43841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Multiply 84"/>
          <p:cNvSpPr/>
          <p:nvPr/>
        </p:nvSpPr>
        <p:spPr>
          <a:xfrm rot="18900000">
            <a:off x="3231085" y="453098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Multiply 84"/>
          <p:cNvSpPr/>
          <p:nvPr/>
        </p:nvSpPr>
        <p:spPr>
          <a:xfrm rot="18900000">
            <a:off x="2749176" y="42001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Multiply 84"/>
          <p:cNvSpPr/>
          <p:nvPr/>
        </p:nvSpPr>
        <p:spPr>
          <a:xfrm rot="18900000">
            <a:off x="2308584" y="39636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3" name="Multiply 84"/>
          <p:cNvSpPr/>
          <p:nvPr/>
        </p:nvSpPr>
        <p:spPr>
          <a:xfrm rot="18900000">
            <a:off x="3636097" y="46627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4" name="Multiply 84"/>
          <p:cNvSpPr/>
          <p:nvPr/>
        </p:nvSpPr>
        <p:spPr>
          <a:xfrm rot="18900000">
            <a:off x="2471320" y="46507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5" name="Multiply 84"/>
          <p:cNvSpPr/>
          <p:nvPr/>
        </p:nvSpPr>
        <p:spPr>
          <a:xfrm rot="18900000">
            <a:off x="2931235" y="45182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6" name="Multiply 84"/>
          <p:cNvSpPr/>
          <p:nvPr/>
        </p:nvSpPr>
        <p:spPr>
          <a:xfrm rot="18900000">
            <a:off x="2082141" y="48370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Multiply 84"/>
          <p:cNvSpPr/>
          <p:nvPr/>
        </p:nvSpPr>
        <p:spPr>
          <a:xfrm rot="18900000">
            <a:off x="4958495" y="35059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Multiply 84"/>
          <p:cNvSpPr/>
          <p:nvPr/>
        </p:nvSpPr>
        <p:spPr>
          <a:xfrm rot="18900000">
            <a:off x="3803393" y="33048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9" name="Multiply 84"/>
          <p:cNvSpPr/>
          <p:nvPr/>
        </p:nvSpPr>
        <p:spPr>
          <a:xfrm rot="18900000">
            <a:off x="3530545" y="37637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0" name="Multiply 84"/>
          <p:cNvSpPr/>
          <p:nvPr/>
        </p:nvSpPr>
        <p:spPr>
          <a:xfrm rot="18900000">
            <a:off x="3277246" y="41075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1" name="Multiply 84"/>
          <p:cNvSpPr/>
          <p:nvPr/>
        </p:nvSpPr>
        <p:spPr>
          <a:xfrm rot="18900000">
            <a:off x="4058786" y="40080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2" name="Multiply 84"/>
          <p:cNvSpPr/>
          <p:nvPr/>
        </p:nvSpPr>
        <p:spPr>
          <a:xfrm rot="18900000">
            <a:off x="2836792" y="34404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3" name="Multiply 84"/>
          <p:cNvSpPr/>
          <p:nvPr/>
        </p:nvSpPr>
        <p:spPr>
          <a:xfrm rot="18900000">
            <a:off x="3253156" y="34308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4" name="Multiply 84"/>
          <p:cNvSpPr/>
          <p:nvPr/>
        </p:nvSpPr>
        <p:spPr>
          <a:xfrm rot="18900000">
            <a:off x="3999548" y="30678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15" name="Rectangle 45"/>
          <p:cNvGrpSpPr/>
          <p:nvPr/>
        </p:nvGrpSpPr>
        <p:grpSpPr>
          <a:xfrm>
            <a:off x="482851" y="2414035"/>
            <a:ext cx="887414" cy="381000"/>
            <a:chOff x="-1" y="0"/>
            <a:chExt cx="887413" cy="381000"/>
          </a:xfrm>
          <a:solidFill>
            <a:srgbClr val="C126B8"/>
          </a:solidFill>
        </p:grpSpPr>
        <p:sp>
          <p:nvSpPr>
            <p:cNvPr id="116" name="Rectangle"/>
            <p:cNvSpPr/>
            <p:nvPr/>
          </p:nvSpPr>
          <p:spPr>
            <a:xfrm>
              <a:off x="-1" y="0"/>
              <a:ext cx="887413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17" name="Sueldo"/>
            <p:cNvSpPr txBox="1"/>
            <p:nvPr/>
          </p:nvSpPr>
          <p:spPr>
            <a:xfrm>
              <a:off x="-1" y="21224"/>
              <a:ext cx="887413" cy="33855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1600">
                  <a:latin typeface="Verdana" panose="020B0604030504040204" pitchFamily="34" charset="0"/>
                  <a:ea typeface="Verdana" panose="020B0604030504040204" pitchFamily="34" charset="0"/>
                </a:rPr>
                <a:t>Sueldo</a:t>
              </a:r>
            </a:p>
          </p:txBody>
        </p:sp>
      </p:grpSp>
      <p:sp>
        <p:nvSpPr>
          <p:cNvPr id="118" name="Multiply 84"/>
          <p:cNvSpPr/>
          <p:nvPr/>
        </p:nvSpPr>
        <p:spPr>
          <a:xfrm rot="18900000">
            <a:off x="4557420" y="33299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9" name="Multiply 84"/>
          <p:cNvSpPr/>
          <p:nvPr/>
        </p:nvSpPr>
        <p:spPr>
          <a:xfrm rot="18900000">
            <a:off x="4577486" y="29311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0" name="Multiply 84"/>
          <p:cNvSpPr/>
          <p:nvPr/>
        </p:nvSpPr>
        <p:spPr>
          <a:xfrm rot="18900000">
            <a:off x="3095042" y="37746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1" name="Multiply 84"/>
          <p:cNvSpPr/>
          <p:nvPr/>
        </p:nvSpPr>
        <p:spPr>
          <a:xfrm rot="18900000">
            <a:off x="4480961" y="37335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2" name="Multiply 84"/>
          <p:cNvSpPr/>
          <p:nvPr/>
        </p:nvSpPr>
        <p:spPr>
          <a:xfrm rot="18900000">
            <a:off x="4114589" y="43706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3" name="Multiply 84"/>
          <p:cNvSpPr/>
          <p:nvPr/>
        </p:nvSpPr>
        <p:spPr>
          <a:xfrm rot="18900000">
            <a:off x="2755336" y="31605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4" name="Multiply 84"/>
          <p:cNvSpPr/>
          <p:nvPr/>
        </p:nvSpPr>
        <p:spPr>
          <a:xfrm rot="18900000">
            <a:off x="2344738" y="35026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5" name="Multiply 84"/>
          <p:cNvSpPr/>
          <p:nvPr/>
        </p:nvSpPr>
        <p:spPr>
          <a:xfrm rot="18900000">
            <a:off x="3932201" y="36609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6" name="Multiply 84"/>
          <p:cNvSpPr/>
          <p:nvPr/>
        </p:nvSpPr>
        <p:spPr>
          <a:xfrm rot="18900000">
            <a:off x="5019354" y="31279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7" name="Multiply 84"/>
          <p:cNvSpPr/>
          <p:nvPr/>
        </p:nvSpPr>
        <p:spPr>
          <a:xfrm rot="18900000">
            <a:off x="4869618" y="37832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8" name="Multiply 84"/>
          <p:cNvSpPr/>
          <p:nvPr/>
        </p:nvSpPr>
        <p:spPr>
          <a:xfrm rot="18900000">
            <a:off x="5196404" y="34308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9" name="Multiply 84"/>
          <p:cNvSpPr/>
          <p:nvPr/>
        </p:nvSpPr>
        <p:spPr>
          <a:xfrm rot="18900000">
            <a:off x="2946352" y="48176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0" name="Multiply 84"/>
          <p:cNvSpPr/>
          <p:nvPr/>
        </p:nvSpPr>
        <p:spPr>
          <a:xfrm rot="18900000">
            <a:off x="3600881" y="41413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1" name="Multiply 84"/>
          <p:cNvSpPr/>
          <p:nvPr/>
        </p:nvSpPr>
        <p:spPr>
          <a:xfrm rot="18900000">
            <a:off x="4229631" y="3382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2" name="Multiply 84"/>
          <p:cNvSpPr/>
          <p:nvPr/>
        </p:nvSpPr>
        <p:spPr>
          <a:xfrm rot="18900000">
            <a:off x="3051631" y="42527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3" name="ZoneTexte 79"/>
          <p:cNvSpPr txBox="1"/>
          <p:nvPr/>
        </p:nvSpPr>
        <p:spPr>
          <a:xfrm>
            <a:off x="1127589" y="3958824"/>
            <a:ext cx="130333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z="1600" smtClean="0">
                <a:latin typeface="Verdana" panose="020B0604030504040204" pitchFamily="34" charset="0"/>
                <a:ea typeface="Verdana" panose="020B0604030504040204" pitchFamily="34" charset="0"/>
              </a:rPr>
              <a:t>No</a:t>
            </a:r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4" name="ZoneTexte 84"/>
          <p:cNvSpPr txBox="1"/>
          <p:nvPr/>
        </p:nvSpPr>
        <p:spPr>
          <a:xfrm>
            <a:off x="4600535" y="2641200"/>
            <a:ext cx="130333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z="1600" smtClean="0">
                <a:latin typeface="Verdana" panose="020B0604030504040204" pitchFamily="34" charset="0"/>
                <a:ea typeface="Verdana" panose="020B0604030504040204" pitchFamily="34" charset="0"/>
              </a:rPr>
              <a:t>Si</a:t>
            </a:r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5" name="Straight Arrow Connector 42"/>
          <p:cNvSpPr/>
          <p:nvPr/>
        </p:nvSpPr>
        <p:spPr>
          <a:xfrm>
            <a:off x="1160714" y="5148414"/>
            <a:ext cx="4579939" cy="2438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36" name="Rectangle 58"/>
          <p:cNvGrpSpPr/>
          <p:nvPr/>
        </p:nvGrpSpPr>
        <p:grpSpPr>
          <a:xfrm>
            <a:off x="5528429" y="5317510"/>
            <a:ext cx="750891" cy="381001"/>
            <a:chOff x="-1" y="0"/>
            <a:chExt cx="750890" cy="381000"/>
          </a:xfrm>
          <a:solidFill>
            <a:srgbClr val="C126B8"/>
          </a:solidFill>
        </p:grpSpPr>
        <p:sp>
          <p:nvSpPr>
            <p:cNvPr id="137" name="Rectangle"/>
            <p:cNvSpPr/>
            <p:nvPr/>
          </p:nvSpPr>
          <p:spPr>
            <a:xfrm>
              <a:off x="-1" y="0"/>
              <a:ext cx="75089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8" name="Edad"/>
            <p:cNvSpPr txBox="1"/>
            <p:nvPr/>
          </p:nvSpPr>
          <p:spPr>
            <a:xfrm>
              <a:off x="-1" y="21225"/>
              <a:ext cx="750890" cy="33855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1600">
                  <a:latin typeface="Verdana" panose="020B0604030504040204" pitchFamily="34" charset="0"/>
                  <a:ea typeface="Verdana" panose="020B0604030504040204" pitchFamily="34" charset="0"/>
                </a:rPr>
                <a:t>Edad</a:t>
              </a:r>
            </a:p>
          </p:txBody>
        </p:sp>
      </p:grpSp>
      <p:sp>
        <p:nvSpPr>
          <p:cNvPr id="155" name="Oval 7"/>
          <p:cNvSpPr/>
          <p:nvPr/>
        </p:nvSpPr>
        <p:spPr>
          <a:xfrm>
            <a:off x="2762327" y="3980284"/>
            <a:ext cx="687920" cy="687920"/>
          </a:xfrm>
          <a:prstGeom prst="ellipse">
            <a:avLst/>
          </a:prstGeom>
          <a:ln w="25400">
            <a:solidFill>
              <a:srgbClr val="595959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Rectangle 4"/>
              <p:cNvSpPr txBox="1"/>
              <p:nvPr/>
            </p:nvSpPr>
            <p:spPr>
              <a:xfrm>
                <a:off x="8451153" y="602439"/>
                <a:ext cx="3237938" cy="65191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𝑁𝑜</m:t>
                          </m:r>
                        </m:e>
                        <m:e>
                          <m:r>
                            <a:rPr lang="ar-A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ar-AE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ar-A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ar-AE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s-MX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𝑁𝑜</m:t>
                                  </m:r>
                                </m:e>
                              </m:d>
                              <m:r>
                                <a:rPr lang="ar-A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ar-A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ar-A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s-MX" sz="20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ar-A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ar-A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ar-A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>
          <p:sp>
            <p:nvSpPr>
              <p:cNvPr id="15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153" y="602439"/>
                <a:ext cx="3237938" cy="6519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7135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1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6263160" y="2224750"/>
            <a:ext cx="34378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#3</a:t>
            </a:r>
            <a:r>
              <a:rPr/>
              <a:t>. </a:t>
            </a:r>
            <a:r>
              <a:rPr smtClean="0"/>
              <a:t>P(X|</a:t>
            </a:r>
            <a:r>
              <a:rPr lang="es-MX" smtClean="0"/>
              <a:t>No</a:t>
            </a:r>
            <a:r>
              <a:rPr smtClean="0"/>
              <a:t>)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1"/>
              <p:cNvSpPr txBox="1"/>
              <p:nvPr/>
            </p:nvSpPr>
            <p:spPr>
              <a:xfrm>
                <a:off x="6261585" y="2703208"/>
                <a:ext cx="5427506" cy="10154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ar-AE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ar-AE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ar-AE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ar-AE" sz="1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MX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ú</m:t>
                              </m:r>
                              <m:r>
                                <a:rPr lang="es-MX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𝑚𝑒𝑟𝑜</m:t>
                              </m:r>
                              <m:r>
                                <a:rPr lang="es-MX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MX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  <m:r>
                                <a:rPr lang="es-MX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𝑒𝑛𝑡𝑟𝑒</m:t>
                              </m:r>
                              <m:r>
                                <a:rPr lang="es-MX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𝑙𝑎𝑠</m:t>
                              </m:r>
                            </m:e>
                            <m:e>
                              <m:r>
                                <a:rPr lang="es-MX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𝑜𝑏𝑠𝑒𝑟𝑣𝑎𝑐𝑖𝑜𝑛𝑒𝑠</m:t>
                              </m:r>
                            </m:e>
                            <m:e>
                              <m:r>
                                <a:rPr lang="es-MX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𝑠𝑖𝑚𝑖𝑙𝑎𝑟𝑒𝑠</m:t>
                              </m:r>
                            </m:e>
                          </m:eqArr>
                        </m:num>
                        <m:den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𝐶𝑎𝑚𝑖𝑛𝑎𝑛𝑡𝑒𝑠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6" name="Rectang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85" y="2703208"/>
                <a:ext cx="5427506" cy="10154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58"/>
              <p:cNvSpPr txBox="1"/>
              <p:nvPr/>
            </p:nvSpPr>
            <p:spPr>
              <a:xfrm>
                <a:off x="6261584" y="3851168"/>
                <a:ext cx="1475917" cy="52039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MX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7" name="Rectangl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84" y="3851168"/>
                <a:ext cx="1475917" cy="5203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184"/>
          <p:cNvSpPr/>
          <p:nvPr/>
        </p:nvSpPr>
        <p:spPr>
          <a:xfrm>
            <a:off x="2750630" y="3975987"/>
            <a:ext cx="718194" cy="718194"/>
          </a:xfrm>
          <a:prstGeom prst="ellipse">
            <a:avLst/>
          </a:prstGeom>
          <a:solidFill>
            <a:srgbClr val="595959">
              <a:alpha val="4196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traight Arrow Connector 14"/>
          <p:cNvSpPr/>
          <p:nvPr/>
        </p:nvSpPr>
        <p:spPr>
          <a:xfrm flipV="1">
            <a:off x="1374243" y="2821273"/>
            <a:ext cx="1" cy="252174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5" name="Multiply 84"/>
          <p:cNvSpPr/>
          <p:nvPr/>
        </p:nvSpPr>
        <p:spPr>
          <a:xfrm rot="18900000">
            <a:off x="1608414" y="44373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Multiply 84"/>
          <p:cNvSpPr/>
          <p:nvPr/>
        </p:nvSpPr>
        <p:spPr>
          <a:xfrm rot="18900000">
            <a:off x="2163013" y="43841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Multiply 84"/>
          <p:cNvSpPr/>
          <p:nvPr/>
        </p:nvSpPr>
        <p:spPr>
          <a:xfrm rot="18900000">
            <a:off x="3231085" y="453098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Multiply 84"/>
          <p:cNvSpPr/>
          <p:nvPr/>
        </p:nvSpPr>
        <p:spPr>
          <a:xfrm rot="18900000">
            <a:off x="2749176" y="42001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9" name="Multiply 84"/>
          <p:cNvSpPr/>
          <p:nvPr/>
        </p:nvSpPr>
        <p:spPr>
          <a:xfrm rot="18900000">
            <a:off x="2308584" y="39636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0" name="Multiply 84"/>
          <p:cNvSpPr/>
          <p:nvPr/>
        </p:nvSpPr>
        <p:spPr>
          <a:xfrm rot="18900000">
            <a:off x="3636097" y="46627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1" name="Multiply 84"/>
          <p:cNvSpPr/>
          <p:nvPr/>
        </p:nvSpPr>
        <p:spPr>
          <a:xfrm rot="18900000">
            <a:off x="2471320" y="46507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Multiply 84"/>
          <p:cNvSpPr/>
          <p:nvPr/>
        </p:nvSpPr>
        <p:spPr>
          <a:xfrm rot="18900000">
            <a:off x="2931235" y="45182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Multiply 84"/>
          <p:cNvSpPr/>
          <p:nvPr/>
        </p:nvSpPr>
        <p:spPr>
          <a:xfrm rot="18900000">
            <a:off x="2082141" y="48370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4" name="Multiply 84"/>
          <p:cNvSpPr/>
          <p:nvPr/>
        </p:nvSpPr>
        <p:spPr>
          <a:xfrm rot="18900000">
            <a:off x="4958495" y="35059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5" name="Multiply 84"/>
          <p:cNvSpPr/>
          <p:nvPr/>
        </p:nvSpPr>
        <p:spPr>
          <a:xfrm rot="18900000">
            <a:off x="3803393" y="33048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6" name="Multiply 84"/>
          <p:cNvSpPr/>
          <p:nvPr/>
        </p:nvSpPr>
        <p:spPr>
          <a:xfrm rot="18900000">
            <a:off x="3530545" y="37637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7" name="Multiply 84"/>
          <p:cNvSpPr/>
          <p:nvPr/>
        </p:nvSpPr>
        <p:spPr>
          <a:xfrm rot="18900000">
            <a:off x="3277246" y="41075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8" name="Multiply 84"/>
          <p:cNvSpPr/>
          <p:nvPr/>
        </p:nvSpPr>
        <p:spPr>
          <a:xfrm rot="18900000">
            <a:off x="4058786" y="40080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9" name="Multiply 84"/>
          <p:cNvSpPr/>
          <p:nvPr/>
        </p:nvSpPr>
        <p:spPr>
          <a:xfrm rot="18900000">
            <a:off x="2836792" y="34404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Multiply 84"/>
          <p:cNvSpPr/>
          <p:nvPr/>
        </p:nvSpPr>
        <p:spPr>
          <a:xfrm rot="18900000">
            <a:off x="3253156" y="34308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Multiply 84"/>
          <p:cNvSpPr/>
          <p:nvPr/>
        </p:nvSpPr>
        <p:spPr>
          <a:xfrm rot="18900000">
            <a:off x="3999548" y="30678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72" name="Rectangle 45"/>
          <p:cNvGrpSpPr/>
          <p:nvPr/>
        </p:nvGrpSpPr>
        <p:grpSpPr>
          <a:xfrm>
            <a:off x="482851" y="2414035"/>
            <a:ext cx="887414" cy="381000"/>
            <a:chOff x="-1" y="0"/>
            <a:chExt cx="887413" cy="381000"/>
          </a:xfrm>
          <a:solidFill>
            <a:srgbClr val="C126B8"/>
          </a:solidFill>
        </p:grpSpPr>
        <p:sp>
          <p:nvSpPr>
            <p:cNvPr id="73" name="Rectangle"/>
            <p:cNvSpPr/>
            <p:nvPr/>
          </p:nvSpPr>
          <p:spPr>
            <a:xfrm>
              <a:off x="-1" y="0"/>
              <a:ext cx="887413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4" name="Sueldo"/>
            <p:cNvSpPr txBox="1"/>
            <p:nvPr/>
          </p:nvSpPr>
          <p:spPr>
            <a:xfrm>
              <a:off x="-1" y="21224"/>
              <a:ext cx="887413" cy="33855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1600">
                  <a:latin typeface="Verdana" panose="020B0604030504040204" pitchFamily="34" charset="0"/>
                  <a:ea typeface="Verdana" panose="020B0604030504040204" pitchFamily="34" charset="0"/>
                </a:rPr>
                <a:t>Sueldo</a:t>
              </a:r>
            </a:p>
          </p:txBody>
        </p:sp>
      </p:grpSp>
      <p:sp>
        <p:nvSpPr>
          <p:cNvPr id="75" name="Multiply 84"/>
          <p:cNvSpPr/>
          <p:nvPr/>
        </p:nvSpPr>
        <p:spPr>
          <a:xfrm rot="18900000">
            <a:off x="4557420" y="33299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6" name="Multiply 84"/>
          <p:cNvSpPr/>
          <p:nvPr/>
        </p:nvSpPr>
        <p:spPr>
          <a:xfrm rot="18900000">
            <a:off x="4577486" y="29311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7" name="Multiply 84"/>
          <p:cNvSpPr/>
          <p:nvPr/>
        </p:nvSpPr>
        <p:spPr>
          <a:xfrm rot="18900000">
            <a:off x="3095042" y="37746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8" name="Multiply 84"/>
          <p:cNvSpPr/>
          <p:nvPr/>
        </p:nvSpPr>
        <p:spPr>
          <a:xfrm rot="18900000">
            <a:off x="4480961" y="37335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9" name="Multiply 84"/>
          <p:cNvSpPr/>
          <p:nvPr/>
        </p:nvSpPr>
        <p:spPr>
          <a:xfrm rot="18900000">
            <a:off x="4114589" y="43706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0" name="Multiply 84"/>
          <p:cNvSpPr/>
          <p:nvPr/>
        </p:nvSpPr>
        <p:spPr>
          <a:xfrm rot="18900000">
            <a:off x="2755336" y="31605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1" name="Multiply 84"/>
          <p:cNvSpPr/>
          <p:nvPr/>
        </p:nvSpPr>
        <p:spPr>
          <a:xfrm rot="18900000">
            <a:off x="2344738" y="35026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2" name="Multiply 84"/>
          <p:cNvSpPr/>
          <p:nvPr/>
        </p:nvSpPr>
        <p:spPr>
          <a:xfrm rot="18900000">
            <a:off x="3932201" y="36609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3" name="Multiply 84"/>
          <p:cNvSpPr/>
          <p:nvPr/>
        </p:nvSpPr>
        <p:spPr>
          <a:xfrm rot="18900000">
            <a:off x="5019354" y="31279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4" name="Multiply 84"/>
          <p:cNvSpPr/>
          <p:nvPr/>
        </p:nvSpPr>
        <p:spPr>
          <a:xfrm rot="18900000">
            <a:off x="4869618" y="37832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Multiply 84"/>
          <p:cNvSpPr/>
          <p:nvPr/>
        </p:nvSpPr>
        <p:spPr>
          <a:xfrm rot="18900000">
            <a:off x="5196404" y="34308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6" name="Multiply 84"/>
          <p:cNvSpPr/>
          <p:nvPr/>
        </p:nvSpPr>
        <p:spPr>
          <a:xfrm rot="18900000">
            <a:off x="2946352" y="48176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7" name="Multiply 84"/>
          <p:cNvSpPr/>
          <p:nvPr/>
        </p:nvSpPr>
        <p:spPr>
          <a:xfrm rot="18900000">
            <a:off x="3600881" y="41413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Multiply 84"/>
          <p:cNvSpPr/>
          <p:nvPr/>
        </p:nvSpPr>
        <p:spPr>
          <a:xfrm rot="18900000">
            <a:off x="4229631" y="3382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9" name="Multiply 84"/>
          <p:cNvSpPr/>
          <p:nvPr/>
        </p:nvSpPr>
        <p:spPr>
          <a:xfrm rot="18900000">
            <a:off x="3051631" y="42527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0" name="ZoneTexte 79"/>
          <p:cNvSpPr txBox="1"/>
          <p:nvPr/>
        </p:nvSpPr>
        <p:spPr>
          <a:xfrm>
            <a:off x="1127589" y="3958824"/>
            <a:ext cx="130333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z="1600" smtClean="0">
                <a:latin typeface="Verdana" panose="020B0604030504040204" pitchFamily="34" charset="0"/>
                <a:ea typeface="Verdana" panose="020B0604030504040204" pitchFamily="34" charset="0"/>
              </a:rPr>
              <a:t>No</a:t>
            </a:r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1" name="ZoneTexte 84"/>
          <p:cNvSpPr txBox="1"/>
          <p:nvPr/>
        </p:nvSpPr>
        <p:spPr>
          <a:xfrm>
            <a:off x="4600535" y="2641200"/>
            <a:ext cx="130333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z="1600" smtClean="0">
                <a:latin typeface="Verdana" panose="020B0604030504040204" pitchFamily="34" charset="0"/>
                <a:ea typeface="Verdana" panose="020B0604030504040204" pitchFamily="34" charset="0"/>
              </a:rPr>
              <a:t>Si</a:t>
            </a:r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2" name="Straight Arrow Connector 42"/>
          <p:cNvSpPr/>
          <p:nvPr/>
        </p:nvSpPr>
        <p:spPr>
          <a:xfrm>
            <a:off x="1160714" y="5148414"/>
            <a:ext cx="4579939" cy="2438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93" name="Rectangle 58"/>
          <p:cNvGrpSpPr/>
          <p:nvPr/>
        </p:nvGrpSpPr>
        <p:grpSpPr>
          <a:xfrm>
            <a:off x="5528429" y="5317510"/>
            <a:ext cx="750891" cy="381001"/>
            <a:chOff x="-1" y="0"/>
            <a:chExt cx="750890" cy="381000"/>
          </a:xfrm>
          <a:solidFill>
            <a:srgbClr val="C126B8"/>
          </a:solidFill>
        </p:grpSpPr>
        <p:sp>
          <p:nvSpPr>
            <p:cNvPr id="94" name="Rectangle"/>
            <p:cNvSpPr/>
            <p:nvPr/>
          </p:nvSpPr>
          <p:spPr>
            <a:xfrm>
              <a:off x="-1" y="0"/>
              <a:ext cx="75089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5" name="Edad"/>
            <p:cNvSpPr txBox="1"/>
            <p:nvPr/>
          </p:nvSpPr>
          <p:spPr>
            <a:xfrm>
              <a:off x="-1" y="21225"/>
              <a:ext cx="750890" cy="33855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1600">
                  <a:latin typeface="Verdana" panose="020B0604030504040204" pitchFamily="34" charset="0"/>
                  <a:ea typeface="Verdana" panose="020B0604030504040204" pitchFamily="34" charset="0"/>
                </a:rPr>
                <a:t>Edad</a:t>
              </a:r>
            </a:p>
          </p:txBody>
        </p:sp>
      </p:grpSp>
      <p:sp>
        <p:nvSpPr>
          <p:cNvPr id="96" name="Oval 7"/>
          <p:cNvSpPr/>
          <p:nvPr/>
        </p:nvSpPr>
        <p:spPr>
          <a:xfrm>
            <a:off x="2762327" y="3980284"/>
            <a:ext cx="687920" cy="687920"/>
          </a:xfrm>
          <a:prstGeom prst="ellipse">
            <a:avLst/>
          </a:prstGeom>
          <a:ln w="25400">
            <a:solidFill>
              <a:srgbClr val="595959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4"/>
              <p:cNvSpPr txBox="1"/>
              <p:nvPr/>
            </p:nvSpPr>
            <p:spPr>
              <a:xfrm>
                <a:off x="8451153" y="602439"/>
                <a:ext cx="3237938" cy="65191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𝑁𝑜</m:t>
                          </m:r>
                        </m:e>
                        <m:e>
                          <m:r>
                            <a:rPr lang="ar-A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ar-AE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ar-A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ar-AE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s-MX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𝑁𝑜</m:t>
                                  </m:r>
                                </m:e>
                              </m:d>
                              <m:r>
                                <a:rPr lang="ar-A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ar-A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ar-A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s-MX" sz="20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ar-A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ar-A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ar-A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>
          <p:sp>
            <p:nvSpPr>
              <p:cNvPr id="9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153" y="602439"/>
                <a:ext cx="3237938" cy="6519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6439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1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21"/>
              <p:cNvSpPr txBox="1"/>
              <p:nvPr/>
            </p:nvSpPr>
            <p:spPr>
              <a:xfrm>
                <a:off x="3312835" y="2667000"/>
                <a:ext cx="3457037" cy="164288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𝑁𝑜</m:t>
                          </m:r>
                        </m:e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6" name="Rectangl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835" y="2667000"/>
                <a:ext cx="3457037" cy="1642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3"/>
              <p:cNvSpPr txBox="1"/>
              <p:nvPr/>
            </p:nvSpPr>
            <p:spPr>
              <a:xfrm>
                <a:off x="7817029" y="3242221"/>
                <a:ext cx="1058176" cy="28570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sz="3200"/>
              </a:p>
            </p:txBody>
          </p:sp>
        </mc:Choice>
        <mc:Fallback xmlns="">
          <p:sp>
            <p:nvSpPr>
              <p:cNvPr id="7" name="Rectangl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029" y="3242221"/>
                <a:ext cx="1058176" cy="285700"/>
              </a:xfrm>
              <a:prstGeom prst="rect">
                <a:avLst/>
              </a:prstGeom>
              <a:blipFill rotWithShape="0">
                <a:blip r:embed="rId3"/>
                <a:stretch>
                  <a:fillRect r="-8621" b="-3617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618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2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21"/>
              <p:cNvSpPr txBox="1"/>
              <p:nvPr/>
            </p:nvSpPr>
            <p:spPr>
              <a:xfrm>
                <a:off x="3075827" y="2767013"/>
                <a:ext cx="3469027" cy="164288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𝑆𝑖</m:t>
                          </m:r>
                        </m:e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5" name="Rectangl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827" y="2767013"/>
                <a:ext cx="3469027" cy="1642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23"/>
              <p:cNvSpPr txBox="1"/>
              <p:nvPr/>
            </p:nvSpPr>
            <p:spPr>
              <a:xfrm>
                <a:off x="6951011" y="3342234"/>
                <a:ext cx="1058176" cy="28570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8" name="Rectangl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011" y="3342234"/>
                <a:ext cx="1058176" cy="285700"/>
              </a:xfrm>
              <a:prstGeom prst="rect">
                <a:avLst/>
              </a:prstGeom>
              <a:blipFill rotWithShape="0">
                <a:blip r:embed="rId3"/>
                <a:stretch>
                  <a:fillRect r="-8621" b="-3617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42627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3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4"/>
              <p:cNvSpPr txBox="1"/>
              <p:nvPr/>
            </p:nvSpPr>
            <p:spPr>
              <a:xfrm>
                <a:off x="4263286" y="3072756"/>
                <a:ext cx="3665427" cy="49244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𝑁𝑜</m:t>
                          </m:r>
                        </m:e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𝑆𝑖</m:t>
                          </m:r>
                        </m:e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2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286" y="3072756"/>
                <a:ext cx="366542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4"/>
              <p:cNvSpPr txBox="1"/>
              <p:nvPr/>
            </p:nvSpPr>
            <p:spPr>
              <a:xfrm>
                <a:off x="4905032" y="3839047"/>
                <a:ext cx="2381934" cy="49244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75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032" y="3839047"/>
                <a:ext cx="2381934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22748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3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4"/>
              <p:cNvSpPr txBox="1"/>
              <p:nvPr/>
            </p:nvSpPr>
            <p:spPr>
              <a:xfrm>
                <a:off x="4307465" y="3072756"/>
                <a:ext cx="3577069" cy="49244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𝑁𝑜</m:t>
                          </m:r>
                        </m:e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MX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𝑆𝑖</m:t>
                          </m:r>
                        </m:e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2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465" y="3072756"/>
                <a:ext cx="357706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4"/>
              <p:cNvSpPr txBox="1"/>
              <p:nvPr/>
            </p:nvSpPr>
            <p:spPr>
              <a:xfrm>
                <a:off x="5013779" y="3848100"/>
                <a:ext cx="2164439" cy="49244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MX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75</m:t>
                      </m:r>
                      <m:r>
                        <a:rPr lang="es-MX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MX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MX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779" y="3848100"/>
                <a:ext cx="2164439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79079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17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Naïve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Bayes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Straight Arrow Connector 14"/>
          <p:cNvSpPr/>
          <p:nvPr/>
        </p:nvSpPr>
        <p:spPr>
          <a:xfrm flipV="1">
            <a:off x="3786488" y="2794113"/>
            <a:ext cx="1" cy="252174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1" name="Multiply 84"/>
          <p:cNvSpPr/>
          <p:nvPr/>
        </p:nvSpPr>
        <p:spPr>
          <a:xfrm rot="18900000">
            <a:off x="4020659" y="44101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Multiply 84"/>
          <p:cNvSpPr/>
          <p:nvPr/>
        </p:nvSpPr>
        <p:spPr>
          <a:xfrm rot="18900000">
            <a:off x="4575258" y="43570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Multiply 84"/>
          <p:cNvSpPr/>
          <p:nvPr/>
        </p:nvSpPr>
        <p:spPr>
          <a:xfrm rot="18900000">
            <a:off x="5643330" y="45038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Multiply 84"/>
          <p:cNvSpPr/>
          <p:nvPr/>
        </p:nvSpPr>
        <p:spPr>
          <a:xfrm rot="18900000">
            <a:off x="5161421" y="41729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5" name="Multiply 84"/>
          <p:cNvSpPr/>
          <p:nvPr/>
        </p:nvSpPr>
        <p:spPr>
          <a:xfrm rot="18900000">
            <a:off x="4720829" y="39364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Multiply 84"/>
          <p:cNvSpPr/>
          <p:nvPr/>
        </p:nvSpPr>
        <p:spPr>
          <a:xfrm rot="18900000">
            <a:off x="6048342" y="46355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Multiply 84"/>
          <p:cNvSpPr/>
          <p:nvPr/>
        </p:nvSpPr>
        <p:spPr>
          <a:xfrm rot="18900000">
            <a:off x="4883565" y="46235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Multiply 84"/>
          <p:cNvSpPr/>
          <p:nvPr/>
        </p:nvSpPr>
        <p:spPr>
          <a:xfrm rot="18900000">
            <a:off x="5343480" y="44910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9" name="Multiply 84"/>
          <p:cNvSpPr/>
          <p:nvPr/>
        </p:nvSpPr>
        <p:spPr>
          <a:xfrm rot="18900000">
            <a:off x="4494386" y="48098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0" name="Multiply 84"/>
          <p:cNvSpPr/>
          <p:nvPr/>
        </p:nvSpPr>
        <p:spPr>
          <a:xfrm rot="18900000">
            <a:off x="7370740" y="34788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1" name="Multiply 84"/>
          <p:cNvSpPr/>
          <p:nvPr/>
        </p:nvSpPr>
        <p:spPr>
          <a:xfrm rot="18900000">
            <a:off x="6215638" y="32776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Multiply 84"/>
          <p:cNvSpPr/>
          <p:nvPr/>
        </p:nvSpPr>
        <p:spPr>
          <a:xfrm rot="18900000">
            <a:off x="5942790" y="37365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Multiply 84"/>
          <p:cNvSpPr/>
          <p:nvPr/>
        </p:nvSpPr>
        <p:spPr>
          <a:xfrm rot="18900000">
            <a:off x="5689491" y="40803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4" name="Multiply 84"/>
          <p:cNvSpPr/>
          <p:nvPr/>
        </p:nvSpPr>
        <p:spPr>
          <a:xfrm rot="18900000">
            <a:off x="6471031" y="39809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6" name="Multiply 84"/>
          <p:cNvSpPr/>
          <p:nvPr/>
        </p:nvSpPr>
        <p:spPr>
          <a:xfrm rot="18900000">
            <a:off x="5249037" y="34133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7" name="Multiply 84"/>
          <p:cNvSpPr/>
          <p:nvPr/>
        </p:nvSpPr>
        <p:spPr>
          <a:xfrm rot="18900000">
            <a:off x="5665401" y="34036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8" name="Multiply 84"/>
          <p:cNvSpPr/>
          <p:nvPr/>
        </p:nvSpPr>
        <p:spPr>
          <a:xfrm rot="18900000">
            <a:off x="6411793" y="30407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79" name="Rectangle 45"/>
          <p:cNvGrpSpPr/>
          <p:nvPr/>
        </p:nvGrpSpPr>
        <p:grpSpPr>
          <a:xfrm>
            <a:off x="2895096" y="2386875"/>
            <a:ext cx="887414" cy="381000"/>
            <a:chOff x="-1" y="0"/>
            <a:chExt cx="887413" cy="381000"/>
          </a:xfrm>
          <a:solidFill>
            <a:srgbClr val="C126B8"/>
          </a:solidFill>
        </p:grpSpPr>
        <p:sp>
          <p:nvSpPr>
            <p:cNvPr id="80" name="Rectangle"/>
            <p:cNvSpPr/>
            <p:nvPr/>
          </p:nvSpPr>
          <p:spPr>
            <a:xfrm>
              <a:off x="-1" y="0"/>
              <a:ext cx="887413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1" name="Sueldo"/>
            <p:cNvSpPr txBox="1"/>
            <p:nvPr/>
          </p:nvSpPr>
          <p:spPr>
            <a:xfrm>
              <a:off x="-1" y="21224"/>
              <a:ext cx="887413" cy="33855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1600">
                  <a:latin typeface="Verdana" panose="020B0604030504040204" pitchFamily="34" charset="0"/>
                  <a:ea typeface="Verdana" panose="020B0604030504040204" pitchFamily="34" charset="0"/>
                </a:rPr>
                <a:t>Sueldo</a:t>
              </a:r>
            </a:p>
          </p:txBody>
        </p:sp>
      </p:grpSp>
      <p:sp>
        <p:nvSpPr>
          <p:cNvPr id="82" name="Multiply 84"/>
          <p:cNvSpPr/>
          <p:nvPr/>
        </p:nvSpPr>
        <p:spPr>
          <a:xfrm rot="18900000">
            <a:off x="6969665" y="33027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3" name="Multiply 84"/>
          <p:cNvSpPr/>
          <p:nvPr/>
        </p:nvSpPr>
        <p:spPr>
          <a:xfrm rot="18900000">
            <a:off x="6989731" y="29040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4" name="Multiply 84"/>
          <p:cNvSpPr/>
          <p:nvPr/>
        </p:nvSpPr>
        <p:spPr>
          <a:xfrm rot="18900000">
            <a:off x="5507287" y="37474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Multiply 84"/>
          <p:cNvSpPr/>
          <p:nvPr/>
        </p:nvSpPr>
        <p:spPr>
          <a:xfrm rot="18900000">
            <a:off x="6893206" y="370638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6" name="Multiply 84"/>
          <p:cNvSpPr/>
          <p:nvPr/>
        </p:nvSpPr>
        <p:spPr>
          <a:xfrm rot="18900000">
            <a:off x="6526834" y="43434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7" name="Multiply 84"/>
          <p:cNvSpPr/>
          <p:nvPr/>
        </p:nvSpPr>
        <p:spPr>
          <a:xfrm rot="18900000">
            <a:off x="5167581" y="31333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Multiply 84"/>
          <p:cNvSpPr/>
          <p:nvPr/>
        </p:nvSpPr>
        <p:spPr>
          <a:xfrm rot="18900000">
            <a:off x="4756983" y="34754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9" name="Multiply 84"/>
          <p:cNvSpPr/>
          <p:nvPr/>
        </p:nvSpPr>
        <p:spPr>
          <a:xfrm rot="18900000">
            <a:off x="6344446" y="36337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0" name="Multiply 84"/>
          <p:cNvSpPr/>
          <p:nvPr/>
        </p:nvSpPr>
        <p:spPr>
          <a:xfrm rot="18900000">
            <a:off x="7431599" y="31008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1" name="Multiply 84"/>
          <p:cNvSpPr/>
          <p:nvPr/>
        </p:nvSpPr>
        <p:spPr>
          <a:xfrm rot="18900000">
            <a:off x="7281863" y="37561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2" name="Multiply 84"/>
          <p:cNvSpPr/>
          <p:nvPr/>
        </p:nvSpPr>
        <p:spPr>
          <a:xfrm rot="18900000">
            <a:off x="7608649" y="34036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3" name="Multiply 84"/>
          <p:cNvSpPr/>
          <p:nvPr/>
        </p:nvSpPr>
        <p:spPr>
          <a:xfrm rot="18900000">
            <a:off x="5358597" y="47904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4" name="Multiply 84"/>
          <p:cNvSpPr/>
          <p:nvPr/>
        </p:nvSpPr>
        <p:spPr>
          <a:xfrm rot="18900000">
            <a:off x="6013126" y="41142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5" name="Multiply 84"/>
          <p:cNvSpPr/>
          <p:nvPr/>
        </p:nvSpPr>
        <p:spPr>
          <a:xfrm rot="18900000">
            <a:off x="6641876" y="3355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6" name="Multiply 84"/>
          <p:cNvSpPr/>
          <p:nvPr/>
        </p:nvSpPr>
        <p:spPr>
          <a:xfrm rot="18900000">
            <a:off x="5463876" y="42255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7" name="Connecteur droit avec flèche 1"/>
          <p:cNvSpPr/>
          <p:nvPr/>
        </p:nvSpPr>
        <p:spPr>
          <a:xfrm flipH="1" flipV="1">
            <a:off x="5647065" y="4306550"/>
            <a:ext cx="1416985" cy="559141"/>
          </a:xfrm>
          <a:prstGeom prst="line">
            <a:avLst/>
          </a:prstGeom>
          <a:ln w="25400">
            <a:solidFill>
              <a:srgbClr val="3C1053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8" name="ZoneTexte 3"/>
          <p:cNvSpPr txBox="1"/>
          <p:nvPr/>
        </p:nvSpPr>
        <p:spPr>
          <a:xfrm>
            <a:off x="7004200" y="4731236"/>
            <a:ext cx="130333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600">
                <a:latin typeface="Verdana" panose="020B0604030504040204" pitchFamily="34" charset="0"/>
                <a:ea typeface="Verdana" panose="020B0604030504040204" pitchFamily="34" charset="0"/>
              </a:rPr>
              <a:t>Nuevo Dato</a:t>
            </a:r>
          </a:p>
        </p:txBody>
      </p:sp>
      <p:sp>
        <p:nvSpPr>
          <p:cNvPr id="101" name="ZoneTexte 79"/>
          <p:cNvSpPr txBox="1"/>
          <p:nvPr/>
        </p:nvSpPr>
        <p:spPr>
          <a:xfrm>
            <a:off x="3539834" y="3931664"/>
            <a:ext cx="130333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z="1600" smtClean="0">
                <a:latin typeface="Verdana" panose="020B0604030504040204" pitchFamily="34" charset="0"/>
                <a:ea typeface="Verdana" panose="020B0604030504040204" pitchFamily="34" charset="0"/>
              </a:rPr>
              <a:t>No</a:t>
            </a:r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ZoneTexte 84"/>
          <p:cNvSpPr txBox="1"/>
          <p:nvPr/>
        </p:nvSpPr>
        <p:spPr>
          <a:xfrm>
            <a:off x="7012780" y="2614040"/>
            <a:ext cx="130333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z="1600" smtClean="0">
                <a:latin typeface="Verdana" panose="020B0604030504040204" pitchFamily="34" charset="0"/>
                <a:ea typeface="Verdana" panose="020B0604030504040204" pitchFamily="34" charset="0"/>
              </a:rPr>
              <a:t>Si</a:t>
            </a:r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3" name="Straight Arrow Connector 42"/>
          <p:cNvSpPr/>
          <p:nvPr/>
        </p:nvSpPr>
        <p:spPr>
          <a:xfrm>
            <a:off x="3572959" y="5121254"/>
            <a:ext cx="4579939" cy="2438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22" name="Rectangle 58"/>
          <p:cNvGrpSpPr/>
          <p:nvPr/>
        </p:nvGrpSpPr>
        <p:grpSpPr>
          <a:xfrm>
            <a:off x="7940674" y="5290350"/>
            <a:ext cx="750891" cy="381001"/>
            <a:chOff x="-1" y="0"/>
            <a:chExt cx="750890" cy="381000"/>
          </a:xfrm>
          <a:solidFill>
            <a:srgbClr val="C126B8"/>
          </a:solidFill>
        </p:grpSpPr>
        <p:sp>
          <p:nvSpPr>
            <p:cNvPr id="123" name="Rectangle"/>
            <p:cNvSpPr/>
            <p:nvPr/>
          </p:nvSpPr>
          <p:spPr>
            <a:xfrm>
              <a:off x="-1" y="0"/>
              <a:ext cx="75089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7" name="Edad"/>
            <p:cNvSpPr txBox="1"/>
            <p:nvPr/>
          </p:nvSpPr>
          <p:spPr>
            <a:xfrm>
              <a:off x="-1" y="21225"/>
              <a:ext cx="750890" cy="33855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1600">
                  <a:latin typeface="Verdana" panose="020B0604030504040204" pitchFamily="34" charset="0"/>
                  <a:ea typeface="Verdana" panose="020B0604030504040204" pitchFamily="34" charset="0"/>
                </a:rPr>
                <a:t>Edad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20020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Patrón de fondo&#10;&#10;Descripción generada automáticamente">
            <a:extLst>
              <a:ext uri="{FF2B5EF4-FFF2-40B4-BE49-F238E27FC236}">
                <a16:creationId xmlns="" xmlns:a16="http://schemas.microsoft.com/office/drawing/2014/main" id="{696459E0-D8D0-D6F6-8A7F-9D2CBDFB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="" xmlns:a16="http://schemas.microsoft.com/office/drawing/2014/main" id="{7D84261E-0ECC-3674-502A-EF761C3260AC}"/>
              </a:ext>
            </a:extLst>
          </p:cNvPr>
          <p:cNvSpPr/>
          <p:nvPr/>
        </p:nvSpPr>
        <p:spPr>
          <a:xfrm>
            <a:off x="10738993" y="5712401"/>
            <a:ext cx="447066" cy="447066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="" xmlns:a16="http://schemas.microsoft.com/office/drawing/2014/main" id="{E06BDF67-C814-AAE7-9609-4804E43C3FD3}"/>
              </a:ext>
            </a:extLst>
          </p:cNvPr>
          <p:cNvSpPr/>
          <p:nvPr/>
        </p:nvSpPr>
        <p:spPr>
          <a:xfrm>
            <a:off x="694243" y="369801"/>
            <a:ext cx="293437" cy="272272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="" xmlns:a16="http://schemas.microsoft.com/office/drawing/2014/main" id="{8EAB02BC-A5F0-3BFE-002C-00B76E5A578D}"/>
              </a:ext>
            </a:extLst>
          </p:cNvPr>
          <p:cNvSpPr/>
          <p:nvPr/>
        </p:nvSpPr>
        <p:spPr>
          <a:xfrm>
            <a:off x="4251006" y="5196530"/>
            <a:ext cx="278225" cy="250003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48B91C4D-A6BC-EFCA-B301-F9D55FA2B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64543686-CCA8-EE5B-FEA8-40F27C32DECA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Naive Bayes</a:t>
            </a:r>
            <a:endParaRPr lang="es-ES" sz="8800"/>
          </a:p>
          <a:p>
            <a:endParaRPr lang="es-MX" sz="8800"/>
          </a:p>
        </p:txBody>
      </p:sp>
      <p:grpSp>
        <p:nvGrpSpPr>
          <p:cNvPr id="7" name="Grupo 6">
            <a:extLst>
              <a:ext uri="{FF2B5EF4-FFF2-40B4-BE49-F238E27FC236}">
                <a16:creationId xmlns="" xmlns:a16="http://schemas.microsoft.com/office/drawing/2014/main" id="{D6C3425C-3CAC-0CB4-2C42-B32CF62ECFF0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9" name="Título 1">
              <a:extLst>
                <a:ext uri="{FF2B5EF4-FFF2-40B4-BE49-F238E27FC236}">
                  <a16:creationId xmlns="" xmlns:a16="http://schemas.microsoft.com/office/drawing/2014/main" id="{FC4ABF22-558E-FBFF-B286-2DA549B5CB0F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Naive Bayes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="" xmlns:a16="http://schemas.microsoft.com/office/drawing/2014/main" id="{7EE496F0-3AA5-BBCC-4A57-9CC9C90E2630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40447B0A-8E63-6F42-BDD1-749D88AF2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202" y="1496293"/>
            <a:ext cx="5728319" cy="53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068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0B1AC92D-FAC6-C0C3-5BCB-D7D23C4A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Marcador de número de diapositiva 1">
            <a:extLst>
              <a:ext uri="{FF2B5EF4-FFF2-40B4-BE49-F238E27FC236}">
                <a16:creationId xmlns="" xmlns:a16="http://schemas.microsoft.com/office/drawing/2014/main" id="{D1645094-022F-7C85-36BD-67DFCC76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3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3473B13D-74FC-357C-F045-253D698D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819"/>
          <a:stretch/>
        </p:blipFill>
        <p:spPr>
          <a:xfrm>
            <a:off x="-42865" y="0"/>
            <a:ext cx="12307799" cy="35433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7DD223F1-F30E-89AD-C8C4-DE13D12FB758}"/>
              </a:ext>
            </a:extLst>
          </p:cNvPr>
          <p:cNvSpPr txBox="1">
            <a:spLocks/>
          </p:cNvSpPr>
          <p:nvPr/>
        </p:nvSpPr>
        <p:spPr>
          <a:xfrm>
            <a:off x="6128923" y="1212212"/>
            <a:ext cx="4889143" cy="156553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s-MX" sz="2800" smtClean="0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rPr>
              <a:t>Naive</a:t>
            </a:r>
            <a:r>
              <a:rPr lang="es-MX" sz="2800">
                <a:solidFill>
                  <a:schemeClr val="bg1"/>
                </a:solidFill>
                <a:cs typeface="Verdana" panose="020B0604030504040204" pitchFamily="34" charset="0"/>
              </a:rPr>
              <a:t/>
            </a:r>
            <a:br>
              <a:rPr lang="es-MX" sz="2800">
                <a:solidFill>
                  <a:schemeClr val="bg1"/>
                </a:solidFill>
                <a:cs typeface="Verdana" panose="020B0604030504040204" pitchFamily="34" charset="0"/>
              </a:rPr>
            </a:br>
            <a:r>
              <a:rPr lang="es-MX" sz="2800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rPr>
              <a:t>      </a:t>
            </a:r>
            <a:r>
              <a:rPr lang="es-MX" sz="2800" smtClean="0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rPr>
              <a:t>Bayes</a:t>
            </a:r>
            <a:endParaRPr lang="es-MX" sz="2800">
              <a:solidFill>
                <a:schemeClr val="bg1"/>
              </a:solidFill>
              <a:latin typeface="Verdana"/>
              <a:ea typeface="Verdana"/>
              <a:cs typeface="Verdana" panose="020B060403050404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="" xmlns:a16="http://schemas.microsoft.com/office/drawing/2014/main" id="{5D682688-5411-696C-B2B8-8ED7D18272D5}"/>
              </a:ext>
            </a:extLst>
          </p:cNvPr>
          <p:cNvSpPr txBox="1">
            <a:spLocks/>
          </p:cNvSpPr>
          <p:nvPr/>
        </p:nvSpPr>
        <p:spPr>
          <a:xfrm>
            <a:off x="729233" y="4397631"/>
            <a:ext cx="10799381" cy="1957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smtClean="0">
                <a:solidFill>
                  <a:srgbClr val="3C0E52"/>
                </a:solidFill>
                <a:cs typeface="Verdana" panose="020B0604030504040204" pitchFamily="34" charset="0"/>
              </a:rPr>
              <a:t>Es un clasificador probabilístico, es decir, que sus predicciones se basan en la probabilidad de un objeto.</a:t>
            </a:r>
          </a:p>
          <a:p>
            <a:pPr marL="0" indent="0" algn="just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b="1" smtClean="0">
                <a:solidFill>
                  <a:srgbClr val="3C0E52"/>
                </a:solidFill>
                <a:cs typeface="Verdana" panose="020B0604030504040204" pitchFamily="34" charset="0"/>
              </a:rPr>
              <a:t>Naïve</a:t>
            </a:r>
            <a:r>
              <a:rPr lang="es-MX" sz="1600" smtClean="0">
                <a:solidFill>
                  <a:srgbClr val="3C0E52"/>
                </a:solidFill>
                <a:cs typeface="Verdana" panose="020B0604030504040204" pitchFamily="34" charset="0"/>
              </a:rPr>
              <a:t>: asume que la ocurrencia de una característica particular (variable independiente) es independiente de la ocurrencia de otras características, por lo que se denomina naïve (ingenua).</a:t>
            </a:r>
          </a:p>
          <a:p>
            <a:pPr marL="0" indent="0" algn="just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s-MX" sz="1600" b="1" smtClean="0">
                <a:solidFill>
                  <a:srgbClr val="3C0E52"/>
                </a:solidFill>
                <a:cs typeface="Verdana" panose="020B0604030504040204" pitchFamily="34" charset="0"/>
              </a:rPr>
              <a:t>Bayes</a:t>
            </a:r>
            <a:r>
              <a:rPr lang="es-MX" sz="1600" smtClean="0">
                <a:solidFill>
                  <a:srgbClr val="3C0E52"/>
                </a:solidFill>
                <a:cs typeface="Verdana" panose="020B0604030504040204" pitchFamily="34" charset="0"/>
              </a:rPr>
              <a:t>: se basa en el principio del teorema de Bayes</a:t>
            </a:r>
            <a:r>
              <a:rPr lang="es-MX" sz="1600" smtClean="0">
                <a:solidFill>
                  <a:srgbClr val="3C0E52"/>
                </a:solidFill>
                <a:cs typeface="Verdana" panose="020B0604030504040204" pitchFamily="34" charset="0"/>
              </a:rPr>
              <a:t>. Nos proporciona la habilidad de actualizar nuestras creencias, basándonos en el conocimiento previo de los factores que pueden estar relacionados con un evento. Por ejemplo: la probabilidad de tener cáncer de pulmón, dado que la persona es un fumador </a:t>
            </a:r>
            <a:endParaRPr lang="es-MX" sz="1600">
              <a:solidFill>
                <a:srgbClr val="3C0E52"/>
              </a:solidFill>
              <a:cs typeface="Verdana" panose="020B060403050404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5A4D31D0-3890-6220-F7F2-2687A7B9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94" y="1012381"/>
            <a:ext cx="3892134" cy="176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228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Naïve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Bayes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412420" y="595125"/>
            <a:ext cx="3466701" cy="106182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Supongamos que se tiene el siguiente conjunto de datos, en el que tenemos dos grupos: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quienes comprarán un coche y quienes no comprarán un coche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Straight Arrow Connector 14"/>
          <p:cNvSpPr/>
          <p:nvPr/>
        </p:nvSpPr>
        <p:spPr>
          <a:xfrm flipV="1">
            <a:off x="3786488" y="2803139"/>
            <a:ext cx="1" cy="252174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Straight Arrow Connector 15"/>
          <p:cNvSpPr/>
          <p:nvPr/>
        </p:nvSpPr>
        <p:spPr>
          <a:xfrm>
            <a:off x="3572959" y="5130280"/>
            <a:ext cx="4579939" cy="2438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Multiply 84"/>
          <p:cNvSpPr/>
          <p:nvPr/>
        </p:nvSpPr>
        <p:spPr>
          <a:xfrm rot="18900000">
            <a:off x="4020659" y="44191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Multiply 84"/>
          <p:cNvSpPr/>
          <p:nvPr/>
        </p:nvSpPr>
        <p:spPr>
          <a:xfrm rot="18900000">
            <a:off x="4575258" y="43660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Multiply 84"/>
          <p:cNvSpPr/>
          <p:nvPr/>
        </p:nvSpPr>
        <p:spPr>
          <a:xfrm rot="18900000">
            <a:off x="5643330" y="45128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Multiply 84"/>
          <p:cNvSpPr/>
          <p:nvPr/>
        </p:nvSpPr>
        <p:spPr>
          <a:xfrm rot="18900000">
            <a:off x="5161421" y="41820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1" name="Multiply 84"/>
          <p:cNvSpPr/>
          <p:nvPr/>
        </p:nvSpPr>
        <p:spPr>
          <a:xfrm rot="18900000">
            <a:off x="4720829" y="39454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Multiply 84"/>
          <p:cNvSpPr/>
          <p:nvPr/>
        </p:nvSpPr>
        <p:spPr>
          <a:xfrm rot="18900000">
            <a:off x="6048342" y="46445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Multiply 84"/>
          <p:cNvSpPr/>
          <p:nvPr/>
        </p:nvSpPr>
        <p:spPr>
          <a:xfrm rot="18900000">
            <a:off x="4883565" y="46326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Multiply 84"/>
          <p:cNvSpPr/>
          <p:nvPr/>
        </p:nvSpPr>
        <p:spPr>
          <a:xfrm rot="18900000">
            <a:off x="5343480" y="450010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5" name="Multiply 84"/>
          <p:cNvSpPr/>
          <p:nvPr/>
        </p:nvSpPr>
        <p:spPr>
          <a:xfrm rot="18900000">
            <a:off x="4494386" y="48189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Multiply 84"/>
          <p:cNvSpPr/>
          <p:nvPr/>
        </p:nvSpPr>
        <p:spPr>
          <a:xfrm rot="18900000">
            <a:off x="7370740" y="34878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Multiply 84"/>
          <p:cNvSpPr/>
          <p:nvPr/>
        </p:nvSpPr>
        <p:spPr>
          <a:xfrm rot="18900000">
            <a:off x="6215638" y="32867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Multiply 84"/>
          <p:cNvSpPr/>
          <p:nvPr/>
        </p:nvSpPr>
        <p:spPr>
          <a:xfrm rot="18900000">
            <a:off x="5942790" y="37455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9" name="Multiply 84"/>
          <p:cNvSpPr/>
          <p:nvPr/>
        </p:nvSpPr>
        <p:spPr>
          <a:xfrm rot="18900000">
            <a:off x="5689491" y="40893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0" name="Multiply 84"/>
          <p:cNvSpPr/>
          <p:nvPr/>
        </p:nvSpPr>
        <p:spPr>
          <a:xfrm rot="18900000">
            <a:off x="6471031" y="39899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6" name="Multiply 84"/>
          <p:cNvSpPr/>
          <p:nvPr/>
        </p:nvSpPr>
        <p:spPr>
          <a:xfrm rot="18900000">
            <a:off x="5249037" y="34223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7" name="Multiply 84"/>
          <p:cNvSpPr/>
          <p:nvPr/>
        </p:nvSpPr>
        <p:spPr>
          <a:xfrm rot="18900000">
            <a:off x="5665401" y="34126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8" name="Multiply 84"/>
          <p:cNvSpPr/>
          <p:nvPr/>
        </p:nvSpPr>
        <p:spPr>
          <a:xfrm rot="18900000">
            <a:off x="6411793" y="30497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79" name="Rectangle 44"/>
          <p:cNvGrpSpPr/>
          <p:nvPr/>
        </p:nvGrpSpPr>
        <p:grpSpPr>
          <a:xfrm>
            <a:off x="7940674" y="5299376"/>
            <a:ext cx="750891" cy="381001"/>
            <a:chOff x="-1" y="0"/>
            <a:chExt cx="750890" cy="381000"/>
          </a:xfrm>
          <a:solidFill>
            <a:srgbClr val="C126B8"/>
          </a:solidFill>
        </p:grpSpPr>
        <p:sp>
          <p:nvSpPr>
            <p:cNvPr id="80" name="Rectangle"/>
            <p:cNvSpPr/>
            <p:nvPr/>
          </p:nvSpPr>
          <p:spPr>
            <a:xfrm>
              <a:off x="-1" y="0"/>
              <a:ext cx="75089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1" name="Edad"/>
            <p:cNvSpPr txBox="1"/>
            <p:nvPr/>
          </p:nvSpPr>
          <p:spPr>
            <a:xfrm>
              <a:off x="-1" y="21225"/>
              <a:ext cx="750890" cy="33855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1600">
                  <a:latin typeface="Verdana" panose="020B0604030504040204" pitchFamily="34" charset="0"/>
                  <a:ea typeface="Verdana" panose="020B0604030504040204" pitchFamily="34" charset="0"/>
                </a:rPr>
                <a:t>Edad</a:t>
              </a:r>
            </a:p>
          </p:txBody>
        </p:sp>
      </p:grpSp>
      <p:grpSp>
        <p:nvGrpSpPr>
          <p:cNvPr id="82" name="Rectangle 45"/>
          <p:cNvGrpSpPr/>
          <p:nvPr/>
        </p:nvGrpSpPr>
        <p:grpSpPr>
          <a:xfrm>
            <a:off x="2895096" y="2395901"/>
            <a:ext cx="887414" cy="381000"/>
            <a:chOff x="-1" y="0"/>
            <a:chExt cx="887413" cy="381000"/>
          </a:xfrm>
          <a:solidFill>
            <a:srgbClr val="C126B8"/>
          </a:solidFill>
        </p:grpSpPr>
        <p:sp>
          <p:nvSpPr>
            <p:cNvPr id="83" name="Rectangle"/>
            <p:cNvSpPr/>
            <p:nvPr/>
          </p:nvSpPr>
          <p:spPr>
            <a:xfrm>
              <a:off x="-1" y="0"/>
              <a:ext cx="887413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4" name="Sueldo"/>
            <p:cNvSpPr txBox="1"/>
            <p:nvPr/>
          </p:nvSpPr>
          <p:spPr>
            <a:xfrm>
              <a:off x="-1" y="21224"/>
              <a:ext cx="887413" cy="33855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1600">
                  <a:latin typeface="Verdana" panose="020B0604030504040204" pitchFamily="34" charset="0"/>
                  <a:ea typeface="Verdana" panose="020B0604030504040204" pitchFamily="34" charset="0"/>
                </a:rPr>
                <a:t>Sueldo</a:t>
              </a:r>
            </a:p>
          </p:txBody>
        </p:sp>
      </p:grpSp>
      <p:sp>
        <p:nvSpPr>
          <p:cNvPr id="85" name="Multiply 84"/>
          <p:cNvSpPr/>
          <p:nvPr/>
        </p:nvSpPr>
        <p:spPr>
          <a:xfrm rot="18900000">
            <a:off x="6969665" y="33118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6" name="Multiply 84"/>
          <p:cNvSpPr/>
          <p:nvPr/>
        </p:nvSpPr>
        <p:spPr>
          <a:xfrm rot="18900000">
            <a:off x="6989731" y="29130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7" name="Multiply 84"/>
          <p:cNvSpPr/>
          <p:nvPr/>
        </p:nvSpPr>
        <p:spPr>
          <a:xfrm rot="18900000">
            <a:off x="5507287" y="37564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Multiply 84"/>
          <p:cNvSpPr/>
          <p:nvPr/>
        </p:nvSpPr>
        <p:spPr>
          <a:xfrm rot="18900000">
            <a:off x="6893206" y="37154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9" name="Multiply 84"/>
          <p:cNvSpPr/>
          <p:nvPr/>
        </p:nvSpPr>
        <p:spPr>
          <a:xfrm rot="18900000">
            <a:off x="6526834" y="43525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0" name="Multiply 84"/>
          <p:cNvSpPr/>
          <p:nvPr/>
        </p:nvSpPr>
        <p:spPr>
          <a:xfrm rot="18900000">
            <a:off x="5167581" y="3142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1" name="Multiply 84"/>
          <p:cNvSpPr/>
          <p:nvPr/>
        </p:nvSpPr>
        <p:spPr>
          <a:xfrm rot="18900000">
            <a:off x="4756983" y="34845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2" name="Multiply 84"/>
          <p:cNvSpPr/>
          <p:nvPr/>
        </p:nvSpPr>
        <p:spPr>
          <a:xfrm rot="18900000">
            <a:off x="6344446" y="364278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3" name="Multiply 84"/>
          <p:cNvSpPr/>
          <p:nvPr/>
        </p:nvSpPr>
        <p:spPr>
          <a:xfrm rot="18900000">
            <a:off x="7431599" y="31098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4" name="Multiply 84"/>
          <p:cNvSpPr/>
          <p:nvPr/>
        </p:nvSpPr>
        <p:spPr>
          <a:xfrm rot="18900000">
            <a:off x="7281863" y="37651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5" name="Multiply 84"/>
          <p:cNvSpPr/>
          <p:nvPr/>
        </p:nvSpPr>
        <p:spPr>
          <a:xfrm rot="18900000">
            <a:off x="7608649" y="34126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6" name="Multiply 84"/>
          <p:cNvSpPr/>
          <p:nvPr/>
        </p:nvSpPr>
        <p:spPr>
          <a:xfrm rot="18900000">
            <a:off x="5358597" y="47995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7" name="Multiply 84"/>
          <p:cNvSpPr/>
          <p:nvPr/>
        </p:nvSpPr>
        <p:spPr>
          <a:xfrm rot="18900000">
            <a:off x="6013126" y="41232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8" name="Multiply 84"/>
          <p:cNvSpPr/>
          <p:nvPr/>
        </p:nvSpPr>
        <p:spPr>
          <a:xfrm rot="18900000">
            <a:off x="6641876" y="33646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1" name="ZoneTexte 79"/>
          <p:cNvSpPr txBox="1"/>
          <p:nvPr/>
        </p:nvSpPr>
        <p:spPr>
          <a:xfrm>
            <a:off x="3549743" y="3722454"/>
            <a:ext cx="130333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No</a:t>
            </a:r>
            <a:endParaRPr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ZoneTexte 84"/>
          <p:cNvSpPr txBox="1"/>
          <p:nvPr/>
        </p:nvSpPr>
        <p:spPr>
          <a:xfrm>
            <a:off x="7639401" y="2726265"/>
            <a:ext cx="130333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Si</a:t>
            </a:r>
            <a:endParaRPr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473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5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Naïve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Bayes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5" name="Straight Arrow Connector 14"/>
          <p:cNvSpPr/>
          <p:nvPr/>
        </p:nvSpPr>
        <p:spPr>
          <a:xfrm flipV="1">
            <a:off x="3786488" y="2794113"/>
            <a:ext cx="1" cy="252174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6" name="Multiply 84"/>
          <p:cNvSpPr/>
          <p:nvPr/>
        </p:nvSpPr>
        <p:spPr>
          <a:xfrm rot="18900000">
            <a:off x="4020659" y="44101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7" name="Multiply 84"/>
          <p:cNvSpPr/>
          <p:nvPr/>
        </p:nvSpPr>
        <p:spPr>
          <a:xfrm rot="18900000">
            <a:off x="4575258" y="43570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8" name="Multiply 84"/>
          <p:cNvSpPr/>
          <p:nvPr/>
        </p:nvSpPr>
        <p:spPr>
          <a:xfrm rot="18900000">
            <a:off x="5643330" y="45038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9" name="Multiply 84"/>
          <p:cNvSpPr/>
          <p:nvPr/>
        </p:nvSpPr>
        <p:spPr>
          <a:xfrm rot="18900000">
            <a:off x="5161421" y="41729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Multiply 84"/>
          <p:cNvSpPr/>
          <p:nvPr/>
        </p:nvSpPr>
        <p:spPr>
          <a:xfrm rot="18900000">
            <a:off x="4720829" y="39364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Multiply 84"/>
          <p:cNvSpPr/>
          <p:nvPr/>
        </p:nvSpPr>
        <p:spPr>
          <a:xfrm rot="18900000">
            <a:off x="6048342" y="46355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2" name="Multiply 84"/>
          <p:cNvSpPr/>
          <p:nvPr/>
        </p:nvSpPr>
        <p:spPr>
          <a:xfrm rot="18900000">
            <a:off x="4883565" y="46235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3" name="Multiply 84"/>
          <p:cNvSpPr/>
          <p:nvPr/>
        </p:nvSpPr>
        <p:spPr>
          <a:xfrm rot="18900000">
            <a:off x="5343480" y="44910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4" name="Multiply 84"/>
          <p:cNvSpPr/>
          <p:nvPr/>
        </p:nvSpPr>
        <p:spPr>
          <a:xfrm rot="18900000">
            <a:off x="4494386" y="48098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5" name="Multiply 84"/>
          <p:cNvSpPr/>
          <p:nvPr/>
        </p:nvSpPr>
        <p:spPr>
          <a:xfrm rot="18900000">
            <a:off x="7370740" y="34788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9" name="Multiply 84"/>
          <p:cNvSpPr/>
          <p:nvPr/>
        </p:nvSpPr>
        <p:spPr>
          <a:xfrm rot="18900000">
            <a:off x="6215638" y="32776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0" name="Multiply 84"/>
          <p:cNvSpPr/>
          <p:nvPr/>
        </p:nvSpPr>
        <p:spPr>
          <a:xfrm rot="18900000">
            <a:off x="5942790" y="37365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4" name="Multiply 84"/>
          <p:cNvSpPr/>
          <p:nvPr/>
        </p:nvSpPr>
        <p:spPr>
          <a:xfrm rot="18900000">
            <a:off x="5689491" y="40803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5" name="Multiply 84"/>
          <p:cNvSpPr/>
          <p:nvPr/>
        </p:nvSpPr>
        <p:spPr>
          <a:xfrm rot="18900000">
            <a:off x="6471031" y="39809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6" name="Multiply 84"/>
          <p:cNvSpPr/>
          <p:nvPr/>
        </p:nvSpPr>
        <p:spPr>
          <a:xfrm rot="18900000">
            <a:off x="5249037" y="34133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Multiply 84"/>
          <p:cNvSpPr/>
          <p:nvPr/>
        </p:nvSpPr>
        <p:spPr>
          <a:xfrm rot="18900000">
            <a:off x="5665401" y="34036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Multiply 84"/>
          <p:cNvSpPr/>
          <p:nvPr/>
        </p:nvSpPr>
        <p:spPr>
          <a:xfrm rot="18900000">
            <a:off x="6411793" y="30407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09" name="Rectangle 45"/>
          <p:cNvGrpSpPr/>
          <p:nvPr/>
        </p:nvGrpSpPr>
        <p:grpSpPr>
          <a:xfrm>
            <a:off x="2895096" y="2386875"/>
            <a:ext cx="887414" cy="381000"/>
            <a:chOff x="-1" y="0"/>
            <a:chExt cx="887413" cy="381000"/>
          </a:xfrm>
          <a:solidFill>
            <a:srgbClr val="C126B8"/>
          </a:solidFill>
        </p:grpSpPr>
        <p:sp>
          <p:nvSpPr>
            <p:cNvPr id="110" name="Rectangle"/>
            <p:cNvSpPr/>
            <p:nvPr/>
          </p:nvSpPr>
          <p:spPr>
            <a:xfrm>
              <a:off x="-1" y="0"/>
              <a:ext cx="887413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11" name="Sueldo"/>
            <p:cNvSpPr txBox="1"/>
            <p:nvPr/>
          </p:nvSpPr>
          <p:spPr>
            <a:xfrm>
              <a:off x="-1" y="21224"/>
              <a:ext cx="887413" cy="33855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1600">
                  <a:latin typeface="Verdana" panose="020B0604030504040204" pitchFamily="34" charset="0"/>
                  <a:ea typeface="Verdana" panose="020B0604030504040204" pitchFamily="34" charset="0"/>
                </a:rPr>
                <a:t>Sueldo</a:t>
              </a:r>
            </a:p>
          </p:txBody>
        </p:sp>
      </p:grpSp>
      <p:sp>
        <p:nvSpPr>
          <p:cNvPr id="112" name="Multiply 84"/>
          <p:cNvSpPr/>
          <p:nvPr/>
        </p:nvSpPr>
        <p:spPr>
          <a:xfrm rot="18900000">
            <a:off x="6969665" y="33027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3" name="Multiply 84"/>
          <p:cNvSpPr/>
          <p:nvPr/>
        </p:nvSpPr>
        <p:spPr>
          <a:xfrm rot="18900000">
            <a:off x="6989731" y="29040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4" name="Multiply 84"/>
          <p:cNvSpPr/>
          <p:nvPr/>
        </p:nvSpPr>
        <p:spPr>
          <a:xfrm rot="18900000">
            <a:off x="5507287" y="37474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5" name="Multiply 84"/>
          <p:cNvSpPr/>
          <p:nvPr/>
        </p:nvSpPr>
        <p:spPr>
          <a:xfrm rot="18900000">
            <a:off x="6893206" y="370638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6" name="Multiply 84"/>
          <p:cNvSpPr/>
          <p:nvPr/>
        </p:nvSpPr>
        <p:spPr>
          <a:xfrm rot="18900000">
            <a:off x="6526834" y="43434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7" name="Multiply 84"/>
          <p:cNvSpPr/>
          <p:nvPr/>
        </p:nvSpPr>
        <p:spPr>
          <a:xfrm rot="18900000">
            <a:off x="5167581" y="31333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8" name="Multiply 84"/>
          <p:cNvSpPr/>
          <p:nvPr/>
        </p:nvSpPr>
        <p:spPr>
          <a:xfrm rot="18900000">
            <a:off x="4756983" y="34754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9" name="Multiply 84"/>
          <p:cNvSpPr/>
          <p:nvPr/>
        </p:nvSpPr>
        <p:spPr>
          <a:xfrm rot="18900000">
            <a:off x="6344446" y="36337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0" name="Multiply 84"/>
          <p:cNvSpPr/>
          <p:nvPr/>
        </p:nvSpPr>
        <p:spPr>
          <a:xfrm rot="18900000">
            <a:off x="7431599" y="31008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1" name="Multiply 84"/>
          <p:cNvSpPr/>
          <p:nvPr/>
        </p:nvSpPr>
        <p:spPr>
          <a:xfrm rot="18900000">
            <a:off x="7281863" y="37561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4" name="Multiply 84"/>
          <p:cNvSpPr/>
          <p:nvPr/>
        </p:nvSpPr>
        <p:spPr>
          <a:xfrm rot="18900000">
            <a:off x="7608649" y="34036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5" name="Multiply 84"/>
          <p:cNvSpPr/>
          <p:nvPr/>
        </p:nvSpPr>
        <p:spPr>
          <a:xfrm rot="18900000">
            <a:off x="5358597" y="47904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6" name="Multiply 84"/>
          <p:cNvSpPr/>
          <p:nvPr/>
        </p:nvSpPr>
        <p:spPr>
          <a:xfrm rot="18900000">
            <a:off x="6013126" y="41142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7" name="Multiply 84"/>
          <p:cNvSpPr/>
          <p:nvPr/>
        </p:nvSpPr>
        <p:spPr>
          <a:xfrm rot="18900000">
            <a:off x="6641876" y="3355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8" name="Multiply 84"/>
          <p:cNvSpPr/>
          <p:nvPr/>
        </p:nvSpPr>
        <p:spPr>
          <a:xfrm rot="18900000">
            <a:off x="5463876" y="42255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9" name="Connecteur droit avec flèche 1"/>
          <p:cNvSpPr/>
          <p:nvPr/>
        </p:nvSpPr>
        <p:spPr>
          <a:xfrm flipH="1" flipV="1">
            <a:off x="5647065" y="4306550"/>
            <a:ext cx="1416985" cy="559141"/>
          </a:xfrm>
          <a:prstGeom prst="line">
            <a:avLst/>
          </a:prstGeom>
          <a:ln w="25400">
            <a:solidFill>
              <a:srgbClr val="3C1053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0" name="ZoneTexte 3"/>
          <p:cNvSpPr txBox="1"/>
          <p:nvPr/>
        </p:nvSpPr>
        <p:spPr>
          <a:xfrm>
            <a:off x="7004200" y="4731236"/>
            <a:ext cx="130333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sz="1600">
                <a:latin typeface="Verdana" panose="020B0604030504040204" pitchFamily="34" charset="0"/>
                <a:ea typeface="Verdana" panose="020B0604030504040204" pitchFamily="34" charset="0"/>
              </a:rPr>
              <a:t>Nuevo Dato</a:t>
            </a:r>
          </a:p>
        </p:txBody>
      </p:sp>
      <p:sp>
        <p:nvSpPr>
          <p:cNvPr id="131" name="ZoneTexte 79"/>
          <p:cNvSpPr txBox="1"/>
          <p:nvPr/>
        </p:nvSpPr>
        <p:spPr>
          <a:xfrm>
            <a:off x="3539834" y="3931664"/>
            <a:ext cx="130333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z="1600" smtClean="0">
                <a:latin typeface="Verdana" panose="020B0604030504040204" pitchFamily="34" charset="0"/>
                <a:ea typeface="Verdana" panose="020B0604030504040204" pitchFamily="34" charset="0"/>
              </a:rPr>
              <a:t>No</a:t>
            </a:r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2" name="ZoneTexte 84"/>
          <p:cNvSpPr txBox="1"/>
          <p:nvPr/>
        </p:nvSpPr>
        <p:spPr>
          <a:xfrm>
            <a:off x="7012780" y="2614040"/>
            <a:ext cx="130333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z="1600" smtClean="0">
                <a:latin typeface="Verdana" panose="020B0604030504040204" pitchFamily="34" charset="0"/>
                <a:ea typeface="Verdana" panose="020B0604030504040204" pitchFamily="34" charset="0"/>
              </a:rPr>
              <a:t>Si</a:t>
            </a:r>
            <a:endParaRPr sz="1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3" name="Straight Arrow Connector 42"/>
          <p:cNvSpPr/>
          <p:nvPr/>
        </p:nvSpPr>
        <p:spPr>
          <a:xfrm>
            <a:off x="3572959" y="5121254"/>
            <a:ext cx="4579939" cy="2438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34" name="Rectangle 58"/>
          <p:cNvGrpSpPr/>
          <p:nvPr/>
        </p:nvGrpSpPr>
        <p:grpSpPr>
          <a:xfrm>
            <a:off x="7940674" y="5290350"/>
            <a:ext cx="750891" cy="381001"/>
            <a:chOff x="-1" y="0"/>
            <a:chExt cx="750890" cy="381000"/>
          </a:xfrm>
          <a:solidFill>
            <a:srgbClr val="C126B8"/>
          </a:solidFill>
        </p:grpSpPr>
        <p:sp>
          <p:nvSpPr>
            <p:cNvPr id="135" name="Rectangle"/>
            <p:cNvSpPr/>
            <p:nvPr/>
          </p:nvSpPr>
          <p:spPr>
            <a:xfrm>
              <a:off x="-1" y="0"/>
              <a:ext cx="75089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 sz="1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6" name="Edad"/>
            <p:cNvSpPr txBox="1"/>
            <p:nvPr/>
          </p:nvSpPr>
          <p:spPr>
            <a:xfrm>
              <a:off x="-1" y="21225"/>
              <a:ext cx="750890" cy="33855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sz="1600">
                  <a:latin typeface="Verdana" panose="020B0604030504040204" pitchFamily="34" charset="0"/>
                  <a:ea typeface="Verdana" panose="020B0604030504040204" pitchFamily="34" charset="0"/>
                </a:rPr>
                <a:t>Edad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225791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Teorema de Bayes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4"/>
              <p:cNvSpPr txBox="1"/>
              <p:nvPr/>
            </p:nvSpPr>
            <p:spPr>
              <a:xfrm>
                <a:off x="3786326" y="2155201"/>
                <a:ext cx="4619348" cy="144109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e>
                                  <m:r>
                                    <a:rPr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6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326" y="2155201"/>
                <a:ext cx="4619348" cy="14410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640297" y="4051853"/>
            <a:ext cx="10911406" cy="241912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P(A|B): probabilidad a posteriori. Probabilidad de que la hipótesis A sea cierta, dado el evento </a:t>
            </a: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  <a:p>
            <a:pPr>
              <a:lnSpc>
                <a:spcPct val="90000"/>
              </a:lnSpc>
            </a:pPr>
            <a:r>
              <a:rPr lang="es-MX" sz="140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probabilidad de que si compra / no compra, dado que es el nuevo dato</a:t>
            </a: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P(B|A): probabilidad condicionada. Probabilidad del evento B, dado que la hipótesis A sea </a:t>
            </a: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cierta</a:t>
            </a:r>
          </a:p>
          <a:p>
            <a:pPr>
              <a:lnSpc>
                <a:spcPct val="90000"/>
              </a:lnSpc>
            </a:pPr>
            <a:r>
              <a:rPr lang="es-MX" sz="140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probabilidad de que sea el nuevo dato, dado que si compra / no compra</a:t>
            </a: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P(A): probabilidad a priori. Probabilidad de que la hipótesis A sea cierta (independientemente de los datos</a:t>
            </a: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MX" sz="140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probabilidad de que si compra / no compra</a:t>
            </a: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P(B): probabilidad marginal. Probabilidad de los datos (independientemente de la hipótesis</a:t>
            </a: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MX" sz="140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probabilidad de que sea el nuevo dato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5981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</a:t>
            </a: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Connecteur droit avec flèche 2"/>
          <p:cNvSpPr/>
          <p:nvPr/>
        </p:nvSpPr>
        <p:spPr>
          <a:xfrm>
            <a:off x="3548958" y="2402377"/>
            <a:ext cx="422112" cy="1242588"/>
          </a:xfrm>
          <a:prstGeom prst="line">
            <a:avLst/>
          </a:prstGeom>
          <a:ln w="25400">
            <a:solidFill>
              <a:srgbClr val="3C105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" name="ZoneTexte 3"/>
          <p:cNvSpPr txBox="1"/>
          <p:nvPr/>
        </p:nvSpPr>
        <p:spPr>
          <a:xfrm>
            <a:off x="2360278" y="1667370"/>
            <a:ext cx="2381969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Probabilidad de que sea </a:t>
            </a:r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No, </a:t>
            </a:r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dado que sea el dato X</a:t>
            </a:r>
            <a:endParaRPr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Connecteur droit avec flèche 32"/>
          <p:cNvSpPr/>
          <p:nvPr/>
        </p:nvSpPr>
        <p:spPr>
          <a:xfrm flipH="1">
            <a:off x="6617995" y="2410088"/>
            <a:ext cx="9141" cy="1027313"/>
          </a:xfrm>
          <a:prstGeom prst="line">
            <a:avLst/>
          </a:prstGeom>
          <a:ln w="25400">
            <a:solidFill>
              <a:srgbClr val="3C105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" name="ZoneTexte 35"/>
          <p:cNvSpPr txBox="1"/>
          <p:nvPr/>
        </p:nvSpPr>
        <p:spPr>
          <a:xfrm>
            <a:off x="5952145" y="1663712"/>
            <a:ext cx="1787165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Probabilidad de que sea el dato X, dado que sea </a:t>
            </a:r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No</a:t>
            </a:r>
            <a:endParaRPr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Connecteur droit avec flèche 37"/>
          <p:cNvSpPr/>
          <p:nvPr/>
        </p:nvSpPr>
        <p:spPr>
          <a:xfrm flipH="1">
            <a:off x="8786273" y="2309407"/>
            <a:ext cx="828784" cy="1191200"/>
          </a:xfrm>
          <a:prstGeom prst="line">
            <a:avLst/>
          </a:prstGeom>
          <a:ln w="25400">
            <a:solidFill>
              <a:srgbClr val="3C105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ZoneTexte 38"/>
          <p:cNvSpPr txBox="1"/>
          <p:nvPr/>
        </p:nvSpPr>
        <p:spPr>
          <a:xfrm>
            <a:off x="8717324" y="1693853"/>
            <a:ext cx="191344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Probabilidad de que sea </a:t>
            </a:r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No</a:t>
            </a:r>
            <a:endParaRPr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Connecteur droit avec flèche 39"/>
          <p:cNvSpPr/>
          <p:nvPr/>
        </p:nvSpPr>
        <p:spPr>
          <a:xfrm flipH="1" flipV="1">
            <a:off x="7641125" y="4611755"/>
            <a:ext cx="1145150" cy="762078"/>
          </a:xfrm>
          <a:prstGeom prst="line">
            <a:avLst/>
          </a:prstGeom>
          <a:ln w="25400">
            <a:solidFill>
              <a:srgbClr val="3C105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" name="ZoneTexte 42"/>
          <p:cNvSpPr txBox="1"/>
          <p:nvPr/>
        </p:nvSpPr>
        <p:spPr>
          <a:xfrm>
            <a:off x="7790285" y="5357572"/>
            <a:ext cx="219183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Probabilidad de que sea el dato X</a:t>
            </a:r>
            <a:endParaRPr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4"/>
              <p:cNvSpPr txBox="1"/>
              <p:nvPr/>
            </p:nvSpPr>
            <p:spPr>
              <a:xfrm>
                <a:off x="3739106" y="3503057"/>
                <a:ext cx="5186805" cy="104304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𝑁𝑜</m:t>
                          </m:r>
                        </m:e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s-MX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𝑁𝑜</m:t>
                                  </m:r>
                                </m:e>
                              </m:d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s-MX" sz="3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5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106" y="3503057"/>
                <a:ext cx="5186805" cy="10430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Rectangle 1"/>
          <p:cNvGrpSpPr/>
          <p:nvPr/>
        </p:nvGrpSpPr>
        <p:grpSpPr>
          <a:xfrm>
            <a:off x="8147921" y="1655993"/>
            <a:ext cx="546107" cy="546108"/>
            <a:chOff x="0" y="0"/>
            <a:chExt cx="546106" cy="546106"/>
          </a:xfrm>
          <a:solidFill>
            <a:srgbClr val="C126B8"/>
          </a:solidFill>
        </p:grpSpPr>
        <p:sp>
          <p:nvSpPr>
            <p:cNvPr id="53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#1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r>
                <a:t>#1</a:t>
              </a:r>
            </a:p>
          </p:txBody>
        </p:sp>
      </p:grpSp>
      <p:grpSp>
        <p:nvGrpSpPr>
          <p:cNvPr id="55" name="Rectangle 12"/>
          <p:cNvGrpSpPr/>
          <p:nvPr/>
        </p:nvGrpSpPr>
        <p:grpSpPr>
          <a:xfrm>
            <a:off x="7288042" y="5200659"/>
            <a:ext cx="546108" cy="546108"/>
            <a:chOff x="0" y="0"/>
            <a:chExt cx="546106" cy="546106"/>
          </a:xfrm>
          <a:solidFill>
            <a:srgbClr val="C126B8"/>
          </a:solidFill>
        </p:grpSpPr>
        <p:sp>
          <p:nvSpPr>
            <p:cNvPr id="56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" name="#2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r>
                <a:t>#2</a:t>
              </a:r>
            </a:p>
          </p:txBody>
        </p:sp>
      </p:grpSp>
      <p:grpSp>
        <p:nvGrpSpPr>
          <p:cNvPr id="58" name="Rectangle 13"/>
          <p:cNvGrpSpPr/>
          <p:nvPr/>
        </p:nvGrpSpPr>
        <p:grpSpPr>
          <a:xfrm>
            <a:off x="5428909" y="1656000"/>
            <a:ext cx="546108" cy="546108"/>
            <a:chOff x="0" y="0"/>
            <a:chExt cx="546106" cy="546106"/>
          </a:xfrm>
          <a:solidFill>
            <a:srgbClr val="C126B8"/>
          </a:solidFill>
        </p:grpSpPr>
        <p:sp>
          <p:nvSpPr>
            <p:cNvPr id="59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#3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r>
                <a:t>#3</a:t>
              </a:r>
            </a:p>
          </p:txBody>
        </p:sp>
      </p:grpSp>
      <p:grpSp>
        <p:nvGrpSpPr>
          <p:cNvPr id="61" name="Rectangle 14"/>
          <p:cNvGrpSpPr/>
          <p:nvPr/>
        </p:nvGrpSpPr>
        <p:grpSpPr>
          <a:xfrm>
            <a:off x="1885737" y="1637479"/>
            <a:ext cx="546107" cy="546108"/>
            <a:chOff x="0" y="0"/>
            <a:chExt cx="546106" cy="546106"/>
          </a:xfrm>
          <a:solidFill>
            <a:srgbClr val="C126B8"/>
          </a:solidFill>
        </p:grpSpPr>
        <p:sp>
          <p:nvSpPr>
            <p:cNvPr id="62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#4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r>
                <a:t>#4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86395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</a:t>
            </a: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Connecteur droit avec flèche 2"/>
          <p:cNvSpPr/>
          <p:nvPr/>
        </p:nvSpPr>
        <p:spPr>
          <a:xfrm>
            <a:off x="3449370" y="2435925"/>
            <a:ext cx="1059255" cy="1271057"/>
          </a:xfrm>
          <a:prstGeom prst="line">
            <a:avLst/>
          </a:prstGeom>
          <a:ln w="25400">
            <a:solidFill>
              <a:srgbClr val="3C105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" name="ZoneTexte 3"/>
          <p:cNvSpPr txBox="1"/>
          <p:nvPr/>
        </p:nvSpPr>
        <p:spPr>
          <a:xfrm>
            <a:off x="2360278" y="1667370"/>
            <a:ext cx="2381969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Probabilidad de que sea </a:t>
            </a:r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Si, </a:t>
            </a:r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dado que sea el dato X</a:t>
            </a:r>
            <a:endParaRPr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Connecteur droit avec flèche 32"/>
          <p:cNvSpPr/>
          <p:nvPr/>
        </p:nvSpPr>
        <p:spPr>
          <a:xfrm flipH="1">
            <a:off x="6617996" y="2435925"/>
            <a:ext cx="87" cy="1001476"/>
          </a:xfrm>
          <a:prstGeom prst="line">
            <a:avLst/>
          </a:prstGeom>
          <a:ln w="25400">
            <a:solidFill>
              <a:srgbClr val="3C105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" name="ZoneTexte 35"/>
          <p:cNvSpPr txBox="1"/>
          <p:nvPr/>
        </p:nvSpPr>
        <p:spPr>
          <a:xfrm>
            <a:off x="5952145" y="1663712"/>
            <a:ext cx="1787165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Probabilidad de que sea el dato X, dado que sea </a:t>
            </a:r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Si</a:t>
            </a:r>
            <a:endParaRPr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Connecteur droit avec flèche 37"/>
          <p:cNvSpPr/>
          <p:nvPr/>
        </p:nvSpPr>
        <p:spPr>
          <a:xfrm flipH="1">
            <a:off x="8365401" y="2199705"/>
            <a:ext cx="1065807" cy="1237696"/>
          </a:xfrm>
          <a:prstGeom prst="line">
            <a:avLst/>
          </a:prstGeom>
          <a:ln w="25400">
            <a:solidFill>
              <a:srgbClr val="3C105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ZoneTexte 38"/>
          <p:cNvSpPr txBox="1"/>
          <p:nvPr/>
        </p:nvSpPr>
        <p:spPr>
          <a:xfrm>
            <a:off x="8717324" y="1693853"/>
            <a:ext cx="191344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Probabilidad de que sea </a:t>
            </a:r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Si</a:t>
            </a:r>
            <a:endParaRPr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Connecteur droit avec flèche 39"/>
          <p:cNvSpPr/>
          <p:nvPr/>
        </p:nvSpPr>
        <p:spPr>
          <a:xfrm flipH="1" flipV="1">
            <a:off x="7288042" y="4633732"/>
            <a:ext cx="1498233" cy="740101"/>
          </a:xfrm>
          <a:prstGeom prst="line">
            <a:avLst/>
          </a:prstGeom>
          <a:ln w="25400">
            <a:solidFill>
              <a:srgbClr val="3C105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" name="ZoneTexte 42"/>
          <p:cNvSpPr txBox="1"/>
          <p:nvPr/>
        </p:nvSpPr>
        <p:spPr>
          <a:xfrm>
            <a:off x="7790285" y="5357572"/>
            <a:ext cx="219183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Probabilidad de que sea el dato X</a:t>
            </a:r>
            <a:endParaRPr sz="1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4"/>
              <p:cNvSpPr txBox="1"/>
              <p:nvPr/>
            </p:nvSpPr>
            <p:spPr>
              <a:xfrm>
                <a:off x="3902062" y="3503057"/>
                <a:ext cx="4672176" cy="104304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𝑆𝑖</m:t>
                          </m:r>
                        </m:e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s-MX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𝑆𝑖</m:t>
                                  </m:r>
                                </m:e>
                              </m:d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s-MX" sz="3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ar-AE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5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062" y="3503057"/>
                <a:ext cx="4672176" cy="10430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Rectangle 1"/>
          <p:cNvGrpSpPr/>
          <p:nvPr/>
        </p:nvGrpSpPr>
        <p:grpSpPr>
          <a:xfrm>
            <a:off x="8147921" y="1655993"/>
            <a:ext cx="546107" cy="546108"/>
            <a:chOff x="0" y="0"/>
            <a:chExt cx="546106" cy="546106"/>
          </a:xfrm>
          <a:solidFill>
            <a:srgbClr val="C126B8"/>
          </a:solidFill>
        </p:grpSpPr>
        <p:sp>
          <p:nvSpPr>
            <p:cNvPr id="53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#1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r>
                <a:t>#1</a:t>
              </a:r>
            </a:p>
          </p:txBody>
        </p:sp>
      </p:grpSp>
      <p:grpSp>
        <p:nvGrpSpPr>
          <p:cNvPr id="55" name="Rectangle 12"/>
          <p:cNvGrpSpPr/>
          <p:nvPr/>
        </p:nvGrpSpPr>
        <p:grpSpPr>
          <a:xfrm>
            <a:off x="7288042" y="5200659"/>
            <a:ext cx="546108" cy="546108"/>
            <a:chOff x="0" y="0"/>
            <a:chExt cx="546106" cy="546106"/>
          </a:xfrm>
          <a:solidFill>
            <a:srgbClr val="C126B8"/>
          </a:solidFill>
        </p:grpSpPr>
        <p:sp>
          <p:nvSpPr>
            <p:cNvPr id="56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" name="#2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r>
                <a:t>#2</a:t>
              </a:r>
            </a:p>
          </p:txBody>
        </p:sp>
      </p:grpSp>
      <p:grpSp>
        <p:nvGrpSpPr>
          <p:cNvPr id="58" name="Rectangle 13"/>
          <p:cNvGrpSpPr/>
          <p:nvPr/>
        </p:nvGrpSpPr>
        <p:grpSpPr>
          <a:xfrm>
            <a:off x="5428909" y="1656000"/>
            <a:ext cx="546108" cy="546108"/>
            <a:chOff x="0" y="0"/>
            <a:chExt cx="546106" cy="546106"/>
          </a:xfrm>
          <a:solidFill>
            <a:srgbClr val="C126B8"/>
          </a:solidFill>
        </p:grpSpPr>
        <p:sp>
          <p:nvSpPr>
            <p:cNvPr id="59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#3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r>
                <a:t>#3</a:t>
              </a:r>
            </a:p>
          </p:txBody>
        </p:sp>
      </p:grpSp>
      <p:grpSp>
        <p:nvGrpSpPr>
          <p:cNvPr id="61" name="Rectangle 14"/>
          <p:cNvGrpSpPr/>
          <p:nvPr/>
        </p:nvGrpSpPr>
        <p:grpSpPr>
          <a:xfrm>
            <a:off x="1885737" y="1637479"/>
            <a:ext cx="546107" cy="546108"/>
            <a:chOff x="0" y="0"/>
            <a:chExt cx="546106" cy="546106"/>
          </a:xfrm>
          <a:solidFill>
            <a:srgbClr val="C126B8"/>
          </a:solidFill>
        </p:grpSpPr>
        <p:sp>
          <p:nvSpPr>
            <p:cNvPr id="62" name="Square"/>
            <p:cNvSpPr/>
            <p:nvPr/>
          </p:nvSpPr>
          <p:spPr>
            <a:xfrm>
              <a:off x="0" y="0"/>
              <a:ext cx="546107" cy="546107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#4"/>
            <p:cNvSpPr txBox="1"/>
            <p:nvPr/>
          </p:nvSpPr>
          <p:spPr>
            <a:xfrm>
              <a:off x="0" y="87633"/>
              <a:ext cx="546107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r>
                <a:t>#4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7473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Paso 3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4"/>
              <p:cNvSpPr txBox="1"/>
              <p:nvPr/>
            </p:nvSpPr>
            <p:spPr>
              <a:xfrm>
                <a:off x="4263286" y="3190451"/>
                <a:ext cx="3665427" cy="49244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𝑁𝑜</m:t>
                          </m:r>
                        </m:e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ar-A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𝑆𝑖</m:t>
                          </m:r>
                        </m:e>
                        <m:e>
                          <m:r>
                            <a:rPr lang="ar-A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2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286" y="3190451"/>
                <a:ext cx="366542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5905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0DF8DB-B03C-4353-B44A-DA8E261EF087}">
  <ds:schemaRefs>
    <ds:schemaRef ds:uri="http://www.w3.org/XML/1998/namespace"/>
    <ds:schemaRef ds:uri="http://schemas.microsoft.com/office/2006/metadata/properties"/>
    <ds:schemaRef ds:uri="5715b14d-6155-4883-b773-4a6f0b526cee"/>
    <ds:schemaRef ds:uri="http://schemas.microsoft.com/office/2006/documentManagement/types"/>
    <ds:schemaRef ds:uri="494b7d94-68f9-41b0-9fd8-f8ea6ae98d38"/>
    <ds:schemaRef ds:uri="0d112806-a571-4b5c-9687-83175e2be7e0"/>
    <ds:schemaRef ds:uri="http://purl.org/dc/elements/1.1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</TotalTime>
  <Words>493</Words>
  <Application>Microsoft Office PowerPoint</Application>
  <PresentationFormat>Widescreen</PresentationFormat>
  <Paragraphs>109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Montserrat Light</vt:lpstr>
      <vt:lpstr>Montserrat SemiBold</vt:lpstr>
      <vt:lpstr>Verdana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Teorema de Bayes</vt:lpstr>
      <vt:lpstr>Paso 1</vt:lpstr>
      <vt:lpstr>Paso 2</vt:lpstr>
      <vt:lpstr>Paso 3</vt:lpstr>
      <vt:lpstr>Paso 1</vt:lpstr>
      <vt:lpstr>Paso 1</vt:lpstr>
      <vt:lpstr>Paso 1</vt:lpstr>
      <vt:lpstr>Paso 1</vt:lpstr>
      <vt:lpstr>Paso 2</vt:lpstr>
      <vt:lpstr>Paso 3</vt:lpstr>
      <vt:lpstr>Paso 3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81</cp:revision>
  <dcterms:created xsi:type="dcterms:W3CDTF">2023-04-03T19:17:52Z</dcterms:created>
  <dcterms:modified xsi:type="dcterms:W3CDTF">2023-09-06T00:29:31Z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