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307" r:id="rId6"/>
    <p:sldId id="325" r:id="rId7"/>
    <p:sldId id="389" r:id="rId8"/>
    <p:sldId id="390" r:id="rId9"/>
    <p:sldId id="391" r:id="rId10"/>
    <p:sldId id="392" r:id="rId11"/>
    <p:sldId id="395" r:id="rId12"/>
    <p:sldId id="396" r:id="rId13"/>
    <p:sldId id="397" r:id="rId14"/>
    <p:sldId id="398" r:id="rId15"/>
    <p:sldId id="399" r:id="rId16"/>
    <p:sldId id="400" r:id="rId17"/>
    <p:sldId id="401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C7"/>
    <a:srgbClr val="F4364C"/>
    <a:srgbClr val="3C1053"/>
    <a:srgbClr val="C126B8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28/06/2023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28/06/2023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>
                <a:solidFill>
                  <a:srgbClr val="C228B4"/>
                </a:solidFill>
              </a:rPr>
              <a:t>Ejemplo</a:t>
            </a:r>
            <a:r>
              <a:rPr lang="es-MX">
                <a:solidFill>
                  <a:srgbClr val="C228B4"/>
                </a:solidFill>
              </a:rPr>
              <a:t/>
            </a:r>
            <a:br>
              <a:rPr lang="es-MX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3. </a:t>
            </a:r>
            <a:r>
              <a:rPr lang="es-MX">
                <a:solidFill>
                  <a:srgbClr val="C228B4"/>
                </a:solidFill>
              </a:rPr>
              <a:t>Conteo de </a:t>
            </a:r>
            <a:r>
              <a:rPr lang="es-MX">
                <a:solidFill>
                  <a:srgbClr val="C228B4"/>
                </a:solidFill>
              </a:rPr>
              <a:t>Ocurrencias </a:t>
            </a:r>
            <a:r>
              <a:rPr lang="es-MX" smtClean="0">
                <a:solidFill>
                  <a:srgbClr val="C228B4"/>
                </a:solidFill>
              </a:rPr>
              <a:t>(3)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18362"/>
              </p:ext>
            </p:extLst>
          </p:nvPr>
        </p:nvGraphicFramePr>
        <p:xfrm>
          <a:off x="1610121" y="2483467"/>
          <a:ext cx="9034066" cy="34825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(T6)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035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>
                <a:solidFill>
                  <a:srgbClr val="C228B4"/>
                </a:solidFill>
              </a:rPr>
              <a:t>Ejemplo</a:t>
            </a:r>
            <a:r>
              <a:rPr lang="es-MX">
                <a:solidFill>
                  <a:srgbClr val="C228B4"/>
                </a:solidFill>
              </a:rPr>
              <a:t/>
            </a:r>
            <a:br>
              <a:rPr lang="es-MX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4. </a:t>
            </a:r>
            <a:r>
              <a:rPr lang="es-MX">
                <a:solidFill>
                  <a:srgbClr val="C228B4"/>
                </a:solidFill>
              </a:rPr>
              <a:t>Conteo de </a:t>
            </a:r>
            <a:r>
              <a:rPr lang="es-MX">
                <a:solidFill>
                  <a:srgbClr val="C228B4"/>
                </a:solidFill>
              </a:rPr>
              <a:t>Ocurrencias </a:t>
            </a:r>
            <a:r>
              <a:rPr lang="es-MX" smtClean="0">
                <a:solidFill>
                  <a:srgbClr val="C228B4"/>
                </a:solidFill>
              </a:rPr>
              <a:t>(4)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29337"/>
              </p:ext>
            </p:extLst>
          </p:nvPr>
        </p:nvGraphicFramePr>
        <p:xfrm>
          <a:off x="1610121" y="2483467"/>
          <a:ext cx="9034066" cy="13059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(T6)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261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6271288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es-MX" smtClean="0">
                <a:solidFill>
                  <a:srgbClr val="C228B4"/>
                </a:solidFill>
              </a:rPr>
              <a:t>Generar Reglas de Asociación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1941"/>
              </p:ext>
            </p:extLst>
          </p:nvPr>
        </p:nvGraphicFramePr>
        <p:xfrm>
          <a:off x="1679121" y="2627248"/>
          <a:ext cx="9034066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Regla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 =&gt; 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231977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 = &gt;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 =&gt;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 =&gt;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 =&gt; I3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428235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Solo las que cuenten con el soporte mínimo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71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7AF1B1A-EC24-0110-EC27-DA8D856D1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6"/>
          <a:stretch/>
        </p:blipFill>
        <p:spPr>
          <a:xfrm>
            <a:off x="0" y="-24731"/>
            <a:ext cx="12192000" cy="688273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42C0FB70-06CB-BDFF-7E17-EF3997616BEE}"/>
              </a:ext>
            </a:extLst>
          </p:cNvPr>
          <p:cNvSpPr/>
          <p:nvPr/>
        </p:nvSpPr>
        <p:spPr>
          <a:xfrm>
            <a:off x="0" y="-24731"/>
            <a:ext cx="12188952" cy="6882732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723" y="660401"/>
            <a:ext cx="3418716" cy="10408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MX" sz="3733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priori vs Eclat</a:t>
            </a:r>
            <a:endParaRPr lang="es-MX" sz="3733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xmlns="" id="{462996D0-D04F-8360-029E-CC48C6BB96BE}"/>
              </a:ext>
            </a:extLst>
          </p:cNvPr>
          <p:cNvSpPr/>
          <p:nvPr/>
        </p:nvSpPr>
        <p:spPr>
          <a:xfrm>
            <a:off x="3139547" y="978717"/>
            <a:ext cx="4912743" cy="4912743"/>
          </a:xfrm>
          <a:prstGeom prst="arc">
            <a:avLst>
              <a:gd name="adj1" fmla="val 16200000"/>
              <a:gd name="adj2" fmla="val 9210926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09FBE510-9164-4338-F786-7A596CD55599}"/>
              </a:ext>
            </a:extLst>
          </p:cNvPr>
          <p:cNvSpPr/>
          <p:nvPr/>
        </p:nvSpPr>
        <p:spPr>
          <a:xfrm>
            <a:off x="5516526" y="886959"/>
            <a:ext cx="158783" cy="1587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xmlns="" id="{6448D5F6-8BCD-B74F-E66B-7BEDFE605133}"/>
              </a:ext>
            </a:extLst>
          </p:cNvPr>
          <p:cNvSpPr/>
          <p:nvPr/>
        </p:nvSpPr>
        <p:spPr>
          <a:xfrm>
            <a:off x="7416801" y="1884099"/>
            <a:ext cx="3961543" cy="4325677"/>
          </a:xfrm>
          <a:prstGeom prst="roundRect">
            <a:avLst>
              <a:gd name="adj" fmla="val 1991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4801" dist="165363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xmlns="" id="{D7830C00-6181-592B-F3BA-18F5BC4DD36A}"/>
              </a:ext>
            </a:extLst>
          </p:cNvPr>
          <p:cNvSpPr/>
          <p:nvPr/>
        </p:nvSpPr>
        <p:spPr>
          <a:xfrm>
            <a:off x="7403866" y="1884100"/>
            <a:ext cx="3974477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0" name="Subtítulo 2">
            <a:extLst>
              <a:ext uri="{FF2B5EF4-FFF2-40B4-BE49-F238E27FC236}">
                <a16:creationId xmlns:a16="http://schemas.microsoft.com/office/drawing/2014/main" xmlns="" id="{2170B44C-1CC9-287A-7B47-AF6711A3B985}"/>
              </a:ext>
            </a:extLst>
          </p:cNvPr>
          <p:cNvSpPr txBox="1">
            <a:spLocks/>
          </p:cNvSpPr>
          <p:nvPr/>
        </p:nvSpPr>
        <p:spPr>
          <a:xfrm>
            <a:off x="7575739" y="2873096"/>
            <a:ext cx="3633271" cy="326081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Ventajas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Más eficiente que A priori, debido a su enfoque vertical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Maneja conjuntos de datos dispersos de manera mas eficiente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 menos conjuntos de artículos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Desventajas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Limitado a conjuntos de datos binarios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no ser eficiente para conjuntos de datos con un soporte límite bajo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genera todos los conjuntos de artículos frecuentes</a:t>
            </a:r>
            <a:endParaRPr lang="es-MX" sz="1200" smtClean="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Subtítulo 2">
            <a:extLst>
              <a:ext uri="{FF2B5EF4-FFF2-40B4-BE49-F238E27FC236}">
                <a16:creationId xmlns:a16="http://schemas.microsoft.com/office/drawing/2014/main" xmlns="" id="{574F22F8-240F-5F7A-4212-3A2E01BE7BCD}"/>
              </a:ext>
            </a:extLst>
          </p:cNvPr>
          <p:cNvSpPr txBox="1">
            <a:spLocks/>
          </p:cNvSpPr>
          <p:nvPr/>
        </p:nvSpPr>
        <p:spPr>
          <a:xfrm>
            <a:off x="8330959" y="2126554"/>
            <a:ext cx="1922860" cy="36307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Eclat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xmlns="" id="{4A9721F1-8486-FABF-47D5-5D4E06D3706F}"/>
              </a:ext>
            </a:extLst>
          </p:cNvPr>
          <p:cNvSpPr/>
          <p:nvPr/>
        </p:nvSpPr>
        <p:spPr>
          <a:xfrm>
            <a:off x="813658" y="1884099"/>
            <a:ext cx="3961543" cy="4325677"/>
          </a:xfrm>
          <a:prstGeom prst="roundRect">
            <a:avLst>
              <a:gd name="adj" fmla="val 1991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4801" dist="165363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xmlns="" id="{2E3356D6-06A9-FDCA-3F43-B334A4D29198}"/>
              </a:ext>
            </a:extLst>
          </p:cNvPr>
          <p:cNvSpPr/>
          <p:nvPr/>
        </p:nvSpPr>
        <p:spPr>
          <a:xfrm>
            <a:off x="800723" y="1884100"/>
            <a:ext cx="3974477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xmlns="" id="{00BE97F6-7CEF-AEEC-C48E-B910863AF22C}"/>
              </a:ext>
            </a:extLst>
          </p:cNvPr>
          <p:cNvSpPr txBox="1">
            <a:spLocks/>
          </p:cNvSpPr>
          <p:nvPr/>
        </p:nvSpPr>
        <p:spPr>
          <a:xfrm>
            <a:off x="972597" y="2873096"/>
            <a:ext cx="3633271" cy="326081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Ventajas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y fácil de entender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manejar conjuntos de datos grandes, de manera eficiente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 resultado es un conjunto de artículos frecuentes, que puede utilizarse para la generación de reglas de asociación</a:t>
            </a:r>
            <a:endParaRPr lang="es-MX" sz="1200" smtClean="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s-MX" sz="12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Desventajas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Computacionalmente demandante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 demasiados conjuntos de artículos, que en su mayoría pueden no ser frecuentes</a:t>
            </a:r>
          </a:p>
          <a:p>
            <a:pPr marL="171450" indent="-1714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Puede no ser eficiente para conjuntos de datos con un soporte límite bajo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Subtítulo 2">
            <a:extLst>
              <a:ext uri="{FF2B5EF4-FFF2-40B4-BE49-F238E27FC236}">
                <a16:creationId xmlns:a16="http://schemas.microsoft.com/office/drawing/2014/main" xmlns="" id="{EEAA9840-1DE0-DCF3-3422-9AA8880E3B61}"/>
              </a:ext>
            </a:extLst>
          </p:cNvPr>
          <p:cNvSpPr txBox="1">
            <a:spLocks/>
          </p:cNvSpPr>
          <p:nvPr/>
        </p:nvSpPr>
        <p:spPr>
          <a:xfrm>
            <a:off x="1727817" y="2126554"/>
            <a:ext cx="1922860" cy="363075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Apriori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xmlns="" id="{D089F680-7193-7D5A-EFD8-1BA8B267AC3A}"/>
              </a:ext>
            </a:extLst>
          </p:cNvPr>
          <p:cNvSpPr/>
          <p:nvPr/>
        </p:nvSpPr>
        <p:spPr>
          <a:xfrm>
            <a:off x="4219439" y="5092919"/>
            <a:ext cx="386428" cy="3864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7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128585" y="6542539"/>
            <a:ext cx="11958913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s-MX"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https://medium.com/@tarek.tm/mastering-association-rule-learning-pros-and-cons-of-apriori-eclat-and-fp-growth-530ff46ed1d9</a:t>
            </a:r>
            <a:endParaRPr lang="es-MX" sz="1400" b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8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Eclat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="" xmlns:a16="http://schemas.microsoft.com/office/drawing/2014/main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Eclat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Reglas de Asociación </a:t>
            </a:r>
            <a:r>
              <a:rPr lang="es-MX" sz="2800" b="1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MX" sz="2800" b="1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170" y="2101438"/>
            <a:ext cx="2883723" cy="2883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1568" y="2511184"/>
            <a:ext cx="2362201" cy="2336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" name="Shape 37"/>
          <p:cNvGrpSpPr/>
          <p:nvPr/>
        </p:nvGrpSpPr>
        <p:grpSpPr>
          <a:xfrm>
            <a:off x="2529789" y="5355112"/>
            <a:ext cx="6818104" cy="660668"/>
            <a:chOff x="0" y="0"/>
            <a:chExt cx="6818103" cy="660666"/>
          </a:xfrm>
          <a:solidFill>
            <a:srgbClr val="C8C9C7"/>
          </a:solidFill>
        </p:grpSpPr>
        <p:sp>
          <p:nvSpPr>
            <p:cNvPr id="24" name="Rectangle"/>
            <p:cNvSpPr/>
            <p:nvPr/>
          </p:nvSpPr>
          <p:spPr>
            <a:xfrm>
              <a:off x="0" y="0"/>
              <a:ext cx="6818104" cy="66066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5" name="La gente que compro esto, también compro …"/>
            <p:cNvSpPr txBox="1"/>
            <p:nvPr/>
          </p:nvSpPr>
          <p:spPr>
            <a:xfrm>
              <a:off x="0" y="144914"/>
              <a:ext cx="6818104" cy="37083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La gente que compro esto, también compro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6708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Eclat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666019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soporte da una idea de la frecuencia, con la que aparece un conjunto de datos en todas las transacciones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Shape 71"/>
          <p:cNvGrpSpPr/>
          <p:nvPr/>
        </p:nvGrpSpPr>
        <p:grpSpPr>
          <a:xfrm>
            <a:off x="1816001" y="4420639"/>
            <a:ext cx="8680649" cy="1215862"/>
            <a:chOff x="0" y="0"/>
            <a:chExt cx="8680648" cy="1215861"/>
          </a:xfrm>
        </p:grpSpPr>
        <p:sp>
          <p:nvSpPr>
            <p:cNvPr id="15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Optimización de la…"/>
            <p:cNvSpPr txBox="1"/>
            <p:nvPr/>
          </p:nvSpPr>
          <p:spPr>
            <a:xfrm>
              <a:off x="139700" y="315545"/>
              <a:ext cx="854094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Optimización de la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Cesta de la Compra:</a:t>
              </a:r>
            </a:p>
          </p:txBody>
        </p:sp>
      </p:grpSp>
      <p:grpSp>
        <p:nvGrpSpPr>
          <p:cNvPr id="17" name="Shape 72"/>
          <p:cNvGrpSpPr/>
          <p:nvPr/>
        </p:nvGrpSpPr>
        <p:grpSpPr>
          <a:xfrm>
            <a:off x="1816001" y="2612305"/>
            <a:ext cx="8642549" cy="1215862"/>
            <a:chOff x="0" y="0"/>
            <a:chExt cx="8642548" cy="1215861"/>
          </a:xfrm>
        </p:grpSpPr>
        <p:sp>
          <p:nvSpPr>
            <p:cNvPr id="18" name="Rectangle"/>
            <p:cNvSpPr/>
            <p:nvPr/>
          </p:nvSpPr>
          <p:spPr>
            <a:xfrm>
              <a:off x="0" y="0"/>
              <a:ext cx="8540948" cy="12158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Recomendación de…"/>
            <p:cNvSpPr txBox="1"/>
            <p:nvPr/>
          </p:nvSpPr>
          <p:spPr>
            <a:xfrm>
              <a:off x="101600" y="315545"/>
              <a:ext cx="854094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Recomendación de </a:t>
              </a:r>
            </a:p>
            <a:p>
              <a:pPr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Películas:</a:t>
              </a:r>
            </a:p>
          </p:txBody>
        </p:sp>
      </p:grpSp>
      <p:pic>
        <p:nvPicPr>
          <p:cNvPr id="20" name="sop(_textbf_M_)_.png" descr="sop(_textbf_M_)_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6877" y="2860935"/>
            <a:ext cx="4915633" cy="784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sop(_textbf_I_)_.png" descr="sop(_textbf_I_)_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3548" y="4636220"/>
            <a:ext cx="5682291" cy="784699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Eclat (Equivalence Class Clustering and bottom-up Lattice Traversal)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41077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Eclat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2374028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310942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3844814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4576863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367947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325400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4460006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03453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5240534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4815064" y="5308911"/>
            <a:ext cx="299870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021064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5595595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2898947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6731182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237691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2379793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237691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3112303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3115186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311230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38476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3850579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384769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457974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458262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4579745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2383214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3118607"/>
            <a:ext cx="237841" cy="602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3854000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4586049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7503328" y="5311794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086242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8275474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7858388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064387" y="531467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8638916" y="531179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rcRect l="59096" t="16875" r="14725" b="16831"/>
          <a:stretch>
            <a:fillRect/>
          </a:stretch>
        </p:blipFill>
        <p:spPr>
          <a:xfrm>
            <a:off x="9853301" y="5318097"/>
            <a:ext cx="237841" cy="602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237979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3115186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3850580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45826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9427830" y="5314677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6345109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2374028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3109421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3844814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4576863"/>
            <a:ext cx="299869" cy="6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rcRect l="12875" t="16279" r="54118" b="17052"/>
          <a:stretch>
            <a:fillRect/>
          </a:stretch>
        </p:blipFill>
        <p:spPr>
          <a:xfrm>
            <a:off x="2481859" y="5308911"/>
            <a:ext cx="299869" cy="6057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Oval 7"/>
          <p:cNvSpPr/>
          <p:nvPr/>
        </p:nvSpPr>
        <p:spPr>
          <a:xfrm>
            <a:off x="5551709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3" name="Oval 155"/>
          <p:cNvSpPr/>
          <p:nvPr/>
        </p:nvSpPr>
        <p:spPr>
          <a:xfrm>
            <a:off x="7046556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Oval 156"/>
          <p:cNvSpPr/>
          <p:nvPr/>
        </p:nvSpPr>
        <p:spPr>
          <a:xfrm>
            <a:off x="8205507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Oval 157"/>
          <p:cNvSpPr/>
          <p:nvPr/>
        </p:nvSpPr>
        <p:spPr>
          <a:xfrm>
            <a:off x="7434482" y="3800392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Oval 158"/>
          <p:cNvSpPr/>
          <p:nvPr/>
        </p:nvSpPr>
        <p:spPr>
          <a:xfrm>
            <a:off x="4383977" y="453244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Oval 159"/>
          <p:cNvSpPr/>
          <p:nvPr/>
        </p:nvSpPr>
        <p:spPr>
          <a:xfrm>
            <a:off x="3204087" y="2336738"/>
            <a:ext cx="375533" cy="709522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Oval 160"/>
          <p:cNvSpPr/>
          <p:nvPr/>
        </p:nvSpPr>
        <p:spPr>
          <a:xfrm>
            <a:off x="8601086" y="232213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Oval 161"/>
          <p:cNvSpPr/>
          <p:nvPr/>
        </p:nvSpPr>
        <p:spPr>
          <a:xfrm>
            <a:off x="8601086" y="4509913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Oval 162"/>
          <p:cNvSpPr/>
          <p:nvPr/>
        </p:nvSpPr>
        <p:spPr>
          <a:xfrm>
            <a:off x="9389999" y="3065000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Oval 163"/>
          <p:cNvSpPr/>
          <p:nvPr/>
        </p:nvSpPr>
        <p:spPr>
          <a:xfrm>
            <a:off x="7820556" y="5264489"/>
            <a:ext cx="375533" cy="709521"/>
          </a:xfrm>
          <a:prstGeom prst="ellipse">
            <a:avLst/>
          </a:prstGeom>
          <a:ln w="25400">
            <a:solidFill>
              <a:srgbClr val="FF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132" name="Rectangle 8"/>
          <p:cNvGrpSpPr/>
          <p:nvPr/>
        </p:nvGrpSpPr>
        <p:grpSpPr>
          <a:xfrm>
            <a:off x="4661337" y="3299613"/>
            <a:ext cx="3258714" cy="1286437"/>
            <a:chOff x="0" y="0"/>
            <a:chExt cx="3258713" cy="1286436"/>
          </a:xfrm>
          <a:solidFill>
            <a:srgbClr val="F4364C"/>
          </a:solidFill>
        </p:grpSpPr>
        <p:sp>
          <p:nvSpPr>
            <p:cNvPr id="133" name="Rectangle"/>
            <p:cNvSpPr/>
            <p:nvPr/>
          </p:nvSpPr>
          <p:spPr>
            <a:xfrm>
              <a:off x="0" y="-1"/>
              <a:ext cx="3258714" cy="1286438"/>
            </a:xfrm>
            <a:prstGeom prst="rect">
              <a:avLst/>
            </a:prstGeom>
            <a:grpFill/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4" name="Soporte = 10 / 100 = 10%"/>
            <p:cNvSpPr txBox="1"/>
            <p:nvPr/>
          </p:nvSpPr>
          <p:spPr>
            <a:xfrm>
              <a:off x="0" y="457799"/>
              <a:ext cx="3258714" cy="37083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Soporte = 10 / 100 =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8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9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9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00"/>
                            </p:stCondLst>
                            <p:childTnLst>
                              <p:par>
                                <p:cTn id="21" presetID="9" presetClass="entr" fill="hold" grpId="0" nodeType="after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9" presetClass="entr" fill="hold" grpId="0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9" presetClass="entr" fill="hold" grpId="0" nodeType="afterEffect">
                                  <p:stCondLst>
                                    <p:cond delay="1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300"/>
                            </p:stCondLst>
                            <p:childTnLst>
                              <p:par>
                                <p:cTn id="33" presetID="9" presetClass="entr" fill="hold" grpId="0" nodeType="afterEffect">
                                  <p:stCondLst>
                                    <p:cond delay="2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400"/>
                            </p:stCondLst>
                            <p:childTnLst>
                              <p:par>
                                <p:cTn id="37" presetID="9" presetClass="entr" fill="hold" grpId="0" nodeType="afterEffect">
                                  <p:stCondLst>
                                    <p:cond delay="2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800"/>
                            </p:stCondLst>
                            <p:childTnLst>
                              <p:par>
                                <p:cTn id="41" presetID="9" presetClass="entr" fill="hold" grpId="0" nodeType="afterEffect">
                                  <p:stCondLst>
                                    <p:cond delay="2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dvAuto="0"/>
      <p:bldP spid="123" grpId="0" animBg="1" advAuto="0"/>
      <p:bldP spid="124" grpId="0" animBg="1" advAuto="0"/>
      <p:bldP spid="125" grpId="0" animBg="1" advAuto="0"/>
      <p:bldP spid="126" grpId="0" animBg="1" advAuto="0"/>
      <p:bldP spid="127" grpId="0" animBg="1" advAuto="0"/>
      <p:bldP spid="128" grpId="0" animBg="1" advAuto="0"/>
      <p:bldP spid="129" grpId="0" animBg="1" advAuto="0"/>
      <p:bldP spid="130" grpId="0" animBg="1" advAuto="0"/>
      <p:bldP spid="131" grpId="0" animBg="1" advAuto="0"/>
      <p:bldP spid="132" grpId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9" name="Shape 78"/>
          <p:cNvGrpSpPr/>
          <p:nvPr/>
        </p:nvGrpSpPr>
        <p:grpSpPr>
          <a:xfrm>
            <a:off x="1677015" y="2238415"/>
            <a:ext cx="9047520" cy="411238"/>
            <a:chOff x="0" y="0"/>
            <a:chExt cx="9047519" cy="411237"/>
          </a:xfrm>
        </p:grpSpPr>
        <p:sp>
          <p:nvSpPr>
            <p:cNvPr id="20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1" name="Paso 1: Configurar un soporte mínimo a utilizar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1: Configurar un soporte mínimo a utilizar</a:t>
              </a:r>
            </a:p>
          </p:txBody>
        </p:sp>
      </p:grpSp>
      <p:sp>
        <p:nvSpPr>
          <p:cNvPr id="28" name="Shape 79"/>
          <p:cNvSpPr/>
          <p:nvPr/>
        </p:nvSpPr>
        <p:spPr>
          <a:xfrm rot="16201558" flipH="1">
            <a:off x="5968115" y="3008590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0" name="Shape 80"/>
          <p:cNvGrpSpPr/>
          <p:nvPr/>
        </p:nvGrpSpPr>
        <p:grpSpPr>
          <a:xfrm>
            <a:off x="1677015" y="3620757"/>
            <a:ext cx="9047521" cy="553994"/>
            <a:chOff x="0" y="-47050"/>
            <a:chExt cx="9047520" cy="553993"/>
          </a:xfrm>
        </p:grpSpPr>
        <p:sp>
          <p:nvSpPr>
            <p:cNvPr id="34" name="Rectangle"/>
            <p:cNvSpPr/>
            <p:nvPr/>
          </p:nvSpPr>
          <p:spPr>
            <a:xfrm>
              <a:off x="0" y="-1"/>
              <a:ext cx="9047520" cy="45989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8" name="Paso 2: Tomar todos los subconjuntos de las transacciones con soporte superior al mínimo establecido."/>
            <p:cNvSpPr txBox="1"/>
            <p:nvPr/>
          </p:nvSpPr>
          <p:spPr>
            <a:xfrm>
              <a:off x="0" y="-47050"/>
              <a:ext cx="9047520" cy="553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2: Tomar todos los subconjuntos de las transacciones con soporte superior al mínimo establecido.</a:t>
              </a:r>
            </a:p>
          </p:txBody>
        </p:sp>
      </p:grpSp>
      <p:sp>
        <p:nvSpPr>
          <p:cNvPr id="39" name="Shape 81"/>
          <p:cNvSpPr/>
          <p:nvPr/>
        </p:nvSpPr>
        <p:spPr>
          <a:xfrm rot="16201558" flipH="1">
            <a:off x="5968115" y="4486636"/>
            <a:ext cx="465336" cy="300312"/>
          </a:xfrm>
          <a:prstGeom prst="rightArrow">
            <a:avLst>
              <a:gd name="adj1" fmla="val 41541"/>
              <a:gd name="adj2" fmla="val 71047"/>
            </a:avLst>
          </a:prstGeom>
          <a:solidFill>
            <a:srgbClr val="F4364C"/>
          </a:solidFill>
          <a:ln w="38100">
            <a:noFill/>
          </a:ln>
          <a:effectLst>
            <a:outerShdw blurRad="38100" dist="20000" dir="5099725" rotWithShape="0">
              <a:srgbClr val="000000">
                <a:alpha val="38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0" name="Shape 82"/>
          <p:cNvGrpSpPr/>
          <p:nvPr/>
        </p:nvGrpSpPr>
        <p:grpSpPr>
          <a:xfrm>
            <a:off x="1677015" y="5145855"/>
            <a:ext cx="9047520" cy="411238"/>
            <a:chOff x="0" y="0"/>
            <a:chExt cx="9047519" cy="411237"/>
          </a:xfrm>
        </p:grpSpPr>
        <p:sp>
          <p:nvSpPr>
            <p:cNvPr id="41" name="Rectangle"/>
            <p:cNvSpPr/>
            <p:nvPr/>
          </p:nvSpPr>
          <p:spPr>
            <a:xfrm>
              <a:off x="0" y="-1"/>
              <a:ext cx="9047520" cy="41123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2" name="Paso 3: Ordenar esos subconjuntos por support descendente"/>
            <p:cNvSpPr txBox="1"/>
            <p:nvPr/>
          </p:nvSpPr>
          <p:spPr>
            <a:xfrm>
              <a:off x="0" y="45599"/>
              <a:ext cx="9047520" cy="320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15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Paso 3: Ordenar esos subconjuntos por support descendente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563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</a:t>
            </a:r>
            <a:b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MX" smtClean="0">
                <a:solidFill>
                  <a:srgbClr val="C228B4"/>
                </a:solidFill>
              </a:rPr>
              <a:t>Conjunto de Datos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0121" y="2483467"/>
          <a:ext cx="9034066" cy="304721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 Transacción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Productos Comprados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I4,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T6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I2, I3, 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2319770"/>
                  </a:ext>
                </a:extLst>
              </a:tr>
            </a:tbl>
          </a:graphicData>
        </a:graphic>
      </p:graphicFrame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</p:txBody>
      </p:sp>
      <p:sp>
        <p:nvSpPr>
          <p:cNvPr id="34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947750" y="6271070"/>
            <a:ext cx="1049680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Soporte * Observaciones = 50% * 6 = 3</a:t>
            </a:r>
            <a:endParaRPr lang="es-MX" sz="1400" b="1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90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>
                <a:solidFill>
                  <a:srgbClr val="C228B4"/>
                </a:solidFill>
              </a:rPr>
              <a:t>Ejemplo</a:t>
            </a:r>
            <a:br>
              <a:rPr lang="es-MX">
                <a:solidFill>
                  <a:srgbClr val="C228B4"/>
                </a:solidFill>
              </a:rPr>
            </a:br>
            <a:r>
              <a:rPr lang="es-MX">
                <a:solidFill>
                  <a:srgbClr val="C228B4"/>
                </a:solidFill>
              </a:rPr>
              <a:t>1. Conteo de Ocurrencias (1)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91489"/>
              </p:ext>
            </p:extLst>
          </p:nvPr>
        </p:nvGraphicFramePr>
        <p:xfrm>
          <a:off x="1610121" y="2483467"/>
          <a:ext cx="9034066" cy="26118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</a:t>
                      </a:r>
                      <a:r>
                        <a:rPr lang="en-US" sz="1400" b="1" baseline="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Producto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T4,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T4, T5,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T3, T4, T6)</a:t>
                      </a:r>
                      <a:r>
                        <a:rPr lang="es-MX" sz="16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= 4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I5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6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(T3, T5) = 2</a:t>
                      </a:r>
                      <a:endParaRPr sz="16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92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r>
              <a:rPr lang="es-MX">
                <a:solidFill>
                  <a:srgbClr val="C228B4"/>
                </a:solidFill>
              </a:rPr>
              <a:t>Ejemplo</a:t>
            </a:r>
            <a:r>
              <a:rPr lang="es-MX">
                <a:solidFill>
                  <a:srgbClr val="C228B4"/>
                </a:solidFill>
              </a:rPr>
              <a:t/>
            </a:r>
            <a:br>
              <a:rPr lang="es-MX">
                <a:solidFill>
                  <a:srgbClr val="C228B4"/>
                </a:solidFill>
              </a:rPr>
            </a:br>
            <a:r>
              <a:rPr lang="es-MX" smtClean="0">
                <a:solidFill>
                  <a:srgbClr val="C228B4"/>
                </a:solidFill>
              </a:rPr>
              <a:t>2. </a:t>
            </a:r>
            <a:r>
              <a:rPr lang="es-MX">
                <a:solidFill>
                  <a:srgbClr val="C228B4"/>
                </a:solidFill>
              </a:rPr>
              <a:t>Conteo de </a:t>
            </a:r>
            <a:r>
              <a:rPr lang="es-MX">
                <a:solidFill>
                  <a:srgbClr val="C228B4"/>
                </a:solidFill>
              </a:rPr>
              <a:t>Ocurrencias </a:t>
            </a:r>
            <a:r>
              <a:rPr lang="es-MX" smtClean="0">
                <a:solidFill>
                  <a:srgbClr val="C228B4"/>
                </a:solidFill>
              </a:rPr>
              <a:t>(2)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55536" y="837238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= 50%</a:t>
            </a:r>
          </a:p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mínimo = 3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49590"/>
              </p:ext>
            </p:extLst>
          </p:nvPr>
        </p:nvGraphicFramePr>
        <p:xfrm>
          <a:off x="1610121" y="1926248"/>
          <a:ext cx="9034066" cy="478847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7033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4517033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Combinación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Conteo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T4, T5, T6) = 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T5, T6) = 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(T4, T6) = 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I1, I5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</a:t>
                      </a:r>
                      <a:r>
                        <a:rPr lang="es-MX" sz="1200" baseline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 I3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(T1, T2, T5, T6) = 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T4, T6) = 3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I2, I5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I3, I4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(T2, T6) = 2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I3, I5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(T5) = 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  <a:tr h="43531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I4, I5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0" algn="l">
                        <a:defRPr sz="1800"/>
                      </a:pPr>
                      <a:r>
                        <a:rPr lang="es-MX" sz="120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Montserrat Light"/>
                          <a:sym typeface="Montserrat Light"/>
                        </a:rPr>
                        <a:t>(T3) = 1</a:t>
                      </a:r>
                      <a:endParaRPr sz="1200">
                        <a:latin typeface="Verdana" panose="020B0604030504040204" pitchFamily="34" charset="0"/>
                        <a:ea typeface="Verdana" panose="020B0604030504040204" pitchFamily="34" charset="0"/>
                        <a:cs typeface="Montserrat Light"/>
                        <a:sym typeface="Montserrat Ligh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C9C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616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DF8DB-B03C-4353-B44A-DA8E261EF087}">
  <ds:schemaRefs>
    <ds:schemaRef ds:uri="0d112806-a571-4b5c-9687-83175e2be7e0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94b7d94-68f9-41b0-9fd8-f8ea6ae98d38"/>
    <ds:schemaRef ds:uri="5715b14d-6155-4883-b773-4a6f0b526cee"/>
  </ds:schemaRefs>
</ds:datastoreItem>
</file>

<file path=customXml/itemProps2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663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Reglas de Asociación  ¿Cómo Funcionan?</vt:lpstr>
      <vt:lpstr>PowerPoint Presentation</vt:lpstr>
      <vt:lpstr>PowerPoint Presentation</vt:lpstr>
      <vt:lpstr>¿Cómo Funciona?</vt:lpstr>
      <vt:lpstr>Ejemplo Conjunto de Datos</vt:lpstr>
      <vt:lpstr>Ejemplo 1. Conteo de Ocurrencias (1)</vt:lpstr>
      <vt:lpstr>Ejemplo 2. Conteo de Ocurrencias (2)</vt:lpstr>
      <vt:lpstr>Ejemplo 3. Conteo de Ocurrencias (3)</vt:lpstr>
      <vt:lpstr>Ejemplo 4. Conteo de Ocurrencias (4)</vt:lpstr>
      <vt:lpstr>Ejemplo 5. Generar Reglas de Asociación</vt:lpstr>
      <vt:lpstr>A priori vs Eclat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81</cp:revision>
  <dcterms:created xsi:type="dcterms:W3CDTF">2023-04-03T19:17:52Z</dcterms:created>
  <dcterms:modified xsi:type="dcterms:W3CDTF">2023-06-28T22:59:14Z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