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sldIdLst>
    <p:sldId id="307" r:id="rId6"/>
    <p:sldId id="343" r:id="rId7"/>
    <p:sldId id="389" r:id="rId8"/>
    <p:sldId id="391" r:id="rId9"/>
    <p:sldId id="392" r:id="rId10"/>
    <p:sldId id="393" r:id="rId11"/>
    <p:sldId id="382" r:id="rId12"/>
    <p:sldId id="394" r:id="rId13"/>
    <p:sldId id="395" r:id="rId14"/>
    <p:sldId id="396" r:id="rId15"/>
    <p:sldId id="397" r:id="rId16"/>
    <p:sldId id="398" r:id="rId17"/>
    <p:sldId id="327" r:id="rId18"/>
    <p:sldId id="403" r:id="rId19"/>
    <p:sldId id="400" r:id="rId20"/>
    <p:sldId id="401" r:id="rId21"/>
    <p:sldId id="402" r:id="rId22"/>
    <p:sldId id="409" r:id="rId23"/>
    <p:sldId id="406" r:id="rId24"/>
    <p:sldId id="405" r:id="rId25"/>
    <p:sldId id="407" r:id="rId26"/>
    <p:sldId id="408" r:id="rId27"/>
    <p:sldId id="411" r:id="rId28"/>
    <p:sldId id="410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F4364C"/>
    <a:srgbClr val="3C1053"/>
    <a:srgbClr val="C126B8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222397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295937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369476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4426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22325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19685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02855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97738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183383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757913" y="515886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963913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38444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41796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674031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222686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22331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222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222686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296225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296855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296513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296225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36976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370395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370053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369764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442969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4436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443257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442969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22331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296855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370395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4436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446177" y="516174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029091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218323" y="51680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801237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007236" y="516462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581765" y="516174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796150" y="51680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222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296513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37005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44325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370679" y="5164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287958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222397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295937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369476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4426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24708" y="5158862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Oval 147"/>
          <p:cNvSpPr/>
          <p:nvPr/>
        </p:nvSpPr>
        <p:spPr>
          <a:xfrm>
            <a:off x="6989405" y="218668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6" name="Oval 148"/>
          <p:cNvSpPr/>
          <p:nvPr/>
        </p:nvSpPr>
        <p:spPr>
          <a:xfrm>
            <a:off x="8148356" y="29149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7" name="Oval 149"/>
          <p:cNvSpPr/>
          <p:nvPr/>
        </p:nvSpPr>
        <p:spPr>
          <a:xfrm>
            <a:off x="8543935" y="217208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8" name="Oval 155"/>
          <p:cNvSpPr/>
          <p:nvPr/>
        </p:nvSpPr>
        <p:spPr>
          <a:xfrm>
            <a:off x="8543935" y="4359864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9" name="Oval 156"/>
          <p:cNvSpPr/>
          <p:nvPr/>
        </p:nvSpPr>
        <p:spPr>
          <a:xfrm>
            <a:off x="9332848" y="29149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0" name="Oval 157"/>
          <p:cNvSpPr/>
          <p:nvPr/>
        </p:nvSpPr>
        <p:spPr>
          <a:xfrm>
            <a:off x="7763405" y="5114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1" name="Oval 159"/>
          <p:cNvSpPr/>
          <p:nvPr/>
        </p:nvSpPr>
        <p:spPr>
          <a:xfrm>
            <a:off x="7377331" y="365034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242" name="Rectangle 160"/>
          <p:cNvGrpSpPr/>
          <p:nvPr/>
        </p:nvGrpSpPr>
        <p:grpSpPr>
          <a:xfrm>
            <a:off x="4604186" y="3149563"/>
            <a:ext cx="3258715" cy="1286439"/>
            <a:chOff x="0" y="-1"/>
            <a:chExt cx="3258714" cy="1286438"/>
          </a:xfrm>
          <a:solidFill>
            <a:srgbClr val="C126B8"/>
          </a:solidFill>
        </p:grpSpPr>
        <p:sp>
          <p:nvSpPr>
            <p:cNvPr id="24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4" name="Confianza = 7 / 40 = 17.5%"/>
            <p:cNvSpPr txBox="1"/>
            <p:nvPr/>
          </p:nvSpPr>
          <p:spPr>
            <a:xfrm>
              <a:off x="0" y="320055"/>
              <a:ext cx="3258714" cy="64632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Confianza = 7 / 40 = 17.5%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1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9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9" presetClass="entr" fill="hold" grpId="0" nodeType="afterEffect">
                                  <p:stCondLst>
                                    <p:cond delay="1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 advAuto="0"/>
      <p:bldP spid="236" grpId="0" animBg="1" advAuto="0"/>
      <p:bldP spid="237" grpId="0" animBg="1" advAuto="0"/>
      <p:bldP spid="238" grpId="0" animBg="1" advAuto="0"/>
      <p:bldP spid="239" grpId="0" animBg="1" advAuto="0"/>
      <p:bldP spid="240" grpId="0" animBg="1" advAuto="0"/>
      <p:bldP spid="241" grpId="0" animBg="1" advAuto="0"/>
      <p:bldP spid="242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Lift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lift es la confianza de la combinación, dividida por el soporte del artículo a considerar</a:t>
            </a:r>
          </a:p>
        </p:txBody>
      </p:sp>
      <p:grpSp>
        <p:nvGrpSpPr>
          <p:cNvPr id="18" name="Shape 83"/>
          <p:cNvGrpSpPr/>
          <p:nvPr/>
        </p:nvGrpSpPr>
        <p:grpSpPr>
          <a:xfrm>
            <a:off x="1780002" y="4409793"/>
            <a:ext cx="8705022" cy="1597452"/>
            <a:chOff x="-1" y="-1"/>
            <a:chExt cx="8705020" cy="1597451"/>
          </a:xfrm>
        </p:grpSpPr>
        <p:sp>
          <p:nvSpPr>
            <p:cNvPr id="19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" name="Optimización de la…"/>
            <p:cNvSpPr txBox="1"/>
            <p:nvPr/>
          </p:nvSpPr>
          <p:spPr>
            <a:xfrm>
              <a:off x="177799" y="506339"/>
              <a:ext cx="8527220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21" name="Shape 84"/>
          <p:cNvGrpSpPr/>
          <p:nvPr/>
        </p:nvGrpSpPr>
        <p:grpSpPr>
          <a:xfrm>
            <a:off x="1780002" y="2501647"/>
            <a:ext cx="8692322" cy="1597452"/>
            <a:chOff x="-1" y="-1"/>
            <a:chExt cx="8692320" cy="1597451"/>
          </a:xfrm>
        </p:grpSpPr>
        <p:sp>
          <p:nvSpPr>
            <p:cNvPr id="31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2" name="Recomendación…"/>
            <p:cNvSpPr txBox="1"/>
            <p:nvPr/>
          </p:nvSpPr>
          <p:spPr>
            <a:xfrm>
              <a:off x="165099" y="506339"/>
              <a:ext cx="8527220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de Películas:</a:t>
              </a:r>
            </a:p>
          </p:txBody>
        </p:sp>
      </p:grpSp>
      <p:pic>
        <p:nvPicPr>
          <p:cNvPr id="33" name="lift(_textbf_M_1.png" descr="lift(_textbf_M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2772" y="2929667"/>
            <a:ext cx="4337157" cy="657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lift(_textbf_I_1.png" descr="lift(_textbf_I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27905" y="4879831"/>
            <a:ext cx="3626891" cy="65737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Mide el desempeño del modelo para realizar predicciones, midiéndolo contra el promedio de la población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Lift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450875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02540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231405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80593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011933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586463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792463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366994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67034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502581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727472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6857641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046873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7629787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8835786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8410315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59096" t="16875" r="14725" b="16831"/>
          <a:stretch>
            <a:fillRect/>
          </a:stretch>
        </p:blipFill>
        <p:spPr>
          <a:xfrm>
            <a:off x="9624700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rcRect l="12875" t="16279" r="54118" b="17052"/>
          <a:stretch>
            <a:fillRect/>
          </a:stretch>
        </p:blipFill>
        <p:spPr>
          <a:xfrm>
            <a:off x="9199229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11650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25325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Oval 119"/>
          <p:cNvSpPr/>
          <p:nvPr/>
        </p:nvSpPr>
        <p:spPr>
          <a:xfrm>
            <a:off x="6817955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8" name="Oval 120"/>
          <p:cNvSpPr/>
          <p:nvPr/>
        </p:nvSpPr>
        <p:spPr>
          <a:xfrm>
            <a:off x="7976906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9" name="Oval 121"/>
          <p:cNvSpPr/>
          <p:nvPr/>
        </p:nvSpPr>
        <p:spPr>
          <a:xfrm>
            <a:off x="7205881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0" name="Oval 122"/>
          <p:cNvSpPr/>
          <p:nvPr/>
        </p:nvSpPr>
        <p:spPr>
          <a:xfrm>
            <a:off x="8372485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1" name="Oval 133"/>
          <p:cNvSpPr/>
          <p:nvPr/>
        </p:nvSpPr>
        <p:spPr>
          <a:xfrm>
            <a:off x="8372485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2" name="Oval 145"/>
          <p:cNvSpPr/>
          <p:nvPr/>
        </p:nvSpPr>
        <p:spPr>
          <a:xfrm>
            <a:off x="9161398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3" name="Oval 146"/>
          <p:cNvSpPr/>
          <p:nvPr/>
        </p:nvSpPr>
        <p:spPr>
          <a:xfrm>
            <a:off x="7591955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4" name="Oval 147"/>
          <p:cNvSpPr/>
          <p:nvPr/>
        </p:nvSpPr>
        <p:spPr>
          <a:xfrm>
            <a:off x="5323108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5" name="Oval 148"/>
          <p:cNvSpPr/>
          <p:nvPr/>
        </p:nvSpPr>
        <p:spPr>
          <a:xfrm>
            <a:off x="4155376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6" name="Oval 149"/>
          <p:cNvSpPr/>
          <p:nvPr/>
        </p:nvSpPr>
        <p:spPr>
          <a:xfrm>
            <a:off x="297548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337" name="Rectangle 156"/>
          <p:cNvGrpSpPr/>
          <p:nvPr/>
        </p:nvGrpSpPr>
        <p:grpSpPr>
          <a:xfrm>
            <a:off x="4432736" y="3299613"/>
            <a:ext cx="3258714" cy="1286437"/>
            <a:chOff x="0" y="0"/>
            <a:chExt cx="3258713" cy="1286436"/>
          </a:xfrm>
        </p:grpSpPr>
        <p:sp>
          <p:nvSpPr>
            <p:cNvPr id="338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solidFill>
              <a:srgbClr val="3C1053"/>
            </a:solidFill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39" name="Lift = 17.5% / 10% = 1.75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Lift = 17.5% / 10% = 1.75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6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 advAuto="0"/>
      <p:bldP spid="328" grpId="0" animBg="1" advAuto="0"/>
      <p:bldP spid="329" grpId="0" animBg="1" advAuto="0"/>
      <p:bldP spid="330" grpId="0" animBg="1" advAuto="0"/>
      <p:bldP spid="331" grpId="0" animBg="1" advAuto="0"/>
      <p:bldP spid="332" grpId="0" animBg="1" advAuto="0"/>
      <p:bldP spid="333" grpId="0" animBg="1" advAuto="0"/>
      <p:bldP spid="334" grpId="0" animBg="1" advAuto="0"/>
      <p:bldP spid="335" grpId="0" animBg="1" advAuto="0"/>
      <p:bldP spid="336" grpId="0" animBg="1" advAuto="0"/>
      <p:bldP spid="337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7" name="Shape 90"/>
          <p:cNvGrpSpPr/>
          <p:nvPr/>
        </p:nvGrpSpPr>
        <p:grpSpPr>
          <a:xfrm>
            <a:off x="1677015" y="2085821"/>
            <a:ext cx="9047520" cy="411239"/>
            <a:chOff x="0" y="0"/>
            <a:chExt cx="9047519" cy="411237"/>
          </a:xfrm>
        </p:grpSpPr>
        <p:sp>
          <p:nvSpPr>
            <p:cNvPr id="18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2" name="Paso 1: Decidir un soporte y nivel de confianza mínimo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1: Decidir un soporte y nivel de confianza mínimo</a:t>
              </a:r>
            </a:p>
          </p:txBody>
        </p:sp>
      </p:grpSp>
      <p:sp>
        <p:nvSpPr>
          <p:cNvPr id="23" name="Shape 91"/>
          <p:cNvSpPr/>
          <p:nvPr/>
        </p:nvSpPr>
        <p:spPr>
          <a:xfrm rot="16201558" flipH="1">
            <a:off x="5968115" y="2704701"/>
            <a:ext cx="465336" cy="300311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4" name="Shape 92"/>
          <p:cNvGrpSpPr/>
          <p:nvPr/>
        </p:nvGrpSpPr>
        <p:grpSpPr>
          <a:xfrm>
            <a:off x="1677015" y="3161616"/>
            <a:ext cx="9047521" cy="553994"/>
            <a:chOff x="0" y="-47050"/>
            <a:chExt cx="9047520" cy="553993"/>
          </a:xfrm>
        </p:grpSpPr>
        <p:sp>
          <p:nvSpPr>
            <p:cNvPr id="25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Paso 2: Elegir todos los subconjuntos de transacciones con soporte superior que el mínimo elegido"/>
            <p:cNvSpPr txBox="1"/>
            <p:nvPr/>
          </p:nvSpPr>
          <p:spPr>
            <a:xfrm>
              <a:off x="0" y="-47050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2: Elegir todos los subconjuntos de transacciones con soporte superior que el mínimo elegido</a:t>
              </a:r>
            </a:p>
          </p:txBody>
        </p:sp>
      </p:grpSp>
      <p:grpSp>
        <p:nvGrpSpPr>
          <p:cNvPr id="27" name="Shape 93"/>
          <p:cNvGrpSpPr/>
          <p:nvPr/>
        </p:nvGrpSpPr>
        <p:grpSpPr>
          <a:xfrm>
            <a:off x="1677015" y="4335096"/>
            <a:ext cx="9047521" cy="553994"/>
            <a:chOff x="0" y="-49029"/>
            <a:chExt cx="9047520" cy="553993"/>
          </a:xfrm>
        </p:grpSpPr>
        <p:sp>
          <p:nvSpPr>
            <p:cNvPr id="29" name="Rectangle"/>
            <p:cNvSpPr/>
            <p:nvPr/>
          </p:nvSpPr>
          <p:spPr>
            <a:xfrm>
              <a:off x="0" y="-1"/>
              <a:ext cx="9047520" cy="455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Paso 3: Elegir todas las reglas de estos subconjuntos con nivel de confianza superior al mínimo elegido"/>
            <p:cNvSpPr txBox="1"/>
            <p:nvPr/>
          </p:nvSpPr>
          <p:spPr>
            <a:xfrm>
              <a:off x="0" y="-49029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 Elegir todas las reglas de estos subconjuntos con nivel de confianza superior al mínimo elegido</a:t>
              </a:r>
            </a:p>
          </p:txBody>
        </p:sp>
      </p:grpSp>
      <p:sp>
        <p:nvSpPr>
          <p:cNvPr id="32" name="Shape 94"/>
          <p:cNvSpPr/>
          <p:nvPr/>
        </p:nvSpPr>
        <p:spPr>
          <a:xfrm rot="16201558" flipH="1">
            <a:off x="5968115" y="3876200"/>
            <a:ext cx="465336" cy="300313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Shape 95"/>
          <p:cNvSpPr/>
          <p:nvPr/>
        </p:nvSpPr>
        <p:spPr>
          <a:xfrm rot="16201558" flipH="1">
            <a:off x="5968115" y="5047700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5" name="Shape 96"/>
          <p:cNvGrpSpPr/>
          <p:nvPr/>
        </p:nvGrpSpPr>
        <p:grpSpPr>
          <a:xfrm>
            <a:off x="1677015" y="5555624"/>
            <a:ext cx="9047520" cy="411238"/>
            <a:chOff x="0" y="0"/>
            <a:chExt cx="9047519" cy="411237"/>
          </a:xfrm>
        </p:grpSpPr>
        <p:sp>
          <p:nvSpPr>
            <p:cNvPr id="36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Paso 4: Ordenar todas las reglas anteriores por lift descendi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4: Ordenar todas las reglas anteriores por lift descendiente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mtClean="0">
                <a:solidFill>
                  <a:srgbClr val="C228B4"/>
                </a:solidFill>
              </a:rPr>
              <a:t>Conjunto de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81018"/>
              </p:ext>
            </p:extLst>
          </p:nvPr>
        </p:nvGraphicFramePr>
        <p:xfrm>
          <a:off x="1610121" y="248346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T6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</a:tbl>
          </a:graphicData>
        </a:graphic>
      </p:graphicFrame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</p:txBody>
      </p:sp>
      <p:sp>
        <p:nvSpPr>
          <p:cNvPr id="3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Soporte * Observaciones = 50% * 6 = 3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42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s-MX" smtClean="0">
                <a:solidFill>
                  <a:srgbClr val="C228B4"/>
                </a:solidFill>
              </a:rPr>
              <a:t>Conteo de Ocurrencias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70067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T5)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2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s-MX" smtClean="0">
                <a:solidFill>
                  <a:srgbClr val="C228B4"/>
                </a:solidFill>
              </a:rPr>
              <a:t>Depuración de Artículos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01908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</a:t>
                      </a: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T5) </a:t>
                      </a: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= </a:t>
                      </a: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301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s-MX" smtClean="0">
                <a:solidFill>
                  <a:srgbClr val="C228B4"/>
                </a:solidFill>
              </a:rPr>
              <a:t>Depuración de Artículos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30445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36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es-MX" smtClean="0">
                <a:solidFill>
                  <a:srgbClr val="C228B4"/>
                </a:solidFill>
              </a:rPr>
              <a:t>Conteo de Ocurrencias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5250"/>
              </p:ext>
            </p:extLst>
          </p:nvPr>
        </p:nvGraphicFramePr>
        <p:xfrm>
          <a:off x="1610121" y="2283439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los artículos que resultan de la depuración anterior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83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s-MX" smtClean="0">
                <a:solidFill>
                  <a:srgbClr val="C228B4"/>
                </a:solidFill>
              </a:rPr>
              <a:t>Depuración de Artículos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10981"/>
              </p:ext>
            </p:extLst>
          </p:nvPr>
        </p:nvGraphicFramePr>
        <p:xfrm>
          <a:off x="1610121" y="2283439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137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mtClean="0">
                <a:solidFill>
                  <a:srgbClr val="C228B4"/>
                </a:solidFill>
              </a:rPr>
              <a:t>Tipos de Aprendizaje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 txBox="1">
            <a:spLocks/>
          </p:cNvSpPr>
          <p:nvPr/>
        </p:nvSpPr>
        <p:spPr>
          <a:xfrm>
            <a:off x="552449" y="1827213"/>
            <a:ext cx="3068638" cy="1214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MX" sz="1200" b="1" smtClean="0"/>
              <a:t>Los modelos de ML pueden aprender de 3 maneras</a:t>
            </a:r>
            <a:endParaRPr lang="es-MX" sz="1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6" y="1657417"/>
            <a:ext cx="8697170" cy="4416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321" y="653143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es-MX" smtClean="0">
                <a:solidFill>
                  <a:srgbClr val="C228B4"/>
                </a:solidFill>
              </a:rPr>
              <a:t>Depuración de Artículos 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90213"/>
              </p:ext>
            </p:extLst>
          </p:nvPr>
        </p:nvGraphicFramePr>
        <p:xfrm>
          <a:off x="1610121" y="2283439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9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s-MX" smtClean="0">
                <a:solidFill>
                  <a:srgbClr val="C228B4"/>
                </a:solidFill>
              </a:rPr>
              <a:t>Conteo de Ocurrencias 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17129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las combinaciones de los artículos que resultan de la depuración anterior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s-MX">
                <a:solidFill>
                  <a:srgbClr val="C228B4"/>
                </a:solidFill>
              </a:rPr>
              <a:t>Depuración de </a:t>
            </a:r>
            <a:r>
              <a:rPr lang="es-MX">
                <a:solidFill>
                  <a:srgbClr val="C228B4"/>
                </a:solidFill>
              </a:rPr>
              <a:t>Artículos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09747"/>
              </p:ext>
            </p:extLst>
          </p:nvPr>
        </p:nvGraphicFramePr>
        <p:xfrm>
          <a:off x="1610121" y="2483467"/>
          <a:ext cx="9034066" cy="21765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2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 </a:t>
            </a:r>
            <a:r>
              <a:rPr lang="es-MX">
                <a:solidFill>
                  <a:srgbClr val="C228B4"/>
                </a:solidFill>
              </a:rPr>
              <a:t>Depuración de </a:t>
            </a:r>
            <a:r>
              <a:rPr lang="es-MX">
                <a:solidFill>
                  <a:srgbClr val="C228B4"/>
                </a:solidFill>
              </a:rPr>
              <a:t>Artículos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35392"/>
              </p:ext>
            </p:extLst>
          </p:nvPr>
        </p:nvGraphicFramePr>
        <p:xfrm>
          <a:off x="1610121" y="2483467"/>
          <a:ext cx="9034066" cy="8706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</a:tbl>
          </a:graphicData>
        </a:graphic>
      </p:graphicFrame>
      <p:sp>
        <p:nvSpPr>
          <p:cNvPr id="9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solo quedan 3 artículos, ya no se procede con las combinaciones de 4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6271288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 </a:t>
            </a:r>
            <a:r>
              <a:rPr lang="es-MX" smtClean="0">
                <a:solidFill>
                  <a:srgbClr val="C228B4"/>
                </a:solidFill>
              </a:rPr>
              <a:t>Generar Reglas de Asociación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 = 60%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8376"/>
              </p:ext>
            </p:extLst>
          </p:nvPr>
        </p:nvGraphicFramePr>
        <p:xfrm>
          <a:off x="1679121" y="2098604"/>
          <a:ext cx="9034066" cy="39100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Regla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Confianza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 =&gt;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I2}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II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, I3 =&gt;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{I1,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3)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100%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  <a:p>
                      <a:pPr marL="185738" indent="0" algn="ctr">
                        <a:defRPr sz="1800"/>
                      </a:pP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{I2,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=&gt; I2,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{I1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5)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60%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 =&gt;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I1,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ctr">
                        <a:defRPr sz="1800"/>
                      </a:pPr>
                      <a:r>
                        <a:rPr lang="it-IT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Soporte {I1, I2, I3} / Soporte {I3</a:t>
                      </a: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}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(3 / 4) * 100</a:t>
                      </a:r>
                    </a:p>
                    <a:p>
                      <a:pPr marL="185738" indent="0" algn="ctr">
                        <a:defRPr sz="1800"/>
                      </a:pPr>
                      <a:r>
                        <a:rPr lang="it-IT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75%</a:t>
                      </a:r>
                      <a:endParaRPr lang="it-IT" sz="120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de la última combinación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3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Patrón de fondo&#10;&#10;Descripción generada automáticamente">
            <a:extLst>
              <a:ext uri="{FF2B5EF4-FFF2-40B4-BE49-F238E27FC236}">
                <a16:creationId xmlns="" xmlns:a16="http://schemas.microsoft.com/office/drawing/2014/main" id="{97C89B70-EF02-7CD2-8BA6-A8D10423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37" y="-34179"/>
            <a:ext cx="12201084" cy="692636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="" xmlns:a16="http://schemas.microsoft.com/office/drawing/2014/main" id="{0F317218-5C09-7C8D-95AF-3CF18A8ADE1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5016D0E-40C7-21A4-2C35-1FA39C6B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1D6ADDBA-23A0-3F0C-A751-4D27B1186164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Reglas de Asociación</a:t>
            </a:r>
            <a:endParaRPr lang="es-ES" sz="8800" dirty="0"/>
          </a:p>
          <a:p>
            <a:endParaRPr lang="es-MX" sz="8800" dirty="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40ED7E97-64A8-D976-0F29-1DEF8801A40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57AE4584-CD8A-2B27-4640-94E79BA9B4CA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Reglas de Asociación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9C4F81BE-0190-2D19-F467-34129404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0188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Reglas de Asociación </a:t>
            </a:r>
            <a: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170" y="2101438"/>
            <a:ext cx="2883723" cy="288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568" y="2511184"/>
            <a:ext cx="2362201" cy="2336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Shape 37"/>
          <p:cNvGrpSpPr/>
          <p:nvPr/>
        </p:nvGrpSpPr>
        <p:grpSpPr>
          <a:xfrm>
            <a:off x="2529789" y="5355112"/>
            <a:ext cx="6818104" cy="660668"/>
            <a:chOff x="0" y="0"/>
            <a:chExt cx="6818103" cy="660666"/>
          </a:xfrm>
          <a:solidFill>
            <a:srgbClr val="C8C9C7"/>
          </a:solidFill>
        </p:grpSpPr>
        <p:sp>
          <p:nvSpPr>
            <p:cNvPr id="24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La gente que compro esto, también compro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579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8420088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Recomendaciones de Películas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1295"/>
              </p:ext>
            </p:extLst>
          </p:nvPr>
        </p:nvGraphicFramePr>
        <p:xfrm>
          <a:off x="1610121" y="186909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Usuario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Películas que le han gustado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Película2, Película3,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Película2, Película4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Película1, Película3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0901663"/>
                  </a:ext>
                </a:extLst>
              </a:tr>
            </a:tbl>
          </a:graphicData>
        </a:graphic>
      </p:graphicFrame>
      <p:grpSp>
        <p:nvGrpSpPr>
          <p:cNvPr id="15" name="Shape 43"/>
          <p:cNvGrpSpPr/>
          <p:nvPr/>
        </p:nvGrpSpPr>
        <p:grpSpPr>
          <a:xfrm>
            <a:off x="2367586" y="5060151"/>
            <a:ext cx="7715735" cy="1270005"/>
            <a:chOff x="-1" y="-1"/>
            <a:chExt cx="7715733" cy="1270003"/>
          </a:xfrm>
        </p:grpSpPr>
        <p:sp>
          <p:nvSpPr>
            <p:cNvPr id="16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Reglas Significativas:"/>
            <p:cNvSpPr txBox="1"/>
            <p:nvPr/>
          </p:nvSpPr>
          <p:spPr>
            <a:xfrm>
              <a:off x="-1" y="465726"/>
              <a:ext cx="7715733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Reglas Significativas:</a:t>
              </a:r>
            </a:p>
          </p:txBody>
        </p:sp>
      </p:grpSp>
      <p:sp>
        <p:nvSpPr>
          <p:cNvPr id="18" name="Shape 44"/>
          <p:cNvSpPr txBox="1"/>
          <p:nvPr/>
        </p:nvSpPr>
        <p:spPr>
          <a:xfrm>
            <a:off x="4887540" y="5095764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Película1</a:t>
            </a:r>
          </a:p>
        </p:txBody>
      </p:sp>
      <p:sp>
        <p:nvSpPr>
          <p:cNvPr id="19" name="Shape 45"/>
          <p:cNvSpPr txBox="1"/>
          <p:nvPr/>
        </p:nvSpPr>
        <p:spPr>
          <a:xfrm>
            <a:off x="7021117" y="5095764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Película2</a:t>
            </a:r>
          </a:p>
        </p:txBody>
      </p:sp>
      <p:sp>
        <p:nvSpPr>
          <p:cNvPr id="20" name="Shape 46"/>
          <p:cNvSpPr/>
          <p:nvPr/>
        </p:nvSpPr>
        <p:spPr>
          <a:xfrm>
            <a:off x="6137615" y="5108482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hape 47"/>
          <p:cNvSpPr/>
          <p:nvPr/>
        </p:nvSpPr>
        <p:spPr>
          <a:xfrm>
            <a:off x="6127225" y="5548095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Shape 48"/>
          <p:cNvSpPr/>
          <p:nvPr/>
        </p:nvSpPr>
        <p:spPr>
          <a:xfrm>
            <a:off x="6137615" y="5987707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Shape 49"/>
          <p:cNvSpPr txBox="1"/>
          <p:nvPr/>
        </p:nvSpPr>
        <p:spPr>
          <a:xfrm>
            <a:off x="4866759" y="5516083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Película2</a:t>
            </a:r>
          </a:p>
        </p:txBody>
      </p:sp>
      <p:sp>
        <p:nvSpPr>
          <p:cNvPr id="24" name="Shape 50"/>
          <p:cNvSpPr txBox="1"/>
          <p:nvPr/>
        </p:nvSpPr>
        <p:spPr>
          <a:xfrm>
            <a:off x="4866759" y="5934251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Película1</a:t>
            </a:r>
          </a:p>
        </p:txBody>
      </p:sp>
      <p:sp>
        <p:nvSpPr>
          <p:cNvPr id="25" name="Shape 51"/>
          <p:cNvSpPr txBox="1"/>
          <p:nvPr/>
        </p:nvSpPr>
        <p:spPr>
          <a:xfrm>
            <a:off x="7021117" y="5496790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Película4</a:t>
            </a:r>
          </a:p>
        </p:txBody>
      </p:sp>
      <p:sp>
        <p:nvSpPr>
          <p:cNvPr id="26" name="Shape 52"/>
          <p:cNvSpPr txBox="1"/>
          <p:nvPr/>
        </p:nvSpPr>
        <p:spPr>
          <a:xfrm>
            <a:off x="7021117" y="5934251"/>
            <a:ext cx="99142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Película3</a:t>
            </a:r>
          </a:p>
        </p:txBody>
      </p:sp>
    </p:spTree>
    <p:extLst>
      <p:ext uri="{BB962C8B-B14F-4D97-AF65-F5344CB8AC3E}">
        <p14:creationId xmlns:p14="http://schemas.microsoft.com/office/powerpoint/2010/main" val="38149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9134462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Optimización de la Canasta de Compra</a:t>
            </a:r>
            <a:endParaRPr lang="es-MX" sz="32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960287"/>
              </p:ext>
            </p:extLst>
          </p:nvPr>
        </p:nvGraphicFramePr>
        <p:xfrm>
          <a:off x="1610121" y="1869097"/>
          <a:ext cx="9034066" cy="34825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Ketchup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Verduras, Fruta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Pasta, Fruta, Mantequilla,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Pasta, Patatas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Fruta, Zumo de Naranja, Verduras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87923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sz="160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Hamburguesas, Patatas, Ketchup, Mayo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0901663"/>
                  </a:ext>
                </a:extLst>
              </a:tr>
            </a:tbl>
          </a:graphicData>
        </a:graphic>
      </p:graphicFrame>
      <p:grpSp>
        <p:nvGrpSpPr>
          <p:cNvPr id="27" name="Shape 58"/>
          <p:cNvGrpSpPr/>
          <p:nvPr/>
        </p:nvGrpSpPr>
        <p:grpSpPr>
          <a:xfrm>
            <a:off x="2395038" y="5253942"/>
            <a:ext cx="7715735" cy="1270004"/>
            <a:chOff x="-1" y="-1"/>
            <a:chExt cx="7715733" cy="1270003"/>
          </a:xfrm>
        </p:grpSpPr>
        <p:sp>
          <p:nvSpPr>
            <p:cNvPr id="28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Reglas Significativas:"/>
            <p:cNvSpPr txBox="1"/>
            <p:nvPr/>
          </p:nvSpPr>
          <p:spPr>
            <a:xfrm>
              <a:off x="-1" y="465726"/>
              <a:ext cx="7715733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Reglas Significativas:</a:t>
              </a:r>
            </a:p>
          </p:txBody>
        </p:sp>
      </p:grpSp>
      <p:sp>
        <p:nvSpPr>
          <p:cNvPr id="30" name="Shape 59"/>
          <p:cNvSpPr txBox="1"/>
          <p:nvPr/>
        </p:nvSpPr>
        <p:spPr>
          <a:xfrm>
            <a:off x="6085026" y="5337985"/>
            <a:ext cx="166808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Hamburguesas</a:t>
            </a:r>
          </a:p>
        </p:txBody>
      </p:sp>
      <p:sp>
        <p:nvSpPr>
          <p:cNvPr id="31" name="Shape 60"/>
          <p:cNvSpPr txBox="1"/>
          <p:nvPr/>
        </p:nvSpPr>
        <p:spPr>
          <a:xfrm>
            <a:off x="8895156" y="5291154"/>
            <a:ext cx="84875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Patatas</a:t>
            </a:r>
          </a:p>
        </p:txBody>
      </p:sp>
      <p:sp>
        <p:nvSpPr>
          <p:cNvPr id="32" name="Shape 61"/>
          <p:cNvSpPr/>
          <p:nvPr/>
        </p:nvSpPr>
        <p:spPr>
          <a:xfrm>
            <a:off x="8065371" y="5306022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Shape 62"/>
          <p:cNvSpPr/>
          <p:nvPr/>
        </p:nvSpPr>
        <p:spPr>
          <a:xfrm>
            <a:off x="8065371" y="5741885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Shape 63"/>
          <p:cNvSpPr/>
          <p:nvPr/>
        </p:nvSpPr>
        <p:spPr>
          <a:xfrm>
            <a:off x="8065371" y="6183096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hape 64"/>
          <p:cNvSpPr txBox="1"/>
          <p:nvPr/>
        </p:nvSpPr>
        <p:spPr>
          <a:xfrm>
            <a:off x="6743860" y="5722574"/>
            <a:ext cx="100924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Verduras</a:t>
            </a:r>
          </a:p>
        </p:txBody>
      </p:sp>
      <p:sp>
        <p:nvSpPr>
          <p:cNvPr id="36" name="Shape 65"/>
          <p:cNvSpPr txBox="1"/>
          <p:nvPr/>
        </p:nvSpPr>
        <p:spPr>
          <a:xfrm>
            <a:off x="5029200" y="6129641"/>
            <a:ext cx="2723907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algn="r"/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Hamburguesas, Patatas</a:t>
            </a:r>
          </a:p>
        </p:txBody>
      </p:sp>
      <p:sp>
        <p:nvSpPr>
          <p:cNvPr id="37" name="Shape 66"/>
          <p:cNvSpPr txBox="1"/>
          <p:nvPr/>
        </p:nvSpPr>
        <p:spPr>
          <a:xfrm>
            <a:off x="8888839" y="5692179"/>
            <a:ext cx="632541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Fruta</a:t>
            </a:r>
          </a:p>
        </p:txBody>
      </p:sp>
      <p:sp>
        <p:nvSpPr>
          <p:cNvPr id="38" name="Shape 67"/>
          <p:cNvSpPr txBox="1"/>
          <p:nvPr/>
        </p:nvSpPr>
        <p:spPr>
          <a:xfrm>
            <a:off x="8888839" y="6129640"/>
            <a:ext cx="92531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Ketchup</a:t>
            </a:r>
          </a:p>
        </p:txBody>
      </p:sp>
    </p:spTree>
    <p:extLst>
      <p:ext uri="{BB962C8B-B14F-4D97-AF65-F5344CB8AC3E}">
        <p14:creationId xmlns:p14="http://schemas.microsoft.com/office/powerpoint/2010/main" val="22608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soporte da una idea de la frecuencia, con la que aparece un conjunto de datos en todas las transacciones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Shape 71"/>
          <p:cNvGrpSpPr/>
          <p:nvPr/>
        </p:nvGrpSpPr>
        <p:grpSpPr>
          <a:xfrm>
            <a:off x="1816001" y="4420639"/>
            <a:ext cx="8680649" cy="1215862"/>
            <a:chOff x="0" y="0"/>
            <a:chExt cx="8680648" cy="1215861"/>
          </a:xfrm>
        </p:grpSpPr>
        <p:sp>
          <p:nvSpPr>
            <p:cNvPr id="15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Optimización de la…"/>
            <p:cNvSpPr txBox="1"/>
            <p:nvPr/>
          </p:nvSpPr>
          <p:spPr>
            <a:xfrm>
              <a:off x="1397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17" name="Shape 72"/>
          <p:cNvGrpSpPr/>
          <p:nvPr/>
        </p:nvGrpSpPr>
        <p:grpSpPr>
          <a:xfrm>
            <a:off x="1816001" y="2612305"/>
            <a:ext cx="8642549" cy="1215862"/>
            <a:chOff x="0" y="0"/>
            <a:chExt cx="8642548" cy="1215861"/>
          </a:xfrm>
        </p:grpSpPr>
        <p:sp>
          <p:nvSpPr>
            <p:cNvPr id="18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Recomendación de…"/>
            <p:cNvSpPr txBox="1"/>
            <p:nvPr/>
          </p:nvSpPr>
          <p:spPr>
            <a:xfrm>
              <a:off x="1016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0" name="sop(_textbf_M_)_.png" descr="sop(_textbf_M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6877" y="2860935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p(_textbf_I_)_.png" descr="sop(_textbf_I_)_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548" y="4636220"/>
            <a:ext cx="5682291" cy="7846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45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val 7"/>
          <p:cNvSpPr/>
          <p:nvPr/>
        </p:nvSpPr>
        <p:spPr>
          <a:xfrm>
            <a:off x="555170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Oval 155"/>
          <p:cNvSpPr/>
          <p:nvPr/>
        </p:nvSpPr>
        <p:spPr>
          <a:xfrm>
            <a:off x="704655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Oval 156"/>
          <p:cNvSpPr/>
          <p:nvPr/>
        </p:nvSpPr>
        <p:spPr>
          <a:xfrm>
            <a:off x="8205507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Oval 157"/>
          <p:cNvSpPr/>
          <p:nvPr/>
        </p:nvSpPr>
        <p:spPr>
          <a:xfrm>
            <a:off x="7434482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Oval 158"/>
          <p:cNvSpPr/>
          <p:nvPr/>
        </p:nvSpPr>
        <p:spPr>
          <a:xfrm>
            <a:off x="4383977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Oval 159"/>
          <p:cNvSpPr/>
          <p:nvPr/>
        </p:nvSpPr>
        <p:spPr>
          <a:xfrm>
            <a:off x="3204087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Oval 160"/>
          <p:cNvSpPr/>
          <p:nvPr/>
        </p:nvSpPr>
        <p:spPr>
          <a:xfrm>
            <a:off x="8601086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Oval 161"/>
          <p:cNvSpPr/>
          <p:nvPr/>
        </p:nvSpPr>
        <p:spPr>
          <a:xfrm>
            <a:off x="8601086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Oval 162"/>
          <p:cNvSpPr/>
          <p:nvPr/>
        </p:nvSpPr>
        <p:spPr>
          <a:xfrm>
            <a:off x="938999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Oval 163"/>
          <p:cNvSpPr/>
          <p:nvPr/>
        </p:nvSpPr>
        <p:spPr>
          <a:xfrm>
            <a:off x="7820556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32" name="Rectangle 8"/>
          <p:cNvGrpSpPr/>
          <p:nvPr/>
        </p:nvGrpSpPr>
        <p:grpSpPr>
          <a:xfrm>
            <a:off x="4661337" y="3299613"/>
            <a:ext cx="3258714" cy="1286437"/>
            <a:chOff x="0" y="0"/>
            <a:chExt cx="3258713" cy="1286436"/>
          </a:xfrm>
          <a:solidFill>
            <a:srgbClr val="F4364C"/>
          </a:solidFill>
        </p:grpSpPr>
        <p:sp>
          <p:nvSpPr>
            <p:cNvPr id="13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Soporte = 10 / 100 = 10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Soporte = 10 / 100 =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9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9" presetClass="entr" fill="hold" grpId="0" nodeType="afterEffect">
                                  <p:stCondLst>
                                    <p:cond delay="1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30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2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4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2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800"/>
                            </p:stCondLst>
                            <p:childTnLst>
                              <p:par>
                                <p:cTn id="41" presetID="9" presetClass="entr" fill="hold" grpId="0" nodeType="afterEffect">
                                  <p:stCondLst>
                                    <p:cond delay="2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dvAuto="0"/>
      <p:bldP spid="123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2" grpId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Confianza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confianza mide la probabilidad de que aparezca un artículo en la canasta, dado que la canasta ya contiene otros artículos</a:t>
            </a:r>
          </a:p>
        </p:txBody>
      </p:sp>
      <p:grpSp>
        <p:nvGrpSpPr>
          <p:cNvPr id="22" name="Shape 77"/>
          <p:cNvGrpSpPr/>
          <p:nvPr/>
        </p:nvGrpSpPr>
        <p:grpSpPr>
          <a:xfrm>
            <a:off x="1509725" y="4390174"/>
            <a:ext cx="9245860" cy="1597452"/>
            <a:chOff x="0" y="-1"/>
            <a:chExt cx="9245859" cy="1597451"/>
          </a:xfrm>
        </p:grpSpPr>
        <p:sp>
          <p:nvSpPr>
            <p:cNvPr id="23" name="Rectangle"/>
            <p:cNvSpPr/>
            <p:nvPr/>
          </p:nvSpPr>
          <p:spPr>
            <a:xfrm>
              <a:off x="0" y="-1"/>
              <a:ext cx="8991859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4" name="Optimización de la…"/>
            <p:cNvSpPr txBox="1"/>
            <p:nvPr/>
          </p:nvSpPr>
          <p:spPr>
            <a:xfrm>
              <a:off x="254000" y="506339"/>
              <a:ext cx="8991859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25" name="Shape 78"/>
          <p:cNvGrpSpPr/>
          <p:nvPr/>
        </p:nvGrpSpPr>
        <p:grpSpPr>
          <a:xfrm>
            <a:off x="1509725" y="2501647"/>
            <a:ext cx="9182360" cy="1597454"/>
            <a:chOff x="0" y="-1"/>
            <a:chExt cx="9182359" cy="1597452"/>
          </a:xfrm>
        </p:grpSpPr>
        <p:sp>
          <p:nvSpPr>
            <p:cNvPr id="26" name="Rectangle"/>
            <p:cNvSpPr/>
            <p:nvPr/>
          </p:nvSpPr>
          <p:spPr>
            <a:xfrm>
              <a:off x="0" y="-1"/>
              <a:ext cx="8991859" cy="15974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Recomendación de…"/>
            <p:cNvSpPr txBox="1"/>
            <p:nvPr/>
          </p:nvSpPr>
          <p:spPr>
            <a:xfrm>
              <a:off x="190500" y="506340"/>
              <a:ext cx="8991859" cy="5847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8" name="conf(_textbf_M_1.png" descr="conf(_textbf_M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1998" y="2981938"/>
            <a:ext cx="6002698" cy="636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conf(_textbf_I_1.png" descr="conf(_textbf_I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6571" y="4870463"/>
            <a:ext cx="6273552" cy="63687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ejemplo: de todas las transacciones que contienen el </a:t>
            </a:r>
            <a:r>
              <a:rPr lang="es-MX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1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cuantas contienen también el </a:t>
            </a:r>
            <a:r>
              <a:rPr lang="es-MX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 2</a:t>
            </a:r>
          </a:p>
        </p:txBody>
      </p:sp>
    </p:spTree>
    <p:extLst>
      <p:ext uri="{BB962C8B-B14F-4D97-AF65-F5344CB8AC3E}">
        <p14:creationId xmlns:p14="http://schemas.microsoft.com/office/powerpoint/2010/main" val="1992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http://www.w3.org/XML/1998/namespace"/>
    <ds:schemaRef ds:uri="http://schemas.openxmlformats.org/package/2006/metadata/core-properties"/>
    <ds:schemaRef ds:uri="0d112806-a571-4b5c-9687-83175e2be7e0"/>
    <ds:schemaRef ds:uri="http://purl.org/dc/dcmitype/"/>
    <ds:schemaRef ds:uri="http://schemas.microsoft.com/office/2006/documentManagement/types"/>
    <ds:schemaRef ds:uri="5715b14d-6155-4883-b773-4a6f0b526cee"/>
    <ds:schemaRef ds:uri="http://schemas.microsoft.com/office/infopath/2007/PartnerControls"/>
    <ds:schemaRef ds:uri="http://purl.org/dc/elements/1.1/"/>
    <ds:schemaRef ds:uri="494b7d94-68f9-41b0-9fd8-f8ea6ae98d38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1291</Words>
  <Application>Microsoft Office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Tipos de Aprendizaje</vt:lpstr>
      <vt:lpstr>PowerPoint Presentation</vt:lpstr>
      <vt:lpstr>Reglas de Asociación  ¿Cómo Funcionan?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¿Cómo Funciona?</vt:lpstr>
      <vt:lpstr>Ejemplo Conjunto de Datos</vt:lpstr>
      <vt:lpstr>Ejemplo 1. Conteo de Ocurrencias (1)</vt:lpstr>
      <vt:lpstr>Ejemplo 2. Depuración de Artículos (1)</vt:lpstr>
      <vt:lpstr>Ejemplo 2. Depuración de Artículos (1)</vt:lpstr>
      <vt:lpstr>Ejemplo 3. Conteo de Ocurrencias (2)</vt:lpstr>
      <vt:lpstr>Ejemplo 4. Depuración de Artículos (2)</vt:lpstr>
      <vt:lpstr>Ejemplo 4. Depuración de Artículos (2)</vt:lpstr>
      <vt:lpstr>Ejemplo 5. Conteo de Ocurrencias (3)</vt:lpstr>
      <vt:lpstr>Ejemplo 6. Depuración de Artículos (3)</vt:lpstr>
      <vt:lpstr>Ejemplo 6. Depuración de Artículos (3)</vt:lpstr>
      <vt:lpstr>Ejemplo 7. Generar Reglas de Asociación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97</cp:revision>
  <dcterms:created xsi:type="dcterms:W3CDTF">2023-04-03T19:17:52Z</dcterms:created>
  <dcterms:modified xsi:type="dcterms:W3CDTF">2023-06-28T22:47:53Z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