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2"/>
  </p:notesMasterIdLst>
  <p:sldIdLst>
    <p:sldId id="307" r:id="rId6"/>
    <p:sldId id="389" r:id="rId7"/>
    <p:sldId id="390" r:id="rId8"/>
    <p:sldId id="392" r:id="rId9"/>
    <p:sldId id="393" r:id="rId10"/>
    <p:sldId id="39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455"/>
    <a:srgbClr val="3C1053"/>
    <a:srgbClr val="0DC9FD"/>
    <a:srgbClr val="C8C9C7"/>
    <a:srgbClr val="C126B8"/>
    <a:srgbClr val="F4364C"/>
    <a:srgbClr val="3C0E52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30/08/2023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la regresión lineal polinómica, el</a:t>
            </a:r>
            <a:r>
              <a:rPr lang="es-MX" baseline="0" smtClean="0"/>
              <a:t> valor de N determina el grado del polinomio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82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la regresión lineal, se trata de ajustar</a:t>
            </a:r>
            <a:r>
              <a:rPr lang="es-MX" baseline="0" smtClean="0"/>
              <a:t> una línea recta a los datos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85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la regresión lineal polinómica se trata de ajustar una función polinómica de grado N a los datos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36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30/08/2023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30/08/2023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Regresión Polinómica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Regresión Polinómica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1637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1852618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1852618" y="3567661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3742781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4748218" y="2424086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520615" y="3813391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9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1852618" y="495696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51320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Polinómica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TextBox 15"/>
          <p:cNvSpPr txBox="1"/>
          <p:nvPr/>
        </p:nvSpPr>
        <p:spPr>
          <a:xfrm>
            <a:off x="4520615" y="5202696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05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9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Connecteur droit avec flèche 4"/>
          <p:cNvSpPr/>
          <p:nvPr/>
        </p:nvSpPr>
        <p:spPr>
          <a:xfrm flipH="1" flipV="1">
            <a:off x="3709089" y="2460326"/>
            <a:ext cx="2159" cy="3204712"/>
          </a:xfrm>
          <a:prstGeom prst="line">
            <a:avLst/>
          </a:prstGeom>
          <a:ln w="25400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Connecteur droit avec flèche 5"/>
          <p:cNvSpPr/>
          <p:nvPr/>
        </p:nvSpPr>
        <p:spPr>
          <a:xfrm flipV="1">
            <a:off x="3457845" y="5425660"/>
            <a:ext cx="4602192" cy="2158"/>
          </a:xfrm>
          <a:prstGeom prst="line">
            <a:avLst/>
          </a:prstGeom>
          <a:ln w="25400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igne Plus 2"/>
          <p:cNvSpPr/>
          <p:nvPr/>
        </p:nvSpPr>
        <p:spPr>
          <a:xfrm>
            <a:off x="4232079" y="4988386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igne Plus 6"/>
          <p:cNvSpPr/>
          <p:nvPr/>
        </p:nvSpPr>
        <p:spPr>
          <a:xfrm>
            <a:off x="5067251" y="469625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" name="Rectangle 7"/>
          <p:cNvGrpSpPr/>
          <p:nvPr/>
        </p:nvGrpSpPr>
        <p:grpSpPr>
          <a:xfrm>
            <a:off x="8056835" y="5448433"/>
            <a:ext cx="360334" cy="369330"/>
            <a:chOff x="0" y="-5594"/>
            <a:chExt cx="360333" cy="369329"/>
          </a:xfrm>
        </p:grpSpPr>
        <p:sp>
          <p:nvSpPr>
            <p:cNvPr id="79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0" name="x1"/>
            <p:cNvSpPr txBox="1"/>
            <p:nvPr/>
          </p:nvSpPr>
          <p:spPr>
            <a:xfrm>
              <a:off x="0" y="-5594"/>
              <a:ext cx="360333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8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81" name="Rectangle 8"/>
          <p:cNvGrpSpPr/>
          <p:nvPr/>
        </p:nvGrpSpPr>
        <p:grpSpPr>
          <a:xfrm>
            <a:off x="3320900" y="2105650"/>
            <a:ext cx="360334" cy="369330"/>
            <a:chOff x="0" y="-5594"/>
            <a:chExt cx="360333" cy="369329"/>
          </a:xfrm>
        </p:grpSpPr>
        <p:sp>
          <p:nvSpPr>
            <p:cNvPr id="82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3" name="y"/>
            <p:cNvSpPr txBox="1"/>
            <p:nvPr/>
          </p:nvSpPr>
          <p:spPr>
            <a:xfrm>
              <a:off x="0" y="-5594"/>
              <a:ext cx="360333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</a:t>
              </a:r>
            </a:p>
          </p:txBody>
        </p:sp>
      </p:grpSp>
      <p:sp>
        <p:nvSpPr>
          <p:cNvPr id="84" name="Signe Plus 9"/>
          <p:cNvSpPr/>
          <p:nvPr/>
        </p:nvSpPr>
        <p:spPr>
          <a:xfrm>
            <a:off x="5956850" y="4166812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igne Plus 10"/>
          <p:cNvSpPr/>
          <p:nvPr/>
        </p:nvSpPr>
        <p:spPr>
          <a:xfrm>
            <a:off x="6713818" y="344003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igne Plus 11"/>
          <p:cNvSpPr/>
          <p:nvPr/>
        </p:nvSpPr>
        <p:spPr>
          <a:xfrm>
            <a:off x="7293945" y="277036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Connecteur droit avec flèche 13"/>
          <p:cNvSpPr/>
          <p:nvPr/>
        </p:nvSpPr>
        <p:spPr>
          <a:xfrm flipV="1">
            <a:off x="3986213" y="2457605"/>
            <a:ext cx="3949820" cy="2945921"/>
          </a:xfrm>
          <a:prstGeom prst="line">
            <a:avLst/>
          </a:prstGeom>
          <a:ln w="25400">
            <a:solidFill>
              <a:srgbClr val="0DC9FD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" name="Image 16" descr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402" y="4064301"/>
            <a:ext cx="2430853" cy="420598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Connecteur droit avec flèche 17"/>
          <p:cNvSpPr/>
          <p:nvPr/>
        </p:nvSpPr>
        <p:spPr>
          <a:xfrm flipH="1" flipV="1">
            <a:off x="6326525" y="3712233"/>
            <a:ext cx="1004978" cy="498177"/>
          </a:xfrm>
          <a:prstGeom prst="line">
            <a:avLst/>
          </a:prstGeom>
          <a:ln w="38100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07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1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6359124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Polinómica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Connecteur droit avec flèche 4"/>
          <p:cNvSpPr/>
          <p:nvPr/>
        </p:nvSpPr>
        <p:spPr>
          <a:xfrm flipH="1" flipV="1">
            <a:off x="3365781" y="2448145"/>
            <a:ext cx="2159" cy="3204712"/>
          </a:xfrm>
          <a:prstGeom prst="line">
            <a:avLst/>
          </a:prstGeom>
          <a:ln w="25400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Connecteur droit avec flèche 5"/>
          <p:cNvSpPr/>
          <p:nvPr/>
        </p:nvSpPr>
        <p:spPr>
          <a:xfrm flipV="1">
            <a:off x="3114537" y="5413479"/>
            <a:ext cx="4602192" cy="2158"/>
          </a:xfrm>
          <a:prstGeom prst="line">
            <a:avLst/>
          </a:prstGeom>
          <a:ln w="25400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igne Plus 2"/>
          <p:cNvSpPr/>
          <p:nvPr/>
        </p:nvSpPr>
        <p:spPr>
          <a:xfrm>
            <a:off x="3888771" y="497620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igne Plus 6"/>
          <p:cNvSpPr/>
          <p:nvPr/>
        </p:nvSpPr>
        <p:spPr>
          <a:xfrm>
            <a:off x="4723943" y="468407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" name="Rectangle 7"/>
          <p:cNvGrpSpPr/>
          <p:nvPr/>
        </p:nvGrpSpPr>
        <p:grpSpPr>
          <a:xfrm>
            <a:off x="7713527" y="5436252"/>
            <a:ext cx="360334" cy="369330"/>
            <a:chOff x="0" y="-5594"/>
            <a:chExt cx="360333" cy="369329"/>
          </a:xfrm>
        </p:grpSpPr>
        <p:sp>
          <p:nvSpPr>
            <p:cNvPr id="29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" name="x1"/>
            <p:cNvSpPr txBox="1"/>
            <p:nvPr/>
          </p:nvSpPr>
          <p:spPr>
            <a:xfrm>
              <a:off x="0" y="-5594"/>
              <a:ext cx="360333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8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31" name="Rectangle 8"/>
          <p:cNvGrpSpPr/>
          <p:nvPr/>
        </p:nvGrpSpPr>
        <p:grpSpPr>
          <a:xfrm>
            <a:off x="2977592" y="2093469"/>
            <a:ext cx="360334" cy="369330"/>
            <a:chOff x="0" y="-5594"/>
            <a:chExt cx="360333" cy="369329"/>
          </a:xfrm>
        </p:grpSpPr>
        <p:sp>
          <p:nvSpPr>
            <p:cNvPr id="32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3" name="y"/>
            <p:cNvSpPr txBox="1"/>
            <p:nvPr/>
          </p:nvSpPr>
          <p:spPr>
            <a:xfrm>
              <a:off x="0" y="-5594"/>
              <a:ext cx="360333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</a:t>
              </a:r>
            </a:p>
          </p:txBody>
        </p:sp>
      </p:grpSp>
      <p:sp>
        <p:nvSpPr>
          <p:cNvPr id="34" name="Signe Plus 9"/>
          <p:cNvSpPr/>
          <p:nvPr/>
        </p:nvSpPr>
        <p:spPr>
          <a:xfrm>
            <a:off x="5613542" y="4154631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igne Plus 10"/>
          <p:cNvSpPr/>
          <p:nvPr/>
        </p:nvSpPr>
        <p:spPr>
          <a:xfrm>
            <a:off x="6370510" y="342785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igne Plus 11"/>
          <p:cNvSpPr/>
          <p:nvPr/>
        </p:nvSpPr>
        <p:spPr>
          <a:xfrm>
            <a:off x="6950637" y="275818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igne Plus 15"/>
          <p:cNvSpPr/>
          <p:nvPr/>
        </p:nvSpPr>
        <p:spPr>
          <a:xfrm>
            <a:off x="7360392" y="200988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" name="Group 1"/>
          <p:cNvGrpSpPr/>
          <p:nvPr/>
        </p:nvGrpSpPr>
        <p:grpSpPr>
          <a:xfrm>
            <a:off x="7285202" y="3873860"/>
            <a:ext cx="3618390" cy="946750"/>
            <a:chOff x="0" y="0"/>
            <a:chExt cx="3618388" cy="946748"/>
          </a:xfrm>
        </p:grpSpPr>
        <p:pic>
          <p:nvPicPr>
            <p:cNvPr id="39" name="Image 21" descr="Imag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07316"/>
              <a:ext cx="3440112" cy="331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" name="Rectangle 21"/>
            <p:cNvSpPr/>
            <p:nvPr/>
          </p:nvSpPr>
          <p:spPr>
            <a:xfrm>
              <a:off x="2245710" y="0"/>
              <a:ext cx="1372679" cy="9467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Rectangle 22"/>
            <p:cNvSpPr/>
            <p:nvPr/>
          </p:nvSpPr>
          <p:spPr>
            <a:xfrm>
              <a:off x="1480295" y="280357"/>
              <a:ext cx="715542" cy="387382"/>
            </a:xfrm>
            <a:prstGeom prst="rect">
              <a:avLst/>
            </a:prstGeom>
            <a:noFill/>
            <a:ln w="25400" cap="flat">
              <a:solidFill>
                <a:srgbClr val="F0345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4" name="Freeform: Shape 14"/>
          <p:cNvSpPr/>
          <p:nvPr/>
        </p:nvSpPr>
        <p:spPr>
          <a:xfrm>
            <a:off x="3956413" y="2032751"/>
            <a:ext cx="3500846" cy="302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93" y="20988"/>
                  <a:pt x="3385" y="20376"/>
                  <a:pt x="5158" y="19359"/>
                </a:cubicBezTo>
                <a:cubicBezTo>
                  <a:pt x="6931" y="18342"/>
                  <a:pt x="8928" y="16973"/>
                  <a:pt x="10639" y="15500"/>
                </a:cubicBezTo>
                <a:cubicBezTo>
                  <a:pt x="12349" y="14027"/>
                  <a:pt x="14024" y="12211"/>
                  <a:pt x="15421" y="10520"/>
                </a:cubicBezTo>
                <a:cubicBezTo>
                  <a:pt x="16818" y="8829"/>
                  <a:pt x="17991" y="7107"/>
                  <a:pt x="19021" y="5353"/>
                </a:cubicBezTo>
                <a:cubicBezTo>
                  <a:pt x="20051" y="3600"/>
                  <a:pt x="21251" y="519"/>
                  <a:pt x="21600" y="0"/>
                </a:cubicBezTo>
              </a:path>
            </a:pathLst>
          </a:cu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onnecteur droit avec flèche 17"/>
          <p:cNvSpPr/>
          <p:nvPr/>
        </p:nvSpPr>
        <p:spPr>
          <a:xfrm flipH="1" flipV="1">
            <a:off x="6397852" y="3778517"/>
            <a:ext cx="843535" cy="451024"/>
          </a:xfrm>
          <a:prstGeom prst="line">
            <a:avLst/>
          </a:prstGeom>
          <a:ln w="38100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37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5" y="2367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6359124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Polinómica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1909768" y="332561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58503" y="3500733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Polinómica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4577765" y="3571343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876116" y="2196717"/>
            <a:ext cx="1058822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¿Porqué lineal, si la relación entre la variable dependiente y las variables independientes no es lineal?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15"/>
          <p:cNvSpPr txBox="1"/>
          <p:nvPr/>
        </p:nvSpPr>
        <p:spPr>
          <a:xfrm>
            <a:off x="784626" y="5200253"/>
            <a:ext cx="1058822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Porque el modelo es lineal, en términos de los parámetros que trata de aprender (b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…, 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9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494b7d94-68f9-41b0-9fd8-f8ea6ae98d38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sharepoint/v3"/>
    <ds:schemaRef ds:uri="http://schemas.microsoft.com/office/2006/metadata/properties"/>
    <ds:schemaRef ds:uri="http://purl.org/dc/dcmitype/"/>
    <ds:schemaRef ds:uri="0d112806-a571-4b5c-9687-83175e2be7e0"/>
    <ds:schemaRef ds:uri="http://schemas.microsoft.com/office/infopath/2007/PartnerControls"/>
    <ds:schemaRef ds:uri="5715b14d-6155-4883-b773-4a6f0b526ce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170</Words>
  <Application>Microsoft Office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Tipos de Regresiones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96</cp:revision>
  <dcterms:created xsi:type="dcterms:W3CDTF">2023-04-03T19:17:52Z</dcterms:created>
  <dcterms:modified xsi:type="dcterms:W3CDTF">2023-08-30T19:17:38Z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