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1"/>
  </p:notesMasterIdLst>
  <p:sldIdLst>
    <p:sldId id="307" r:id="rId6"/>
    <p:sldId id="343" r:id="rId7"/>
    <p:sldId id="325" r:id="rId8"/>
    <p:sldId id="326" r:id="rId9"/>
    <p:sldId id="336" r:id="rId10"/>
    <p:sldId id="389" r:id="rId11"/>
    <p:sldId id="346" r:id="rId12"/>
    <p:sldId id="347" r:id="rId13"/>
    <p:sldId id="327" r:id="rId14"/>
    <p:sldId id="348" r:id="rId15"/>
    <p:sldId id="351" r:id="rId16"/>
    <p:sldId id="350" r:id="rId17"/>
    <p:sldId id="352" r:id="rId18"/>
    <p:sldId id="354" r:id="rId19"/>
    <p:sldId id="355" r:id="rId20"/>
    <p:sldId id="353" r:id="rId21"/>
    <p:sldId id="356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2" r:id="rId35"/>
    <p:sldId id="383" r:id="rId36"/>
    <p:sldId id="386" r:id="rId37"/>
    <p:sldId id="387" r:id="rId38"/>
    <p:sldId id="388" r:id="rId39"/>
    <p:sldId id="384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9FD"/>
    <a:srgbClr val="F4364C"/>
    <a:srgbClr val="C8C9C7"/>
    <a:srgbClr val="3C1053"/>
    <a:srgbClr val="C126B8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k-means-algorithm/" TargetMode="External"/><Relationship Id="rId2" Type="http://schemas.openxmlformats.org/officeDocument/2006/relationships/hyperlink" Target="https://en.wikipedia.org/wiki/K-means++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3477779" y="2218859"/>
            <a:ext cx="51042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el número K de clusters: K = 2</a:t>
            </a:r>
          </a:p>
        </p:txBody>
      </p:sp>
      <p:sp>
        <p:nvSpPr>
          <p:cNvPr id="20" name="Straight Arrow Connector 81"/>
          <p:cNvSpPr/>
          <p:nvPr/>
        </p:nvSpPr>
        <p:spPr>
          <a:xfrm flipV="1">
            <a:off x="3833362" y="2855883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83"/>
          <p:cNvSpPr/>
          <p:nvPr/>
        </p:nvSpPr>
        <p:spPr>
          <a:xfrm>
            <a:off x="3688331" y="5352151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603725" y="369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474080" y="43802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867660" y="4746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5099494" y="4148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981334" y="3649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6393457" y="32911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5951354" y="40621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6126665" y="4681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5110279" y="4471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6718768" y="3063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5537958" y="4387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5931537" y="475381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328667" y="42015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6007399" y="313172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21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7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5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74080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67660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99494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81334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93457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51354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26665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110279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18768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37958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31537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28667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399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Diamond 4"/>
          <p:cNvSpPr/>
          <p:nvPr/>
        </p:nvSpPr>
        <p:spPr>
          <a:xfrm rot="18900000">
            <a:off x="5417796" y="4729007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Diamond 30"/>
          <p:cNvSpPr/>
          <p:nvPr/>
        </p:nvSpPr>
        <p:spPr>
          <a:xfrm rot="18900000">
            <a:off x="4855190" y="3758474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1373151" y="2193913"/>
            <a:ext cx="90666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K baricentros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694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19075" y="2859276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74044" y="5355544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89438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459793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085207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967047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6379170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7067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112378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5992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6704481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523671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917250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314380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5993112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Straight Connector 3"/>
          <p:cNvSpPr/>
          <p:nvPr/>
        </p:nvSpPr>
        <p:spPr>
          <a:xfrm flipV="1">
            <a:off x="4532313" y="2896263"/>
            <a:ext cx="3063875" cy="1876427"/>
          </a:xfrm>
          <a:prstGeom prst="line">
            <a:avLst/>
          </a:prstGeom>
          <a:ln w="19050">
            <a:solidFill>
              <a:srgbClr val="C126B8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Diamond 4"/>
          <p:cNvSpPr/>
          <p:nvPr/>
        </p:nvSpPr>
        <p:spPr>
          <a:xfrm rot="18900000">
            <a:off x="5403509" y="4729006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40903" y="375847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H="1" flipV="1">
            <a:off x="4948239" y="3880069"/>
            <a:ext cx="565150" cy="958850"/>
          </a:xfrm>
          <a:prstGeom prst="line">
            <a:avLst/>
          </a:prstGeom>
          <a:ln w="19050">
            <a:solidFill>
              <a:srgbClr val="1F497D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35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2" y="2859276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1" y="5355544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5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0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4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5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79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8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7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7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7" y="3043291"/>
            <a:ext cx="2402517" cy="1475084"/>
            <a:chOff x="0" y="0"/>
            <a:chExt cx="2402515" cy="1475083"/>
          </a:xfrm>
          <a:solidFill>
            <a:srgbClr val="0DC9FD"/>
          </a:solidFill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4"/>
          <p:cNvSpPr/>
          <p:nvPr/>
        </p:nvSpPr>
        <p:spPr>
          <a:xfrm rot="18900000">
            <a:off x="5417796" y="4729006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Diamond 30"/>
          <p:cNvSpPr/>
          <p:nvPr/>
        </p:nvSpPr>
        <p:spPr>
          <a:xfrm rot="18900000">
            <a:off x="4855190" y="375847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Straight Connector 26"/>
          <p:cNvSpPr/>
          <p:nvPr/>
        </p:nvSpPr>
        <p:spPr>
          <a:xfrm flipV="1">
            <a:off x="4546600" y="2896263"/>
            <a:ext cx="3063875" cy="1876427"/>
          </a:xfrm>
          <a:prstGeom prst="line">
            <a:avLst/>
          </a:prstGeom>
          <a:ln w="19050">
            <a:solidFill>
              <a:srgbClr val="C126B8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Group 1"/>
          <p:cNvGrpSpPr/>
          <p:nvPr/>
        </p:nvGrpSpPr>
        <p:grpSpPr>
          <a:xfrm>
            <a:off x="628646" y="1707898"/>
            <a:ext cx="10472741" cy="338552"/>
            <a:chOff x="0" y="0"/>
            <a:chExt cx="9067800" cy="214501"/>
          </a:xfrm>
        </p:grpSpPr>
        <p:sp>
          <p:nvSpPr>
            <p:cNvPr id="29" name="ZoneTexte 2"/>
            <p:cNvSpPr txBox="1"/>
            <p:nvPr/>
          </p:nvSpPr>
          <p:spPr>
            <a:xfrm>
              <a:off x="0" y="0"/>
              <a:ext cx="9067800" cy="2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</a:t>
              </a:r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 Asignar cada punto al baricentro más cercano                  Esto formará los K clusters</a:t>
              </a:r>
            </a:p>
          </p:txBody>
        </p:sp>
        <p:sp>
          <p:nvSpPr>
            <p:cNvPr id="30" name="Flèche : droite 3"/>
            <p:cNvSpPr/>
            <p:nvPr/>
          </p:nvSpPr>
          <p:spPr>
            <a:xfrm>
              <a:off x="5515829" y="59678"/>
              <a:ext cx="393291" cy="1205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4364C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79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28738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59277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55545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89438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53373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5937067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6112378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095992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523671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5917250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6314380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7" name="Group 5"/>
          <p:cNvGrpSpPr/>
          <p:nvPr/>
        </p:nvGrpSpPr>
        <p:grpSpPr>
          <a:xfrm>
            <a:off x="4436680" y="3043292"/>
            <a:ext cx="2402517" cy="1475084"/>
            <a:chOff x="0" y="0"/>
            <a:chExt cx="2402515" cy="1475083"/>
          </a:xfrm>
        </p:grpSpPr>
        <p:sp>
          <p:nvSpPr>
            <p:cNvPr id="18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5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6" name="Diamond 4"/>
          <p:cNvSpPr/>
          <p:nvPr/>
        </p:nvSpPr>
        <p:spPr>
          <a:xfrm rot="18900000">
            <a:off x="5403509" y="4729007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0"/>
          <p:cNvSpPr/>
          <p:nvPr/>
        </p:nvSpPr>
        <p:spPr>
          <a:xfrm rot="18900000">
            <a:off x="4840903" y="3758474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Diamond 27"/>
          <p:cNvSpPr/>
          <p:nvPr/>
        </p:nvSpPr>
        <p:spPr>
          <a:xfrm rot="18900000">
            <a:off x="5556500" y="3540463"/>
            <a:ext cx="228601" cy="228601"/>
          </a:xfrm>
          <a:prstGeom prst="diamond">
            <a:avLst/>
          </a:prstGeom>
          <a:ln w="12700">
            <a:solidFill>
              <a:srgbClr val="0DC9FD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Straight Arrow Connector 7"/>
          <p:cNvSpPr/>
          <p:nvPr/>
        </p:nvSpPr>
        <p:spPr>
          <a:xfrm flipV="1">
            <a:off x="5116847" y="3676721"/>
            <a:ext cx="379854" cy="72629"/>
          </a:xfrm>
          <a:prstGeom prst="line">
            <a:avLst/>
          </a:prstGeom>
          <a:ln w="12700">
            <a:solidFill>
              <a:srgbClr val="0DC9FD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traight Arrow Connector 28"/>
          <p:cNvSpPr/>
          <p:nvPr/>
        </p:nvSpPr>
        <p:spPr>
          <a:xfrm flipV="1">
            <a:off x="5624397" y="4555679"/>
            <a:ext cx="127484" cy="184343"/>
          </a:xfrm>
          <a:prstGeom prst="line">
            <a:avLst/>
          </a:prstGeom>
          <a:ln w="127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Diamond 31"/>
          <p:cNvSpPr/>
          <p:nvPr/>
        </p:nvSpPr>
        <p:spPr>
          <a:xfrm rot="18900000">
            <a:off x="5709162" y="4333070"/>
            <a:ext cx="228601" cy="228601"/>
          </a:xfrm>
          <a:prstGeom prst="diamond">
            <a:avLst/>
          </a:prstGeom>
          <a:ln w="12700">
            <a:solidFill>
              <a:srgbClr val="F4364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995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ZoneTexte 2"/>
          <p:cNvSpPr txBox="1"/>
          <p:nvPr/>
        </p:nvSpPr>
        <p:spPr>
          <a:xfrm>
            <a:off x="1343026" y="2222253"/>
            <a:ext cx="9144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</p:txBody>
      </p:sp>
      <p:sp>
        <p:nvSpPr>
          <p:cNvPr id="26" name="Diamond 28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Diamond 31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66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7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5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5" name="Group 5"/>
          <p:cNvGrpSpPr/>
          <p:nvPr/>
        </p:nvGrpSpPr>
        <p:grpSpPr>
          <a:xfrm>
            <a:off x="4450968" y="3043292"/>
            <a:ext cx="2402517" cy="1475084"/>
            <a:chOff x="0" y="0"/>
            <a:chExt cx="2402515" cy="1475083"/>
          </a:xfrm>
        </p:grpSpPr>
        <p:sp>
          <p:nvSpPr>
            <p:cNvPr id="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24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DC9FD"/>
            </a:solidFill>
            <a:ln w="127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endParaRPr/>
            </a:p>
          </p:txBody>
        </p:sp>
      </p:grpSp>
      <p:sp>
        <p:nvSpPr>
          <p:cNvPr id="25" name="Diamond 26"/>
          <p:cNvSpPr/>
          <p:nvPr/>
        </p:nvSpPr>
        <p:spPr>
          <a:xfrm rot="18900000">
            <a:off x="5723450" y="4333070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27"/>
          <p:cNvSpPr/>
          <p:nvPr/>
        </p:nvSpPr>
        <p:spPr>
          <a:xfrm flipV="1">
            <a:off x="4298156" y="3682426"/>
            <a:ext cx="3530731" cy="643657"/>
          </a:xfrm>
          <a:prstGeom prst="line">
            <a:avLst/>
          </a:prstGeom>
          <a:ln w="19050">
            <a:solidFill>
              <a:srgbClr val="C126B8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ZoneTexte 2"/>
          <p:cNvSpPr txBox="1"/>
          <p:nvPr/>
        </p:nvSpPr>
        <p:spPr>
          <a:xfrm>
            <a:off x="1343026" y="2172486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8" name="Diamond 30"/>
          <p:cNvSpPr/>
          <p:nvPr/>
        </p:nvSpPr>
        <p:spPr>
          <a:xfrm rot="18900000">
            <a:off x="5570788" y="354046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38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33363" y="2859276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8332" y="5355544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603726" y="3693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7661" y="4750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51355" y="4065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26666" y="4684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10280" y="4474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537959" y="439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5931538" y="47572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6328668" y="4204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474081" y="4383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099495" y="41518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981335" y="36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393458" y="329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6718769" y="3066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007400" y="31351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ZoneTexte 2"/>
          <p:cNvSpPr txBox="1"/>
          <p:nvPr/>
        </p:nvSpPr>
        <p:spPr>
          <a:xfrm>
            <a:off x="1343026" y="2172485"/>
            <a:ext cx="91440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               </a:t>
            </a:r>
          </a:p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Si ha habido nuevas asignaciones, ir al PASO 4, si no ir FIN.</a:t>
            </a:r>
          </a:p>
        </p:txBody>
      </p:sp>
      <p:sp>
        <p:nvSpPr>
          <p:cNvPr id="25" name="Diamond 30"/>
          <p:cNvSpPr/>
          <p:nvPr/>
        </p:nvSpPr>
        <p:spPr>
          <a:xfrm rot="18900000">
            <a:off x="5723450" y="4333069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Straight Connector 31"/>
          <p:cNvSpPr/>
          <p:nvPr/>
        </p:nvSpPr>
        <p:spPr>
          <a:xfrm flipV="1">
            <a:off x="4298156" y="3682425"/>
            <a:ext cx="3530731" cy="643657"/>
          </a:xfrm>
          <a:prstGeom prst="line">
            <a:avLst/>
          </a:prstGeom>
          <a:ln w="19050">
            <a:solidFill>
              <a:srgbClr val="C126B8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Diamond 32"/>
          <p:cNvSpPr/>
          <p:nvPr/>
        </p:nvSpPr>
        <p:spPr>
          <a:xfrm rot="18900000">
            <a:off x="5570788" y="3540462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06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826081" y="2859277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681050" y="5355545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6596444" y="3693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860379" y="4750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5944073" y="4065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6119384" y="4684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102998" y="44748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24256" y="475720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21386" y="420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466799" y="4383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5092213" y="41518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5974053" y="36525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6711487" y="3066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6000118" y="313512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530677" y="439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6386176" y="3294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Ellipse 1"/>
          <p:cNvSpPr/>
          <p:nvPr/>
        </p:nvSpPr>
        <p:spPr>
          <a:xfrm rot="19200000">
            <a:off x="5701664" y="2919998"/>
            <a:ext cx="1434721" cy="1467413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Ellipse 84"/>
          <p:cNvSpPr/>
          <p:nvPr/>
        </p:nvSpPr>
        <p:spPr>
          <a:xfrm rot="6058727">
            <a:off x="4919982" y="3639544"/>
            <a:ext cx="878753" cy="1901992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ZoneTexte 2"/>
          <p:cNvSpPr txBox="1"/>
          <p:nvPr/>
        </p:nvSpPr>
        <p:spPr>
          <a:xfrm>
            <a:off x="3318098" y="2222253"/>
            <a:ext cx="54090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FIN: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 modelo está listo</a:t>
            </a:r>
          </a:p>
        </p:txBody>
      </p:sp>
    </p:spTree>
    <p:extLst>
      <p:ext uri="{BB962C8B-B14F-4D97-AF65-F5344CB8AC3E}">
        <p14:creationId xmlns:p14="http://schemas.microsoft.com/office/powerpoint/2010/main" val="1070010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xmlns="" id="{B70F1844-524A-5233-1DD0-A383C7AE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55345"/>
            <a:ext cx="12281520" cy="696018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xmlns="" id="{4E67C170-5DF8-D031-8B16-BF54ECCAAA12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A0A03176-2A64-0223-10D4-0394AD7ADEE4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FF9A9A7-3B5A-24AB-4FF7-7A7270339F2B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Inicialización Aleatoria</a:t>
            </a:r>
            <a:endParaRPr lang="es-ES" sz="8800"/>
          </a:p>
          <a:p>
            <a:endParaRPr lang="es-MX" sz="88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0A81354-4551-17AA-6160-E1884F7FB57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76121EF4-0DFE-1C04-E005-4BFD2716192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Inicialización Aleatoria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BAF86E68-2D05-A19B-AA65-2FF8AFE08C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3352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8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Straight Arrow Connector 81"/>
          <p:cNvSpPr/>
          <p:nvPr/>
        </p:nvSpPr>
        <p:spPr>
          <a:xfrm flipV="1">
            <a:off x="3662721" y="2546409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Arrow Connector 83"/>
          <p:cNvSpPr/>
          <p:nvPr/>
        </p:nvSpPr>
        <p:spPr>
          <a:xfrm>
            <a:off x="3517689" y="5042679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812935" y="38173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303437" y="4070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697018" y="44374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187520" y="4394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3997918" y="3919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378920" y="3704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616146" y="4140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071603" y="3407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51446" y="3294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303437" y="31218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42589" y="318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4898301" y="2868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4605362" y="2852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31027" y="2523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7489820" y="281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7031542" y="2836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7295726" y="3046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64787" y="3078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7201375" y="33540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605737" y="33486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6864404" y="3191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6743097" y="4308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6910234" y="4076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080066" y="4426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6810489" y="461533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225635" y="4690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7481731" y="4421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7225635" y="41894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592258" y="4124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257985" y="39036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ZoneTexte 1"/>
          <p:cNvSpPr txBox="1"/>
          <p:nvPr/>
        </p:nvSpPr>
        <p:spPr>
          <a:xfrm>
            <a:off x="3991418" y="5333017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Si elegimos K = 3 clusters...</a:t>
            </a:r>
          </a:p>
        </p:txBody>
      </p:sp>
    </p:spTree>
    <p:extLst>
      <p:ext uri="{BB962C8B-B14F-4D97-AF65-F5344CB8AC3E}">
        <p14:creationId xmlns:p14="http://schemas.microsoft.com/office/powerpoint/2010/main" val="3940647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Diamond 36"/>
          <p:cNvSpPr/>
          <p:nvPr/>
        </p:nvSpPr>
        <p:spPr>
          <a:xfrm rot="18900000">
            <a:off x="4460632" y="3503965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Diamond 37"/>
          <p:cNvSpPr/>
          <p:nvPr/>
        </p:nvSpPr>
        <p:spPr>
          <a:xfrm rot="18900000">
            <a:off x="7176908" y="429439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Diamond 38"/>
          <p:cNvSpPr/>
          <p:nvPr/>
        </p:nvSpPr>
        <p:spPr>
          <a:xfrm rot="18900000">
            <a:off x="7129328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Straight Arrow Connector 81"/>
          <p:cNvSpPr/>
          <p:nvPr/>
        </p:nvSpPr>
        <p:spPr>
          <a:xfrm flipV="1">
            <a:off x="3677008" y="2544678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Arrow Connector 83"/>
          <p:cNvSpPr/>
          <p:nvPr/>
        </p:nvSpPr>
        <p:spPr>
          <a:xfrm>
            <a:off x="3531976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827222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17724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711305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201807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012205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393207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4630433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085890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4565733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4317724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4856876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912588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619649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7245314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504107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045829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7310013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779074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215662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620024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6878691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6757384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6924521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7094353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6824776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7239922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7496018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7239922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7606545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7272272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solidFill>
              <a:srgbClr val="C8C9C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7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…esta inicialización correcta nos lleva a…</a:t>
            </a:r>
          </a:p>
        </p:txBody>
      </p:sp>
    </p:spTree>
    <p:extLst>
      <p:ext uri="{BB962C8B-B14F-4D97-AF65-F5344CB8AC3E}">
        <p14:creationId xmlns:p14="http://schemas.microsoft.com/office/powerpoint/2010/main" val="17143607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38"/>
          <p:cNvSpPr/>
          <p:nvPr/>
        </p:nvSpPr>
        <p:spPr>
          <a:xfrm rot="18900000">
            <a:off x="4446346" y="3503965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39"/>
          <p:cNvSpPr/>
          <p:nvPr/>
        </p:nvSpPr>
        <p:spPr>
          <a:xfrm rot="18900000">
            <a:off x="7162622" y="4294393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42"/>
          <p:cNvSpPr/>
          <p:nvPr/>
        </p:nvSpPr>
        <p:spPr>
          <a:xfrm rot="18900000">
            <a:off x="7115042" y="2961602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2722" y="2544678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7690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936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3438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7019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7521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919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921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6147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1604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1447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3438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2590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8302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5363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1028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821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1543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5727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4788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1376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5738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4405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3098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10235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80067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10490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5636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1732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5636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2259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986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ZoneTexte 1"/>
          <p:cNvSpPr txBox="1"/>
          <p:nvPr/>
        </p:nvSpPr>
        <p:spPr>
          <a:xfrm>
            <a:off x="3991419" y="5266531"/>
            <a:ext cx="38215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…los tres clusters siguientes</a:t>
            </a:r>
          </a:p>
        </p:txBody>
      </p:sp>
    </p:spTree>
    <p:extLst>
      <p:ext uri="{BB962C8B-B14F-4D97-AF65-F5344CB8AC3E}">
        <p14:creationId xmlns:p14="http://schemas.microsoft.com/office/powerpoint/2010/main" val="24837153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Straight Arrow Connector 81"/>
          <p:cNvSpPr/>
          <p:nvPr/>
        </p:nvSpPr>
        <p:spPr>
          <a:xfrm flipV="1">
            <a:off x="3677009" y="2544678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Arrow Connector 83"/>
          <p:cNvSpPr/>
          <p:nvPr/>
        </p:nvSpPr>
        <p:spPr>
          <a:xfrm>
            <a:off x="3531977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827223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317725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711306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4201808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012206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393208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630434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4085891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4565734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4317725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4856877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912589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4619650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7245315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504108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7045830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7310014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7779075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215663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7620025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878692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6757385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6924522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7094354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824777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7239923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7496019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7239923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606546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272273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Ellipse 3"/>
          <p:cNvSpPr/>
          <p:nvPr/>
        </p:nvSpPr>
        <p:spPr>
          <a:xfrm rot="1560000">
            <a:off x="3952118" y="2713867"/>
            <a:ext cx="1366047" cy="2066551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Ellipse 5"/>
          <p:cNvSpPr/>
          <p:nvPr/>
        </p:nvSpPr>
        <p:spPr>
          <a:xfrm rot="20100000">
            <a:off x="6637487" y="3798324"/>
            <a:ext cx="1162651" cy="1080759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4"/>
          <p:cNvSpPr/>
          <p:nvPr/>
        </p:nvSpPr>
        <p:spPr>
          <a:xfrm rot="18180000">
            <a:off x="6827821" y="2365093"/>
            <a:ext cx="1000506" cy="1318009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326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4"/>
          <p:cNvSpPr/>
          <p:nvPr/>
        </p:nvSpPr>
        <p:spPr>
          <a:xfrm rot="18900000">
            <a:off x="4280153" y="3853536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3"/>
          <p:cNvSpPr/>
          <p:nvPr/>
        </p:nvSpPr>
        <p:spPr>
          <a:xfrm rot="18900000">
            <a:off x="4332271" y="3200010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Diamond 42"/>
          <p:cNvSpPr/>
          <p:nvPr/>
        </p:nvSpPr>
        <p:spPr>
          <a:xfrm rot="18900000">
            <a:off x="6797785" y="3772963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¿y si seleccionamos estos tres?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45"/>
          <p:cNvSpPr/>
          <p:nvPr/>
        </p:nvSpPr>
        <p:spPr>
          <a:xfrm rot="18900000">
            <a:off x="4327376" y="4005455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" name="Diamond 46"/>
          <p:cNvSpPr/>
          <p:nvPr/>
        </p:nvSpPr>
        <p:spPr>
          <a:xfrm rot="18900000">
            <a:off x="4481977" y="3062580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" name="Diamond 56"/>
          <p:cNvSpPr/>
          <p:nvPr/>
        </p:nvSpPr>
        <p:spPr>
          <a:xfrm rot="18900000">
            <a:off x="7215154" y="3588079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92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3661912" y="2544680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3516881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4812127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4302630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696210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186712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3997110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4378111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4615338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070795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550639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4302630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4841781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4897492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604554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230219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489012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030734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7294918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763978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7200567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604929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6863596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6742289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6909425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7079258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6809682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7224827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7480923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7224827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7591450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7257177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1"/>
          <p:cNvSpPr/>
          <p:nvPr/>
        </p:nvSpPr>
        <p:spPr>
          <a:xfrm>
            <a:off x="3903663" y="3630560"/>
            <a:ext cx="1173941" cy="103301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2"/>
          <p:cNvSpPr/>
          <p:nvPr/>
        </p:nvSpPr>
        <p:spPr>
          <a:xfrm rot="19980000">
            <a:off x="3927818" y="2850857"/>
            <a:ext cx="1245992" cy="680243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3"/>
          <p:cNvSpPr/>
          <p:nvPr/>
        </p:nvSpPr>
        <p:spPr>
          <a:xfrm>
            <a:off x="6460645" y="2458414"/>
            <a:ext cx="1550989" cy="2505437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786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Inicialización Aleatoria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traight Arrow Connector 81"/>
          <p:cNvSpPr/>
          <p:nvPr/>
        </p:nvSpPr>
        <p:spPr>
          <a:xfrm flipV="1">
            <a:off x="962375" y="2544678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traight Arrow Connector 83"/>
          <p:cNvSpPr/>
          <p:nvPr/>
        </p:nvSpPr>
        <p:spPr>
          <a:xfrm>
            <a:off x="817343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Multiply 84"/>
          <p:cNvSpPr/>
          <p:nvPr/>
        </p:nvSpPr>
        <p:spPr>
          <a:xfrm rot="18900000">
            <a:off x="2112589" y="3815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1603091" y="4069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1996672" y="4435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1487174" y="4392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1297572" y="39181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1678574" y="37024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1915800" y="413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1371257" y="3405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1851100" y="3292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1603091" y="3120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142243" y="3179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197955" y="28667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1905016" y="2850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530681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789474" y="281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331196" y="2834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4595380" y="3044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5064441" y="30770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4501029" y="33523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905391" y="3346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4164058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042751" y="4306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4209888" y="40744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379720" y="44249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110143" y="461360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4525289" y="46890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781385" y="4419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525289" y="41876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891912" y="412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557639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Ellipse 3"/>
          <p:cNvSpPr/>
          <p:nvPr/>
        </p:nvSpPr>
        <p:spPr>
          <a:xfrm rot="1560000">
            <a:off x="1237484" y="2713867"/>
            <a:ext cx="1366047" cy="2066551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Ellipse 5"/>
          <p:cNvSpPr/>
          <p:nvPr/>
        </p:nvSpPr>
        <p:spPr>
          <a:xfrm rot="20100000">
            <a:off x="3922853" y="3798324"/>
            <a:ext cx="1162651" cy="1080759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4"/>
          <p:cNvSpPr/>
          <p:nvPr/>
        </p:nvSpPr>
        <p:spPr>
          <a:xfrm rot="18180000">
            <a:off x="4113187" y="2365093"/>
            <a:ext cx="1000506" cy="1318009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traight Arrow Connector 81"/>
          <p:cNvSpPr/>
          <p:nvPr/>
        </p:nvSpPr>
        <p:spPr>
          <a:xfrm flipV="1">
            <a:off x="7062350" y="2544680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Arrow Connector 83"/>
          <p:cNvSpPr/>
          <p:nvPr/>
        </p:nvSpPr>
        <p:spPr>
          <a:xfrm>
            <a:off x="6917319" y="5040948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212565" y="38156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7703068" y="406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8096648" y="4435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7587150" y="4392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7397548" y="39181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7778549" y="37024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8015776" y="4139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7471233" y="34059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7951077" y="3292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7703068" y="31201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8242219" y="3179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8297930" y="286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8004992" y="2850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10630657" y="25217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10889450" y="2812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10431172" y="28344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10695356" y="3044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1164416" y="307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10601005" y="3352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11005367" y="33469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10264034" y="3190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10142727" y="43062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10309863" y="4074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10479696" y="442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10210120" y="46136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10625265" y="4689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10881361" y="4419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10625265" y="41876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10991888" y="412298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10657615" y="3901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Ellipse 1"/>
          <p:cNvSpPr/>
          <p:nvPr/>
        </p:nvSpPr>
        <p:spPr>
          <a:xfrm>
            <a:off x="7304101" y="3630560"/>
            <a:ext cx="1173941" cy="103301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Ellipse 2"/>
          <p:cNvSpPr/>
          <p:nvPr/>
        </p:nvSpPr>
        <p:spPr>
          <a:xfrm rot="19980000">
            <a:off x="7328256" y="2850857"/>
            <a:ext cx="1245992" cy="68024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Ellipse 3"/>
          <p:cNvSpPr/>
          <p:nvPr/>
        </p:nvSpPr>
        <p:spPr>
          <a:xfrm>
            <a:off x="9861083" y="2458414"/>
            <a:ext cx="1550989" cy="2505437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6100606" y="3638233"/>
            <a:ext cx="546309" cy="47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endParaRPr lang="es-MX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578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¿La Solución?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lèche : droite 25"/>
          <p:cNvSpPr/>
          <p:nvPr/>
        </p:nvSpPr>
        <p:spPr>
          <a:xfrm>
            <a:off x="5651650" y="3412285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" name="Rectangle 1"/>
          <p:cNvGrpSpPr/>
          <p:nvPr/>
        </p:nvGrpSpPr>
        <p:grpSpPr>
          <a:xfrm>
            <a:off x="2795588" y="3242034"/>
            <a:ext cx="2375558" cy="623260"/>
            <a:chOff x="0" y="0"/>
            <a:chExt cx="2375557" cy="623259"/>
          </a:xfrm>
          <a:solidFill>
            <a:srgbClr val="C126B8"/>
          </a:solidFill>
        </p:grpSpPr>
        <p:sp>
          <p:nvSpPr>
            <p:cNvPr id="7" name="Rectangle"/>
            <p:cNvSpPr/>
            <p:nvPr/>
          </p:nvSpPr>
          <p:spPr>
            <a:xfrm>
              <a:off x="0" y="-1"/>
              <a:ext cx="2375558" cy="62326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olution"/>
            <p:cNvSpPr txBox="1"/>
            <p:nvPr/>
          </p:nvSpPr>
          <p:spPr>
            <a:xfrm>
              <a:off x="0" y="126209"/>
              <a:ext cx="2375558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mtClean="0"/>
                <a:t>Solu</a:t>
              </a:r>
              <a:r>
                <a:rPr lang="es-MX" smtClean="0"/>
                <a:t>c</a:t>
              </a:r>
              <a:r>
                <a:rPr smtClean="0"/>
                <a:t>i</a:t>
              </a:r>
              <a:r>
                <a:rPr lang="es-MX" smtClean="0"/>
                <a:t>ó</a:t>
              </a:r>
              <a:r>
                <a:rPr smtClean="0"/>
                <a:t>n</a:t>
              </a:r>
              <a:endParaRPr/>
            </a:p>
          </p:txBody>
        </p:sp>
      </p:grpSp>
      <p:grpSp>
        <p:nvGrpSpPr>
          <p:cNvPr id="9" name="Rectangle 22"/>
          <p:cNvGrpSpPr/>
          <p:nvPr/>
        </p:nvGrpSpPr>
        <p:grpSpPr>
          <a:xfrm>
            <a:off x="6702485" y="3236642"/>
            <a:ext cx="2489201" cy="628651"/>
            <a:chOff x="0" y="0"/>
            <a:chExt cx="2489200" cy="628650"/>
          </a:xfrm>
          <a:solidFill>
            <a:srgbClr val="C126B8"/>
          </a:solidFill>
        </p:grpSpPr>
        <p:sp>
          <p:nvSpPr>
            <p:cNvPr id="10" name="Rectangle"/>
            <p:cNvSpPr/>
            <p:nvPr/>
          </p:nvSpPr>
          <p:spPr>
            <a:xfrm>
              <a:off x="0" y="0"/>
              <a:ext cx="2489200" cy="62865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K-Means++"/>
            <p:cNvSpPr txBox="1"/>
            <p:nvPr/>
          </p:nvSpPr>
          <p:spPr>
            <a:xfrm>
              <a:off x="0" y="128904"/>
              <a:ext cx="24892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K-Means++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28234" y="6074229"/>
            <a:ext cx="7324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en.wikipedia.org/wiki/K-means%2B%2B</a:t>
            </a:r>
            <a:endParaRPr lang="en-US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https://www.geeksforgeeks.org/ml-k-means-algorithm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es-MX" sz="140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scikit-learn.org/stable/modules/generated/sklearn.cluster.KMeans.html</a:t>
            </a:r>
            <a:endParaRPr lang="es-MX" sz="140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322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Número de Clusters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Número de Clusters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63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Clustering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Clustering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paso fundamental en cualquier algoritmo no supervisado, es determinar el número óptimo de clusters.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K-Means, se usa el “Método del Codo”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53" y="2501648"/>
            <a:ext cx="5222247" cy="3237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96" y="2528203"/>
            <a:ext cx="4203992" cy="1054660"/>
          </a:xfrm>
          <a:prstGeom prst="rect">
            <a:avLst/>
          </a:prstGeom>
        </p:spPr>
      </p:pic>
      <p:sp>
        <p:nvSpPr>
          <p:cNvPr id="1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155494" y="4166542"/>
            <a:ext cx="4013695" cy="14496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WCSS (Within-Cluster Sum of Squares)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suma de las distancias al cuadrado, entre los baricentros y cada uno de los puntos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es el baricentro del cluster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es el dato en cada cluster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126515" y="376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Straight Arrow Connector 81"/>
          <p:cNvSpPr/>
          <p:nvPr/>
        </p:nvSpPr>
        <p:spPr>
          <a:xfrm flipV="1">
            <a:off x="3791316" y="2389252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83"/>
          <p:cNvSpPr/>
          <p:nvPr/>
        </p:nvSpPr>
        <p:spPr>
          <a:xfrm>
            <a:off x="3646284" y="4885522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4941530" y="3658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4432033" y="3911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4825614" y="4278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4316116" y="423515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4507515" y="3545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744742" y="398175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200199" y="3248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680042" y="3135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432033" y="2962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971184" y="302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026897" y="270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733959" y="26931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7359623" y="2364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7618416" y="2655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7160138" y="2677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424322" y="2887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7893382" y="291962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7329971" y="31949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7734332" y="31895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6993001" y="3032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6871692" y="4148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7038830" y="3917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7208661" y="4267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6939086" y="44562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7354230" y="45316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7610328" y="4262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7354230" y="4030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7720853" y="3965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7386580" y="37445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ZoneTexte 1"/>
          <p:cNvSpPr txBox="1"/>
          <p:nvPr/>
        </p:nvSpPr>
        <p:spPr>
          <a:xfrm>
            <a:off x="3339340" y="5359039"/>
            <a:ext cx="51585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supongamos que tenemos estos datos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631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81"/>
          <p:cNvSpPr/>
          <p:nvPr/>
        </p:nvSpPr>
        <p:spPr>
          <a:xfrm flipV="1">
            <a:off x="3784914" y="2383064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3" name="Straight Arrow Connector 83"/>
          <p:cNvSpPr/>
          <p:nvPr/>
        </p:nvSpPr>
        <p:spPr>
          <a:xfrm>
            <a:off x="3639882" y="4879334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Multiply 84"/>
          <p:cNvSpPr/>
          <p:nvPr/>
        </p:nvSpPr>
        <p:spPr>
          <a:xfrm rot="18900000">
            <a:off x="4935128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Multiply 84"/>
          <p:cNvSpPr/>
          <p:nvPr/>
        </p:nvSpPr>
        <p:spPr>
          <a:xfrm rot="18900000">
            <a:off x="4425630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Multiply 84"/>
          <p:cNvSpPr/>
          <p:nvPr/>
        </p:nvSpPr>
        <p:spPr>
          <a:xfrm rot="18900000">
            <a:off x="4819211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Multiply 84"/>
          <p:cNvSpPr/>
          <p:nvPr/>
        </p:nvSpPr>
        <p:spPr>
          <a:xfrm rot="18900000">
            <a:off x="4309713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Multiply 84"/>
          <p:cNvSpPr/>
          <p:nvPr/>
        </p:nvSpPr>
        <p:spPr>
          <a:xfrm rot="18900000">
            <a:off x="4120111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Multiply 84"/>
          <p:cNvSpPr/>
          <p:nvPr/>
        </p:nvSpPr>
        <p:spPr>
          <a:xfrm rot="18900000">
            <a:off x="4501113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0" name="Multiply 84"/>
          <p:cNvSpPr/>
          <p:nvPr/>
        </p:nvSpPr>
        <p:spPr>
          <a:xfrm rot="18900000">
            <a:off x="4738339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Multiply 84"/>
          <p:cNvSpPr/>
          <p:nvPr/>
        </p:nvSpPr>
        <p:spPr>
          <a:xfrm rot="18900000">
            <a:off x="4193796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Multiply 84"/>
          <p:cNvSpPr/>
          <p:nvPr/>
        </p:nvSpPr>
        <p:spPr>
          <a:xfrm rot="18900000">
            <a:off x="4673639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Multiply 84"/>
          <p:cNvSpPr/>
          <p:nvPr/>
        </p:nvSpPr>
        <p:spPr>
          <a:xfrm rot="18900000">
            <a:off x="4425630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Multiply 84"/>
          <p:cNvSpPr/>
          <p:nvPr/>
        </p:nvSpPr>
        <p:spPr>
          <a:xfrm rot="18900000">
            <a:off x="4964782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Multiply 84"/>
          <p:cNvSpPr/>
          <p:nvPr/>
        </p:nvSpPr>
        <p:spPr>
          <a:xfrm rot="18900000">
            <a:off x="5020494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Multiply 84"/>
          <p:cNvSpPr/>
          <p:nvPr/>
        </p:nvSpPr>
        <p:spPr>
          <a:xfrm rot="18900000">
            <a:off x="4727555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Multiply 84"/>
          <p:cNvSpPr/>
          <p:nvPr/>
        </p:nvSpPr>
        <p:spPr>
          <a:xfrm rot="18900000">
            <a:off x="7353220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Multiply 84"/>
          <p:cNvSpPr/>
          <p:nvPr/>
        </p:nvSpPr>
        <p:spPr>
          <a:xfrm rot="18900000">
            <a:off x="7612013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Multiply 84"/>
          <p:cNvSpPr/>
          <p:nvPr/>
        </p:nvSpPr>
        <p:spPr>
          <a:xfrm rot="18900000">
            <a:off x="7153735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0" name="Multiply 84"/>
          <p:cNvSpPr/>
          <p:nvPr/>
        </p:nvSpPr>
        <p:spPr>
          <a:xfrm rot="18900000">
            <a:off x="7417919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Multiply 84"/>
          <p:cNvSpPr/>
          <p:nvPr/>
        </p:nvSpPr>
        <p:spPr>
          <a:xfrm rot="18900000">
            <a:off x="7886980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Multiply 84"/>
          <p:cNvSpPr/>
          <p:nvPr/>
        </p:nvSpPr>
        <p:spPr>
          <a:xfrm rot="18900000">
            <a:off x="7323568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Multiply 84"/>
          <p:cNvSpPr/>
          <p:nvPr/>
        </p:nvSpPr>
        <p:spPr>
          <a:xfrm rot="18900000">
            <a:off x="7727930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4" name="Multiply 84"/>
          <p:cNvSpPr/>
          <p:nvPr/>
        </p:nvSpPr>
        <p:spPr>
          <a:xfrm rot="18900000">
            <a:off x="6986597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Multiply 84"/>
          <p:cNvSpPr/>
          <p:nvPr/>
        </p:nvSpPr>
        <p:spPr>
          <a:xfrm rot="18900000">
            <a:off x="6865290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6" name="Multiply 84"/>
          <p:cNvSpPr/>
          <p:nvPr/>
        </p:nvSpPr>
        <p:spPr>
          <a:xfrm rot="18900000">
            <a:off x="7032427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7" name="Multiply 84"/>
          <p:cNvSpPr/>
          <p:nvPr/>
        </p:nvSpPr>
        <p:spPr>
          <a:xfrm rot="18900000">
            <a:off x="7202259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8" name="Multiply 84"/>
          <p:cNvSpPr/>
          <p:nvPr/>
        </p:nvSpPr>
        <p:spPr>
          <a:xfrm rot="18900000">
            <a:off x="6932682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9" name="Multiply 84"/>
          <p:cNvSpPr/>
          <p:nvPr/>
        </p:nvSpPr>
        <p:spPr>
          <a:xfrm rot="18900000">
            <a:off x="7347828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0" name="Multiply 84"/>
          <p:cNvSpPr/>
          <p:nvPr/>
        </p:nvSpPr>
        <p:spPr>
          <a:xfrm rot="18900000">
            <a:off x="7603924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1" name="Multiply 84"/>
          <p:cNvSpPr/>
          <p:nvPr/>
        </p:nvSpPr>
        <p:spPr>
          <a:xfrm rot="18900000">
            <a:off x="7347828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2" name="Multiply 84"/>
          <p:cNvSpPr/>
          <p:nvPr/>
        </p:nvSpPr>
        <p:spPr>
          <a:xfrm rot="18900000">
            <a:off x="7714451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3" name="Multiply 84"/>
          <p:cNvSpPr/>
          <p:nvPr/>
        </p:nvSpPr>
        <p:spPr>
          <a:xfrm rot="18900000">
            <a:off x="7380178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Ellipse 1"/>
          <p:cNvSpPr/>
          <p:nvPr/>
        </p:nvSpPr>
        <p:spPr>
          <a:xfrm rot="20837728">
            <a:off x="3785343" y="2139274"/>
            <a:ext cx="4603112" cy="303514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5" name="ZoneTexte 4"/>
          <p:cNvSpPr txBox="1"/>
          <p:nvPr/>
        </p:nvSpPr>
        <p:spPr>
          <a:xfrm>
            <a:off x="8293237" y="3356189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1</a:t>
            </a:r>
          </a:p>
        </p:txBody>
      </p:sp>
      <p:sp>
        <p:nvSpPr>
          <p:cNvPr id="146" name="ZoneTexte 44"/>
          <p:cNvSpPr txBox="1"/>
          <p:nvPr/>
        </p:nvSpPr>
        <p:spPr>
          <a:xfrm>
            <a:off x="6032308" y="32612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47" name="ZoneTexte 48"/>
          <p:cNvSpPr txBox="1"/>
          <p:nvPr/>
        </p:nvSpPr>
        <p:spPr>
          <a:xfrm>
            <a:off x="4971079" y="2805622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48" name="Diamond 42"/>
          <p:cNvSpPr/>
          <p:nvPr/>
        </p:nvSpPr>
        <p:spPr>
          <a:xfrm rot="18900000">
            <a:off x="5954814" y="3501060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9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60012"/>
          <a:stretch>
            <a:fillRect/>
          </a:stretch>
        </p:blipFill>
        <p:spPr>
          <a:xfrm>
            <a:off x="4373664" y="5289379"/>
            <a:ext cx="3390802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80803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Diamond 57"/>
          <p:cNvSpPr/>
          <p:nvPr/>
        </p:nvSpPr>
        <p:spPr>
          <a:xfrm rot="18900000">
            <a:off x="4603964" y="3426527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Straight Arrow Connector 81"/>
          <p:cNvSpPr/>
          <p:nvPr/>
        </p:nvSpPr>
        <p:spPr>
          <a:xfrm flipV="1">
            <a:off x="3791311" y="2397352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Straight Arrow Connector 83"/>
          <p:cNvSpPr/>
          <p:nvPr/>
        </p:nvSpPr>
        <p:spPr>
          <a:xfrm>
            <a:off x="3646279" y="4893622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4941525" y="36683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4432027" y="3921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4825608" y="4288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4316110" y="4245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4126508" y="3770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4507510" y="35551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4744736" y="3991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4200193" y="32585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4680036" y="31453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4432027" y="2972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Multiply 84"/>
          <p:cNvSpPr/>
          <p:nvPr/>
        </p:nvSpPr>
        <p:spPr>
          <a:xfrm rot="18900000">
            <a:off x="4971179" y="30321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Multiply 84"/>
          <p:cNvSpPr/>
          <p:nvPr/>
        </p:nvSpPr>
        <p:spPr>
          <a:xfrm rot="18900000">
            <a:off x="5026891" y="2719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Multiply 84"/>
          <p:cNvSpPr/>
          <p:nvPr/>
        </p:nvSpPr>
        <p:spPr>
          <a:xfrm rot="18900000">
            <a:off x="4733952" y="2703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Multiply 84"/>
          <p:cNvSpPr/>
          <p:nvPr/>
        </p:nvSpPr>
        <p:spPr>
          <a:xfrm rot="18900000">
            <a:off x="7359617" y="23743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7618410" y="26655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7160132" y="2687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7424316" y="2897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Multiply 84"/>
          <p:cNvSpPr/>
          <p:nvPr/>
        </p:nvSpPr>
        <p:spPr>
          <a:xfrm rot="18900000">
            <a:off x="7893377" y="2929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Multiply 84"/>
          <p:cNvSpPr/>
          <p:nvPr/>
        </p:nvSpPr>
        <p:spPr>
          <a:xfrm rot="18900000">
            <a:off x="7329965" y="3205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Multiply 84"/>
          <p:cNvSpPr/>
          <p:nvPr/>
        </p:nvSpPr>
        <p:spPr>
          <a:xfrm rot="18900000">
            <a:off x="7734327" y="3199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Multiply 84"/>
          <p:cNvSpPr/>
          <p:nvPr/>
        </p:nvSpPr>
        <p:spPr>
          <a:xfrm rot="18900000">
            <a:off x="6992994" y="30429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Multiply 84"/>
          <p:cNvSpPr/>
          <p:nvPr/>
        </p:nvSpPr>
        <p:spPr>
          <a:xfrm rot="18900000">
            <a:off x="6871687" y="4158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Multiply 84"/>
          <p:cNvSpPr/>
          <p:nvPr/>
        </p:nvSpPr>
        <p:spPr>
          <a:xfrm rot="18900000">
            <a:off x="7038824" y="39271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Multiply 84"/>
          <p:cNvSpPr/>
          <p:nvPr/>
        </p:nvSpPr>
        <p:spPr>
          <a:xfrm rot="18900000">
            <a:off x="7208656" y="4277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Multiply 84"/>
          <p:cNvSpPr/>
          <p:nvPr/>
        </p:nvSpPr>
        <p:spPr>
          <a:xfrm rot="18900000">
            <a:off x="6939079" y="446628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Multiply 84"/>
          <p:cNvSpPr/>
          <p:nvPr/>
        </p:nvSpPr>
        <p:spPr>
          <a:xfrm rot="18900000">
            <a:off x="7354225" y="4541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Multiply 84"/>
          <p:cNvSpPr/>
          <p:nvPr/>
        </p:nvSpPr>
        <p:spPr>
          <a:xfrm rot="18900000">
            <a:off x="7610321" y="4272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Multiply 84"/>
          <p:cNvSpPr/>
          <p:nvPr/>
        </p:nvSpPr>
        <p:spPr>
          <a:xfrm rot="18900000">
            <a:off x="7354225" y="404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Multiply 84"/>
          <p:cNvSpPr/>
          <p:nvPr/>
        </p:nvSpPr>
        <p:spPr>
          <a:xfrm rot="18900000">
            <a:off x="7720848" y="3975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Multiply 84"/>
          <p:cNvSpPr/>
          <p:nvPr/>
        </p:nvSpPr>
        <p:spPr>
          <a:xfrm rot="18900000">
            <a:off x="7386575" y="37546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Ellipse 1"/>
          <p:cNvSpPr/>
          <p:nvPr/>
        </p:nvSpPr>
        <p:spPr>
          <a:xfrm rot="1020000">
            <a:off x="4101507" y="2614630"/>
            <a:ext cx="1351254" cy="1933576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ZoneTexte 4"/>
          <p:cNvSpPr txBox="1"/>
          <p:nvPr/>
        </p:nvSpPr>
        <p:spPr>
          <a:xfrm>
            <a:off x="5267327" y="3368182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1</a:t>
            </a:r>
          </a:p>
        </p:txBody>
      </p:sp>
      <p:sp>
        <p:nvSpPr>
          <p:cNvPr id="113" name="ZoneTexte 42"/>
          <p:cNvSpPr txBox="1"/>
          <p:nvPr/>
        </p:nvSpPr>
        <p:spPr>
          <a:xfrm>
            <a:off x="8094066" y="3211122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0DC9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2</a:t>
            </a:r>
          </a:p>
        </p:txBody>
      </p:sp>
      <p:sp>
        <p:nvSpPr>
          <p:cNvPr id="114" name="ZoneTexte 47"/>
          <p:cNvSpPr txBox="1"/>
          <p:nvPr/>
        </p:nvSpPr>
        <p:spPr>
          <a:xfrm>
            <a:off x="7404750" y="3431533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15" name="ZoneTexte 48"/>
          <p:cNvSpPr txBox="1"/>
          <p:nvPr/>
        </p:nvSpPr>
        <p:spPr>
          <a:xfrm>
            <a:off x="4374133" y="277475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16" name="ZoneTexte 56"/>
          <p:cNvSpPr txBox="1"/>
          <p:nvPr/>
        </p:nvSpPr>
        <p:spPr>
          <a:xfrm>
            <a:off x="6969502" y="304656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17" name="Ellipse 1"/>
          <p:cNvSpPr/>
          <p:nvPr/>
        </p:nvSpPr>
        <p:spPr>
          <a:xfrm>
            <a:off x="6622629" y="2321170"/>
            <a:ext cx="1529149" cy="2497117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Diamond 45"/>
          <p:cNvSpPr/>
          <p:nvPr/>
        </p:nvSpPr>
        <p:spPr>
          <a:xfrm rot="18900000">
            <a:off x="7263010" y="3427610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ZoneTexte 44"/>
          <p:cNvSpPr txBox="1"/>
          <p:nvPr/>
        </p:nvSpPr>
        <p:spPr>
          <a:xfrm>
            <a:off x="4621841" y="3222339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120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rcRect r="29838"/>
          <a:stretch>
            <a:fillRect/>
          </a:stretch>
        </p:blipFill>
        <p:spPr>
          <a:xfrm>
            <a:off x="3109026" y="5211629"/>
            <a:ext cx="5949485" cy="5377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1166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amond 64"/>
          <p:cNvSpPr/>
          <p:nvPr/>
        </p:nvSpPr>
        <p:spPr>
          <a:xfrm rot="18900000">
            <a:off x="7398669" y="2765651"/>
            <a:ext cx="228601" cy="228601"/>
          </a:xfrm>
          <a:prstGeom prst="diamond">
            <a:avLst/>
          </a:pr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Diamond 65"/>
          <p:cNvSpPr/>
          <p:nvPr/>
        </p:nvSpPr>
        <p:spPr>
          <a:xfrm rot="18900000">
            <a:off x="7245006" y="406945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Diamond 66"/>
          <p:cNvSpPr/>
          <p:nvPr/>
        </p:nvSpPr>
        <p:spPr>
          <a:xfrm rot="18900000">
            <a:off x="4603963" y="3412239"/>
            <a:ext cx="228601" cy="228601"/>
          </a:xfrm>
          <a:prstGeom prst="diamond">
            <a:avLst/>
          </a:pr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traight Arrow Connector 81"/>
          <p:cNvSpPr/>
          <p:nvPr/>
        </p:nvSpPr>
        <p:spPr>
          <a:xfrm flipV="1">
            <a:off x="3791310" y="238306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traight Arrow Connector 83"/>
          <p:cNvSpPr/>
          <p:nvPr/>
        </p:nvSpPr>
        <p:spPr>
          <a:xfrm>
            <a:off x="3646278" y="48793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Multiply 84"/>
          <p:cNvSpPr/>
          <p:nvPr/>
        </p:nvSpPr>
        <p:spPr>
          <a:xfrm rot="18900000">
            <a:off x="4941524" y="36540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Multiply 84"/>
          <p:cNvSpPr/>
          <p:nvPr/>
        </p:nvSpPr>
        <p:spPr>
          <a:xfrm rot="18900000">
            <a:off x="4432026" y="39074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ultiply 84"/>
          <p:cNvSpPr/>
          <p:nvPr/>
        </p:nvSpPr>
        <p:spPr>
          <a:xfrm rot="18900000">
            <a:off x="4825607" y="4274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ultiply 84"/>
          <p:cNvSpPr/>
          <p:nvPr/>
        </p:nvSpPr>
        <p:spPr>
          <a:xfrm rot="18900000">
            <a:off x="4316109" y="42309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Multiply 84"/>
          <p:cNvSpPr/>
          <p:nvPr/>
        </p:nvSpPr>
        <p:spPr>
          <a:xfrm rot="18900000">
            <a:off x="4126507" y="37564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Multiply 84"/>
          <p:cNvSpPr/>
          <p:nvPr/>
        </p:nvSpPr>
        <p:spPr>
          <a:xfrm rot="18900000">
            <a:off x="4507509" y="35408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Multiply 84"/>
          <p:cNvSpPr/>
          <p:nvPr/>
        </p:nvSpPr>
        <p:spPr>
          <a:xfrm rot="18900000">
            <a:off x="4744735" y="397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Multiply 84"/>
          <p:cNvSpPr/>
          <p:nvPr/>
        </p:nvSpPr>
        <p:spPr>
          <a:xfrm rot="18900000">
            <a:off x="4200192" y="32442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Multiply 84"/>
          <p:cNvSpPr/>
          <p:nvPr/>
        </p:nvSpPr>
        <p:spPr>
          <a:xfrm rot="18900000">
            <a:off x="4680035" y="31310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Multiply 84"/>
          <p:cNvSpPr/>
          <p:nvPr/>
        </p:nvSpPr>
        <p:spPr>
          <a:xfrm rot="18900000">
            <a:off x="4432026" y="2958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Multiply 84"/>
          <p:cNvSpPr/>
          <p:nvPr/>
        </p:nvSpPr>
        <p:spPr>
          <a:xfrm rot="18900000">
            <a:off x="4971178" y="3017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Multiply 84"/>
          <p:cNvSpPr/>
          <p:nvPr/>
        </p:nvSpPr>
        <p:spPr>
          <a:xfrm rot="18900000">
            <a:off x="5026890" y="2705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ultiply 84"/>
          <p:cNvSpPr/>
          <p:nvPr/>
        </p:nvSpPr>
        <p:spPr>
          <a:xfrm rot="18900000">
            <a:off x="4733951" y="26889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Multiply 84"/>
          <p:cNvSpPr/>
          <p:nvPr/>
        </p:nvSpPr>
        <p:spPr>
          <a:xfrm rot="18900000">
            <a:off x="7359616" y="2360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Multiply 84"/>
          <p:cNvSpPr/>
          <p:nvPr/>
        </p:nvSpPr>
        <p:spPr>
          <a:xfrm rot="18900000">
            <a:off x="7618409" y="2651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Multiply 84"/>
          <p:cNvSpPr/>
          <p:nvPr/>
        </p:nvSpPr>
        <p:spPr>
          <a:xfrm rot="18900000">
            <a:off x="7160131" y="2672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Multiply 84"/>
          <p:cNvSpPr/>
          <p:nvPr/>
        </p:nvSpPr>
        <p:spPr>
          <a:xfrm rot="18900000">
            <a:off x="7424315" y="2883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Multiply 84"/>
          <p:cNvSpPr/>
          <p:nvPr/>
        </p:nvSpPr>
        <p:spPr>
          <a:xfrm rot="18900000">
            <a:off x="7893376" y="29154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Multiply 84"/>
          <p:cNvSpPr/>
          <p:nvPr/>
        </p:nvSpPr>
        <p:spPr>
          <a:xfrm rot="18900000">
            <a:off x="7329964" y="319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Multiply 84"/>
          <p:cNvSpPr/>
          <p:nvPr/>
        </p:nvSpPr>
        <p:spPr>
          <a:xfrm rot="18900000">
            <a:off x="7734326" y="3185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Multiply 84"/>
          <p:cNvSpPr/>
          <p:nvPr/>
        </p:nvSpPr>
        <p:spPr>
          <a:xfrm rot="18900000">
            <a:off x="6992993" y="3028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Multiply 84"/>
          <p:cNvSpPr/>
          <p:nvPr/>
        </p:nvSpPr>
        <p:spPr>
          <a:xfrm rot="18900000">
            <a:off x="6871686" y="41446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Multiply 84"/>
          <p:cNvSpPr/>
          <p:nvPr/>
        </p:nvSpPr>
        <p:spPr>
          <a:xfrm rot="18900000">
            <a:off x="7038823" y="39128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Multiply 84"/>
          <p:cNvSpPr/>
          <p:nvPr/>
        </p:nvSpPr>
        <p:spPr>
          <a:xfrm rot="18900000">
            <a:off x="7208655" y="4263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Multiply 84"/>
          <p:cNvSpPr/>
          <p:nvPr/>
        </p:nvSpPr>
        <p:spPr>
          <a:xfrm rot="18900000">
            <a:off x="6939078" y="445199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Multiply 84"/>
          <p:cNvSpPr/>
          <p:nvPr/>
        </p:nvSpPr>
        <p:spPr>
          <a:xfrm rot="18900000">
            <a:off x="7354224" y="4527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ultiply 84"/>
          <p:cNvSpPr/>
          <p:nvPr/>
        </p:nvSpPr>
        <p:spPr>
          <a:xfrm rot="18900000">
            <a:off x="7610320" y="42578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Multiply 84"/>
          <p:cNvSpPr/>
          <p:nvPr/>
        </p:nvSpPr>
        <p:spPr>
          <a:xfrm rot="18900000">
            <a:off x="7354224" y="4026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ultiply 84"/>
          <p:cNvSpPr/>
          <p:nvPr/>
        </p:nvSpPr>
        <p:spPr>
          <a:xfrm rot="18900000">
            <a:off x="7720847" y="396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Multiply 84"/>
          <p:cNvSpPr/>
          <p:nvPr/>
        </p:nvSpPr>
        <p:spPr>
          <a:xfrm rot="18900000">
            <a:off x="7386574" y="37403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Ellipse 1"/>
          <p:cNvSpPr/>
          <p:nvPr/>
        </p:nvSpPr>
        <p:spPr>
          <a:xfrm rot="1020000">
            <a:off x="4101506" y="2600342"/>
            <a:ext cx="1351254" cy="1933576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Ellipse 2"/>
          <p:cNvSpPr/>
          <p:nvPr/>
        </p:nvSpPr>
        <p:spPr>
          <a:xfrm>
            <a:off x="6891938" y="2313155"/>
            <a:ext cx="1190027" cy="1109665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Ellipse 3"/>
          <p:cNvSpPr/>
          <p:nvPr/>
        </p:nvSpPr>
        <p:spPr>
          <a:xfrm rot="18900000">
            <a:off x="6773325" y="373902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ZoneTexte 4"/>
          <p:cNvSpPr txBox="1"/>
          <p:nvPr/>
        </p:nvSpPr>
        <p:spPr>
          <a:xfrm>
            <a:off x="5267326" y="335389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1</a:t>
            </a:r>
          </a:p>
        </p:txBody>
      </p:sp>
      <p:sp>
        <p:nvSpPr>
          <p:cNvPr id="45" name="ZoneTexte 42"/>
          <p:cNvSpPr txBox="1"/>
          <p:nvPr/>
        </p:nvSpPr>
        <p:spPr>
          <a:xfrm>
            <a:off x="8032400" y="271212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0DC9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2</a:t>
            </a:r>
          </a:p>
        </p:txBody>
      </p:sp>
      <p:sp>
        <p:nvSpPr>
          <p:cNvPr id="46" name="ZoneTexte 43"/>
          <p:cNvSpPr txBox="1"/>
          <p:nvPr/>
        </p:nvSpPr>
        <p:spPr>
          <a:xfrm>
            <a:off x="7781926" y="407599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 3</a:t>
            </a:r>
          </a:p>
        </p:txBody>
      </p:sp>
      <p:sp>
        <p:nvSpPr>
          <p:cNvPr id="47" name="ZoneTexte 44"/>
          <p:cNvSpPr txBox="1"/>
          <p:nvPr/>
        </p:nvSpPr>
        <p:spPr>
          <a:xfrm>
            <a:off x="4621840" y="320805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48" name="ZoneTexte 46"/>
          <p:cNvSpPr txBox="1"/>
          <p:nvPr/>
        </p:nvSpPr>
        <p:spPr>
          <a:xfrm>
            <a:off x="7273071" y="418484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49" name="ZoneTexte 47"/>
          <p:cNvSpPr txBox="1"/>
          <p:nvPr/>
        </p:nvSpPr>
        <p:spPr>
          <a:xfrm>
            <a:off x="7566493" y="271394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50" name="ZoneTexte 48"/>
          <p:cNvSpPr txBox="1"/>
          <p:nvPr/>
        </p:nvSpPr>
        <p:spPr>
          <a:xfrm>
            <a:off x="4374132" y="276046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51" name="ZoneTexte 56"/>
          <p:cNvSpPr txBox="1"/>
          <p:nvPr/>
        </p:nvSpPr>
        <p:spPr>
          <a:xfrm>
            <a:off x="7102236" y="247472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52" name="ZoneTexte 57"/>
          <p:cNvSpPr txBox="1"/>
          <p:nvPr/>
        </p:nvSpPr>
        <p:spPr>
          <a:xfrm>
            <a:off x="6881184" y="424852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pic>
        <p:nvPicPr>
          <p:cNvPr id="53" name="WCSS_=_sum_P_i_i.png" descr="WCSS_=_sum_P_i_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493" y="5192931"/>
            <a:ext cx="8479666" cy="537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11424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195" y="1673938"/>
            <a:ext cx="7547610" cy="467391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Connecteur droit avec flèche 6"/>
          <p:cNvSpPr/>
          <p:nvPr/>
        </p:nvSpPr>
        <p:spPr>
          <a:xfrm flipH="1">
            <a:off x="5060661" y="4116021"/>
            <a:ext cx="643746" cy="892835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" name="Rectangle : avec coins rognés en diagonale 7"/>
          <p:cNvGrpSpPr/>
          <p:nvPr/>
        </p:nvGrpSpPr>
        <p:grpSpPr>
          <a:xfrm>
            <a:off x="5629002" y="3812583"/>
            <a:ext cx="2890417" cy="369889"/>
            <a:chOff x="0" y="0"/>
            <a:chExt cx="2890416" cy="369888"/>
          </a:xfrm>
        </p:grpSpPr>
        <p:sp>
          <p:nvSpPr>
            <p:cNvPr id="64" name="Shape"/>
            <p:cNvSpPr/>
            <p:nvPr/>
          </p:nvSpPr>
          <p:spPr>
            <a:xfrm>
              <a:off x="-1" y="-1"/>
              <a:ext cx="2890418" cy="3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46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65" name="Número óptimo de clusters"/>
            <p:cNvSpPr txBox="1"/>
            <p:nvPr/>
          </p:nvSpPr>
          <p:spPr>
            <a:xfrm>
              <a:off x="30824" y="31274"/>
              <a:ext cx="2828768" cy="307340"/>
            </a:xfrm>
            <a:prstGeom prst="rect">
              <a:avLst/>
            </a:prstGeom>
            <a:solidFill>
              <a:srgbClr val="C126B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Número óptimo de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959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Clustering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Es la tarea de dividir un conjunto de datos en un número de grupos, de manera que los datos dentro de un grupo son más similares a los datos del mismo grupo, que los datos de otros grupos.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El objetivo es separar grupos con características similares y asignarlos en clusters.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66902" y="6531431"/>
            <a:ext cx="420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 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xmlns="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xmlns="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721935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asegurados con el costo promedio de reclamos más alto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811652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Descubrir grupos de clientes para desarrollar campañas focalizadas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73901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 grupos de casas, de acuerdo a su tipo, valor y ubicación geográfica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xmlns="" id="{9917C0CC-F1C1-E40B-2625-9CB2FB5A201B}"/>
              </a:ext>
            </a:extLst>
          </p:cNvPr>
          <p:cNvSpPr/>
          <p:nvPr/>
        </p:nvSpPr>
        <p:spPr>
          <a:xfrm>
            <a:off x="452558" y="1581788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Marketing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xmlns="" id="{6F58F33C-F096-9544-7F40-DAA35FF4A9D1}"/>
              </a:ext>
            </a:extLst>
          </p:cNvPr>
          <p:cNvSpPr/>
          <p:nvPr/>
        </p:nvSpPr>
        <p:spPr>
          <a:xfrm>
            <a:off x="9424857" y="1517620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Aseguradoras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xmlns="" id="{80813F94-534A-BBF3-016E-4CB0165AE6A1}"/>
              </a:ext>
            </a:extLst>
          </p:cNvPr>
          <p:cNvSpPr/>
          <p:nvPr/>
        </p:nvSpPr>
        <p:spPr>
          <a:xfrm>
            <a:off x="591816" y="45159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Planeación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Clustering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85" y="3623645"/>
            <a:ext cx="1971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K-Means</a:t>
            </a:r>
            <a:endParaRPr lang="es-ES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K-Means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390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74713"/>
              <a:ext cx="2063065" cy="30777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400" b="0">
                  <a:latin typeface="Verdana" panose="020B0604030504040204" pitchFamily="34" charset="0"/>
                  <a:ea typeface="Verdana" panose="020B0604030504040204" pitchFamily="34" charset="0"/>
                </a:rPr>
                <a:t>Antes de 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1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traight Arrow Connector 81"/>
          <p:cNvSpPr/>
          <p:nvPr/>
        </p:nvSpPr>
        <p:spPr>
          <a:xfrm flipV="1">
            <a:off x="7111668" y="2814285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83"/>
          <p:cNvSpPr/>
          <p:nvPr/>
        </p:nvSpPr>
        <p:spPr>
          <a:xfrm>
            <a:off x="6890617" y="5132274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7336701" y="4419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7568535" y="43113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7865069" y="41657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449923" y="4079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71410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875852" y="442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810768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816546" y="4704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8134644" y="4494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87664" y="4764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8636054" y="384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8404219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9018852" y="371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8555181" y="35403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8905631" y="35134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8792408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9094332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9018852" y="3060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9293819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9272252" y="4305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9428606" y="45863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9132073" y="465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8668403" y="454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9525653" y="4931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9018852" y="488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975719" y="44299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9816795" y="43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Ellipse 1"/>
          <p:cNvSpPr/>
          <p:nvPr/>
        </p:nvSpPr>
        <p:spPr>
          <a:xfrm rot="19200000">
            <a:off x="8267980" y="3064631"/>
            <a:ext cx="1237051" cy="875203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84"/>
          <p:cNvSpPr/>
          <p:nvPr/>
        </p:nvSpPr>
        <p:spPr>
          <a:xfrm rot="1380000">
            <a:off x="7324934" y="3718524"/>
            <a:ext cx="1004889" cy="12725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5"/>
          <p:cNvSpPr/>
          <p:nvPr/>
        </p:nvSpPr>
        <p:spPr>
          <a:xfrm rot="21060000">
            <a:off x="8601076" y="4193350"/>
            <a:ext cx="1419227" cy="93901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Rectangle 87"/>
          <p:cNvGrpSpPr/>
          <p:nvPr/>
        </p:nvGrpSpPr>
        <p:grpSpPr>
          <a:xfrm>
            <a:off x="7552557" y="2167690"/>
            <a:ext cx="2278597" cy="639022"/>
            <a:chOff x="0" y="-65033"/>
            <a:chExt cx="2278595" cy="639020"/>
          </a:xfrm>
          <a:solidFill>
            <a:srgbClr val="C126B8"/>
          </a:solidFill>
        </p:grpSpPr>
        <p:sp>
          <p:nvSpPr>
            <p:cNvPr id="79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0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Después de K-Means</a:t>
              </a:r>
            </a:p>
          </p:txBody>
        </p:sp>
      </p:grpSp>
      <p:grpSp>
        <p:nvGrpSpPr>
          <p:cNvPr id="81" name="Flèche : droite 1"/>
          <p:cNvGrpSpPr/>
          <p:nvPr/>
        </p:nvGrpSpPr>
        <p:grpSpPr>
          <a:xfrm>
            <a:off x="5165336" y="3536389"/>
            <a:ext cx="1515013" cy="793092"/>
            <a:chOff x="0" y="0"/>
            <a:chExt cx="1515011" cy="793090"/>
          </a:xfrm>
          <a:solidFill>
            <a:srgbClr val="3C1053"/>
          </a:solidFill>
        </p:grpSpPr>
        <p:sp>
          <p:nvSpPr>
            <p:cNvPr id="82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3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K-Means</a:t>
              </a:r>
            </a:p>
          </p:txBody>
        </p:sp>
      </p:grpSp>
      <p:sp>
        <p:nvSpPr>
          <p:cNvPr id="8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13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114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4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5" name="Antes de K-Means"/>
            <p:cNvSpPr txBox="1"/>
            <p:nvPr/>
          </p:nvSpPr>
          <p:spPr>
            <a:xfrm>
              <a:off x="0" y="74713"/>
              <a:ext cx="2063065" cy="30777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400" b="0">
                  <a:latin typeface="Verdana" panose="020B0604030504040204" pitchFamily="34" charset="0"/>
                  <a:ea typeface="Verdana" panose="020B0604030504040204" pitchFamily="34" charset="0"/>
                </a:rPr>
                <a:t>Antes de K-Means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5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ZoneTexte 2"/>
          <p:cNvSpPr txBox="1"/>
          <p:nvPr/>
        </p:nvSpPr>
        <p:spPr>
          <a:xfrm>
            <a:off x="1516059" y="1949886"/>
            <a:ext cx="10056815" cy="335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el número K de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Seleccionar al azar 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los 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K baricentros</a:t>
            </a: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Asignar cada punto al baricentro más cercano                  Esto formará los K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Calcular y asignar el nuevo baricentro de cada cluster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5: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Reasignar cada punto de los datos a su baricentro más cercano. </a:t>
            </a: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             Si ha habido nuevas asignaciones, ir al PASO 4, si no ir FIN.</a:t>
            </a:r>
          </a:p>
        </p:txBody>
      </p:sp>
      <p:sp>
        <p:nvSpPr>
          <p:cNvPr id="20" name="Flèche : bas 1"/>
          <p:cNvSpPr/>
          <p:nvPr/>
        </p:nvSpPr>
        <p:spPr>
          <a:xfrm>
            <a:off x="1729293" y="22896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lèche : bas 4"/>
          <p:cNvSpPr/>
          <p:nvPr/>
        </p:nvSpPr>
        <p:spPr>
          <a:xfrm>
            <a:off x="1729293" y="29908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lèche : bas 5"/>
          <p:cNvSpPr/>
          <p:nvPr/>
        </p:nvSpPr>
        <p:spPr>
          <a:xfrm>
            <a:off x="1729293" y="36766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Flèche : bas 6"/>
          <p:cNvSpPr/>
          <p:nvPr/>
        </p:nvSpPr>
        <p:spPr>
          <a:xfrm>
            <a:off x="1729293" y="437662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" name="Flèche : courbe vers la droite 7"/>
          <p:cNvGrpSpPr/>
          <p:nvPr/>
        </p:nvGrpSpPr>
        <p:grpSpPr>
          <a:xfrm>
            <a:off x="1099394" y="4143754"/>
            <a:ext cx="368351" cy="752095"/>
            <a:chOff x="0" y="0"/>
            <a:chExt cx="368349" cy="752094"/>
          </a:xfrm>
          <a:solidFill>
            <a:srgbClr val="F4364C"/>
          </a:solidFill>
        </p:grpSpPr>
        <p:sp>
          <p:nvSpPr>
            <p:cNvPr id="40" name="Shape"/>
            <p:cNvSpPr/>
            <p:nvPr/>
          </p:nvSpPr>
          <p:spPr>
            <a:xfrm rot="10800000" flipH="1">
              <a:off x="-1" y="0"/>
              <a:ext cx="368351" cy="75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3" y="8959"/>
                  </a:moveTo>
                  <a:cubicBezTo>
                    <a:pt x="3" y="13044"/>
                    <a:pt x="6227" y="16612"/>
                    <a:pt x="15135" y="17633"/>
                  </a:cubicBezTo>
                  <a:lnTo>
                    <a:pt x="15135" y="16311"/>
                  </a:lnTo>
                  <a:lnTo>
                    <a:pt x="20179" y="19240"/>
                  </a:lnTo>
                  <a:lnTo>
                    <a:pt x="15135" y="21600"/>
                  </a:lnTo>
                  <a:lnTo>
                    <a:pt x="15135" y="20278"/>
                  </a:lnTo>
                  <a:cubicBezTo>
                    <a:pt x="6227" y="19256"/>
                    <a:pt x="3" y="15689"/>
                    <a:pt x="3" y="11603"/>
                  </a:cubicBezTo>
                  <a:close/>
                  <a:moveTo>
                    <a:pt x="20179" y="2644"/>
                  </a:moveTo>
                  <a:cubicBezTo>
                    <a:pt x="10186" y="2644"/>
                    <a:pt x="1698" y="5892"/>
                    <a:pt x="224" y="10281"/>
                  </a:cubicBezTo>
                  <a:lnTo>
                    <a:pt x="224" y="10281"/>
                  </a:lnTo>
                  <a:cubicBezTo>
                    <a:pt x="-1421" y="5387"/>
                    <a:pt x="6180" y="828"/>
                    <a:pt x="17201" y="98"/>
                  </a:cubicBezTo>
                  <a:cubicBezTo>
                    <a:pt x="18187" y="33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" name="Shape"/>
            <p:cNvSpPr/>
            <p:nvPr/>
          </p:nvSpPr>
          <p:spPr>
            <a:xfrm rot="10800000" flipH="1">
              <a:off x="-1" y="394113"/>
              <a:ext cx="368351" cy="35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extrusionOk="0">
                  <a:moveTo>
                    <a:pt x="20179" y="5556"/>
                  </a:moveTo>
                  <a:cubicBezTo>
                    <a:pt x="10186" y="5556"/>
                    <a:pt x="1698" y="12380"/>
                    <a:pt x="224" y="21600"/>
                  </a:cubicBezTo>
                  <a:lnTo>
                    <a:pt x="224" y="21600"/>
                  </a:lnTo>
                  <a:cubicBezTo>
                    <a:pt x="-1421" y="11319"/>
                    <a:pt x="6180" y="1740"/>
                    <a:pt x="17201" y="206"/>
                  </a:cubicBezTo>
                  <a:cubicBezTo>
                    <a:pt x="18187" y="69"/>
                    <a:pt x="19182" y="0"/>
                    <a:pt x="20179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Line"/>
            <p:cNvSpPr/>
            <p:nvPr/>
          </p:nvSpPr>
          <p:spPr>
            <a:xfrm rot="10800000" flipH="1">
              <a:off x="49" y="0"/>
              <a:ext cx="368301" cy="75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59"/>
                  </a:moveTo>
                  <a:cubicBezTo>
                    <a:pt x="0" y="13044"/>
                    <a:pt x="6663" y="16612"/>
                    <a:pt x="16200" y="17633"/>
                  </a:cubicBezTo>
                  <a:lnTo>
                    <a:pt x="16200" y="16311"/>
                  </a:lnTo>
                  <a:lnTo>
                    <a:pt x="21600" y="19240"/>
                  </a:lnTo>
                  <a:lnTo>
                    <a:pt x="16200" y="21600"/>
                  </a:lnTo>
                  <a:lnTo>
                    <a:pt x="16200" y="20278"/>
                  </a:lnTo>
                  <a:cubicBezTo>
                    <a:pt x="6663" y="19256"/>
                    <a:pt x="0" y="15689"/>
                    <a:pt x="0" y="11603"/>
                  </a:cubicBezTo>
                  <a:lnTo>
                    <a:pt x="0" y="8959"/>
                  </a:lnTo>
                  <a:cubicBezTo>
                    <a:pt x="0" y="4011"/>
                    <a:pt x="9671" y="0"/>
                    <a:pt x="21600" y="0"/>
                  </a:cubicBezTo>
                  <a:lnTo>
                    <a:pt x="21600" y="2644"/>
                  </a:lnTo>
                  <a:cubicBezTo>
                    <a:pt x="10902" y="2644"/>
                    <a:pt x="1815" y="5892"/>
                    <a:pt x="237" y="10281"/>
                  </a:cubicBezTo>
                </a:path>
              </a:pathLst>
            </a:cu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3" name="Flèche : angle droit 9"/>
          <p:cNvSpPr/>
          <p:nvPr/>
        </p:nvSpPr>
        <p:spPr>
          <a:xfrm rot="5400000">
            <a:off x="4068615" y="4784585"/>
            <a:ext cx="366999" cy="137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13500" y="20728"/>
                </a:lnTo>
                <a:lnTo>
                  <a:pt x="13500" y="872"/>
                </a:lnTo>
                <a:lnTo>
                  <a:pt x="10800" y="872"/>
                </a:lnTo>
                <a:lnTo>
                  <a:pt x="16200" y="0"/>
                </a:lnTo>
                <a:lnTo>
                  <a:pt x="21600" y="872"/>
                </a:lnTo>
                <a:lnTo>
                  <a:pt x="18900" y="87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" name="Rectangle 10"/>
          <p:cNvGrpSpPr/>
          <p:nvPr/>
        </p:nvGrpSpPr>
        <p:grpSpPr>
          <a:xfrm>
            <a:off x="5244200" y="5483027"/>
            <a:ext cx="2743201" cy="366999"/>
            <a:chOff x="0" y="0"/>
            <a:chExt cx="2743200" cy="366997"/>
          </a:xfrm>
          <a:solidFill>
            <a:srgbClr val="3C1053"/>
          </a:solidFill>
        </p:grpSpPr>
        <p:sp>
          <p:nvSpPr>
            <p:cNvPr id="45" name="Rectangle"/>
            <p:cNvSpPr/>
            <p:nvPr/>
          </p:nvSpPr>
          <p:spPr>
            <a:xfrm>
              <a:off x="0" y="0"/>
              <a:ext cx="2743200" cy="366998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El Modelo está Listo"/>
            <p:cNvSpPr txBox="1"/>
            <p:nvPr/>
          </p:nvSpPr>
          <p:spPr>
            <a:xfrm>
              <a:off x="0" y="29829"/>
              <a:ext cx="2743200" cy="307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b="0">
                  <a:latin typeface="Verdana" panose="020B0604030504040204" pitchFamily="34" charset="0"/>
                  <a:ea typeface="Verdana" panose="020B0604030504040204" pitchFamily="34" charset="0"/>
                </a:rPr>
                <a:t>El Modelo está Listo</a:t>
              </a:r>
            </a:p>
          </p:txBody>
        </p:sp>
      </p:grpSp>
      <p:sp>
        <p:nvSpPr>
          <p:cNvPr id="47" name="Flèche : droite 3"/>
          <p:cNvSpPr/>
          <p:nvPr/>
        </p:nvSpPr>
        <p:spPr>
          <a:xfrm>
            <a:off x="6672263" y="3426450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schemas.openxmlformats.org/package/2006/metadata/core-properties"/>
    <ds:schemaRef ds:uri="494b7d94-68f9-41b0-9fd8-f8ea6ae98d38"/>
    <ds:schemaRef ds:uri="http://purl.org/dc/dcmitype/"/>
    <ds:schemaRef ds:uri="http://www.w3.org/XML/1998/namespace"/>
    <ds:schemaRef ds:uri="http://schemas.microsoft.com/office/2006/documentManagement/types"/>
    <ds:schemaRef ds:uri="5715b14d-6155-4883-b773-4a6f0b526cee"/>
    <ds:schemaRef ds:uri="http://purl.org/dc/elements/1.1/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0d112806-a571-4b5c-9687-83175e2be7e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624</Words>
  <Application>Microsoft Office PowerPoint</Application>
  <PresentationFormat>Widescreen</PresentationFormat>
  <Paragraphs>127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PowerPoint Presentation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Inicialización Aleatoria</vt:lpstr>
      <vt:lpstr>¿La Solución?</vt:lpstr>
      <vt:lpstr>PowerPoint Presentation</vt:lpstr>
      <vt:lpstr>PowerPoint Presentation</vt:lpstr>
      <vt:lpstr>Ejemplo</vt:lpstr>
      <vt:lpstr>Ejemplo</vt:lpstr>
      <vt:lpstr>Ejemplo</vt:lpstr>
      <vt:lpstr>Ejemplo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79</cp:revision>
  <dcterms:created xsi:type="dcterms:W3CDTF">2023-04-03T19:17:52Z</dcterms:created>
  <dcterms:modified xsi:type="dcterms:W3CDTF">2023-09-06T23:36:40Z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