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sldIdLst>
    <p:sldId id="256" r:id="rId2"/>
  </p:sldIdLst>
  <p:sldSz cx="43891200" cy="32918400"/>
  <p:notesSz cx="39600188" cy="39600188"/>
  <p:defaultTextStyle>
    <a:defPPr>
      <a:defRPr lang="en-AU"/>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147"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293"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44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586"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5733" algn="l" defTabSz="914293" rtl="0" eaLnBrk="1" latinLnBrk="0" hangingPunct="1">
      <a:defRPr sz="2400" kern="1200">
        <a:solidFill>
          <a:schemeClr val="tx1"/>
        </a:solidFill>
        <a:latin typeface="Times" panose="02020603050405020304" pitchFamily="18" charset="0"/>
        <a:ea typeface="+mn-ea"/>
        <a:cs typeface="+mn-cs"/>
      </a:defRPr>
    </a:lvl6pPr>
    <a:lvl7pPr marL="2742879" algn="l" defTabSz="914293" rtl="0" eaLnBrk="1" latinLnBrk="0" hangingPunct="1">
      <a:defRPr sz="2400" kern="1200">
        <a:solidFill>
          <a:schemeClr val="tx1"/>
        </a:solidFill>
        <a:latin typeface="Times" panose="02020603050405020304" pitchFamily="18" charset="0"/>
        <a:ea typeface="+mn-ea"/>
        <a:cs typeface="+mn-cs"/>
      </a:defRPr>
    </a:lvl7pPr>
    <a:lvl8pPr marL="3200026" algn="l" defTabSz="914293" rtl="0" eaLnBrk="1" latinLnBrk="0" hangingPunct="1">
      <a:defRPr sz="2400" kern="1200">
        <a:solidFill>
          <a:schemeClr val="tx1"/>
        </a:solidFill>
        <a:latin typeface="Times" panose="02020603050405020304" pitchFamily="18" charset="0"/>
        <a:ea typeface="+mn-ea"/>
        <a:cs typeface="+mn-cs"/>
      </a:defRPr>
    </a:lvl8pPr>
    <a:lvl9pPr marL="3657172" algn="l" defTabSz="914293"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3816" userDrawn="1">
          <p15:clr>
            <a:srgbClr val="A4A3A4"/>
          </p15:clr>
        </p15:guide>
        <p15:guide id="2" orient="horz" pos="2209" userDrawn="1">
          <p15:clr>
            <a:srgbClr val="A4A3A4"/>
          </p15:clr>
        </p15:guide>
        <p15:guide id="3" orient="horz" pos="5616" userDrawn="1">
          <p15:clr>
            <a:srgbClr val="A4A3A4"/>
          </p15:clr>
        </p15:guide>
        <p15:guide id="4" orient="horz" pos="18536" userDrawn="1">
          <p15:clr>
            <a:srgbClr val="A4A3A4"/>
          </p15:clr>
        </p15:guide>
        <p15:guide id="5" orient="horz" pos="4472" userDrawn="1">
          <p15:clr>
            <a:srgbClr val="A4A3A4"/>
          </p15:clr>
        </p15:guide>
        <p15:guide id="6" orient="horz" pos="23576" userDrawn="1">
          <p15:clr>
            <a:srgbClr val="A4A3A4"/>
          </p15:clr>
        </p15:guide>
        <p15:guide id="7" pos="27312" userDrawn="1">
          <p15:clr>
            <a:srgbClr val="A4A3A4"/>
          </p15:clr>
        </p15:guide>
        <p15:guide id="8" pos="18661" userDrawn="1">
          <p15:clr>
            <a:srgbClr val="A4A3A4"/>
          </p15:clr>
        </p15:guide>
        <p15:guide id="10" pos="8951" userDrawn="1">
          <p15:clr>
            <a:srgbClr val="A4A3A4"/>
          </p15:clr>
        </p15:guide>
        <p15:guide id="11" pos="9554" userDrawn="1">
          <p15:clr>
            <a:srgbClr val="A4A3A4"/>
          </p15:clr>
        </p15:guide>
        <p15:guide id="12" pos="18112" userDrawn="1">
          <p15:clr>
            <a:srgbClr val="A4A3A4"/>
          </p15:clr>
        </p15:guide>
        <p15:guide id="13" pos="9829" userDrawn="1">
          <p15:clr>
            <a:srgbClr val="A4A3A4"/>
          </p15:clr>
        </p15:guide>
        <p15:guide id="14" pos="17838" userDrawn="1">
          <p15:clr>
            <a:srgbClr val="A4A3A4"/>
          </p15:clr>
        </p15:guide>
        <p15:guide id="15" orient="horz" pos="27219">
          <p15:clr>
            <a:srgbClr val="A4A3A4"/>
          </p15:clr>
        </p15:guide>
        <p15:guide id="16" orient="horz" pos="2524">
          <p15:clr>
            <a:srgbClr val="A4A3A4"/>
          </p15:clr>
        </p15:guide>
        <p15:guide id="17" orient="horz" pos="6419">
          <p15:clr>
            <a:srgbClr val="A4A3A4"/>
          </p15:clr>
        </p15:guide>
        <p15:guide id="18" orient="horz" pos="21184">
          <p15:clr>
            <a:srgbClr val="A4A3A4"/>
          </p15:clr>
        </p15:guide>
        <p15:guide id="19" orient="horz" pos="5111">
          <p15:clr>
            <a:srgbClr val="A4A3A4"/>
          </p15:clr>
        </p15:guide>
        <p15:guide id="20" orient="horz" pos="26944">
          <p15:clr>
            <a:srgbClr val="A4A3A4"/>
          </p15:clr>
        </p15:guide>
        <p15:guide id="21" pos="20484">
          <p15:clr>
            <a:srgbClr val="A4A3A4"/>
          </p15:clr>
        </p15:guide>
        <p15:guide id="22" pos="13996">
          <p15:clr>
            <a:srgbClr val="A4A3A4"/>
          </p15:clr>
        </p15:guide>
        <p15:guide id="23" pos="6713">
          <p15:clr>
            <a:srgbClr val="A4A3A4"/>
          </p15:clr>
        </p15:guide>
        <p15:guide id="24" pos="7166">
          <p15:clr>
            <a:srgbClr val="A4A3A4"/>
          </p15:clr>
        </p15:guide>
        <p15:guide id="25" pos="13584">
          <p15:clr>
            <a:srgbClr val="A4A3A4"/>
          </p15:clr>
        </p15:guide>
        <p15:guide id="26" pos="7372">
          <p15:clr>
            <a:srgbClr val="A4A3A4"/>
          </p15:clr>
        </p15:guide>
        <p15:guide id="27" pos="13379">
          <p15:clr>
            <a:srgbClr val="A4A3A4"/>
          </p15:clr>
        </p15:guide>
        <p15:guide id="28" orient="horz" pos="17862">
          <p15:clr>
            <a:srgbClr val="A4A3A4"/>
          </p15:clr>
        </p15:guide>
        <p15:guide id="29" orient="horz" pos="1657">
          <p15:clr>
            <a:srgbClr val="A4A3A4"/>
          </p15:clr>
        </p15:guide>
        <p15:guide id="30" orient="horz" pos="4212">
          <p15:clr>
            <a:srgbClr val="A4A3A4"/>
          </p15:clr>
        </p15:guide>
        <p15:guide id="31" orient="horz" pos="13902">
          <p15:clr>
            <a:srgbClr val="A4A3A4"/>
          </p15:clr>
        </p15:guide>
        <p15:guide id="32" orient="horz" pos="3354">
          <p15:clr>
            <a:srgbClr val="A4A3A4"/>
          </p15:clr>
        </p15:guide>
        <p15:guide id="33" orient="horz" pos="17682">
          <p15:clr>
            <a:srgbClr val="A4A3A4"/>
          </p15:clr>
        </p15:guide>
        <p15:guide id="34" orient="horz" pos="20414">
          <p15:clr>
            <a:srgbClr val="A4A3A4"/>
          </p15:clr>
        </p15:guide>
        <p15:guide id="35" orient="horz" pos="1893">
          <p15:clr>
            <a:srgbClr val="A4A3A4"/>
          </p15:clr>
        </p15:guide>
        <p15:guide id="36" orient="horz" pos="4814">
          <p15:clr>
            <a:srgbClr val="A4A3A4"/>
          </p15:clr>
        </p15:guide>
        <p15:guide id="37" orient="horz" pos="15888">
          <p15:clr>
            <a:srgbClr val="A4A3A4"/>
          </p15:clr>
        </p15:guide>
        <p15:guide id="38" orient="horz" pos="3833">
          <p15:clr>
            <a:srgbClr val="A4A3A4"/>
          </p15:clr>
        </p15:guide>
        <p15:guide id="39" orient="horz" pos="20208">
          <p15:clr>
            <a:srgbClr val="A4A3A4"/>
          </p15:clr>
        </p15:guide>
        <p15:guide id="40" pos="36416">
          <p15:clr>
            <a:srgbClr val="A4A3A4"/>
          </p15:clr>
        </p15:guide>
        <p15:guide id="41" pos="24881">
          <p15:clr>
            <a:srgbClr val="A4A3A4"/>
          </p15:clr>
        </p15:guide>
        <p15:guide id="42" pos="11935">
          <p15:clr>
            <a:srgbClr val="A4A3A4"/>
          </p15:clr>
        </p15:guide>
        <p15:guide id="43" pos="12739">
          <p15:clr>
            <a:srgbClr val="A4A3A4"/>
          </p15:clr>
        </p15:guide>
        <p15:guide id="44" pos="24149">
          <p15:clr>
            <a:srgbClr val="A4A3A4"/>
          </p15:clr>
        </p15:guide>
        <p15:guide id="45" pos="13105">
          <p15:clr>
            <a:srgbClr val="A4A3A4"/>
          </p15:clr>
        </p15:guide>
        <p15:guide id="46" pos="23784">
          <p15:clr>
            <a:srgbClr val="A4A3A4"/>
          </p15:clr>
        </p15:guide>
        <p15:guide id="47" pos="9555">
          <p15:clr>
            <a:srgbClr val="A4A3A4"/>
          </p15:clr>
        </p15:guide>
        <p15:guide id="48" pos="17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search" initials="R" lastIdx="12" clrIdx="0"/>
  <p:cmAuthor id="1" name="Natalie Arevalo" initials="N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2606"/>
    <a:srgbClr val="666666"/>
    <a:srgbClr val="DB742C"/>
    <a:srgbClr val="FF984D"/>
    <a:srgbClr val="FF8326"/>
    <a:srgbClr val="FF9045"/>
    <a:srgbClr val="FF8632"/>
    <a:srgbClr val="5E9EA7"/>
    <a:srgbClr val="75C5D0"/>
    <a:srgbClr val="E928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74" autoAdjust="0"/>
    <p:restoredTop sz="94660"/>
  </p:normalViewPr>
  <p:slideViewPr>
    <p:cSldViewPr showGuides="1">
      <p:cViewPr varScale="1">
        <p:scale>
          <a:sx n="24" d="100"/>
          <a:sy n="24" d="100"/>
        </p:scale>
        <p:origin x="1914" y="72"/>
      </p:cViewPr>
      <p:guideLst>
        <p:guide orient="horz" pos="23816"/>
        <p:guide orient="horz" pos="2209"/>
        <p:guide orient="horz" pos="5616"/>
        <p:guide orient="horz" pos="18536"/>
        <p:guide orient="horz" pos="4472"/>
        <p:guide orient="horz" pos="23576"/>
        <p:guide pos="27312"/>
        <p:guide pos="18661"/>
        <p:guide pos="8951"/>
        <p:guide pos="9554"/>
        <p:guide pos="18112"/>
        <p:guide pos="9829"/>
        <p:guide pos="17838"/>
        <p:guide orient="horz" pos="27219"/>
        <p:guide orient="horz" pos="2524"/>
        <p:guide orient="horz" pos="6419"/>
        <p:guide orient="horz" pos="21184"/>
        <p:guide orient="horz" pos="5111"/>
        <p:guide orient="horz" pos="26944"/>
        <p:guide pos="20484"/>
        <p:guide pos="13996"/>
        <p:guide pos="6713"/>
        <p:guide pos="7166"/>
        <p:guide pos="13584"/>
        <p:guide pos="7372"/>
        <p:guide pos="13379"/>
        <p:guide orient="horz" pos="17862"/>
        <p:guide orient="horz" pos="1657"/>
        <p:guide orient="horz" pos="4212"/>
        <p:guide orient="horz" pos="13902"/>
        <p:guide orient="horz" pos="3354"/>
        <p:guide orient="horz" pos="17682"/>
        <p:guide orient="horz" pos="20414"/>
        <p:guide orient="horz" pos="1893"/>
        <p:guide orient="horz" pos="4814"/>
        <p:guide orient="horz" pos="15888"/>
        <p:guide orient="horz" pos="3833"/>
        <p:guide orient="horz" pos="20208"/>
        <p:guide pos="36416"/>
        <p:guide pos="24881"/>
        <p:guide pos="11935"/>
        <p:guide pos="12739"/>
        <p:guide pos="24149"/>
        <p:guide pos="13105"/>
        <p:guide pos="23784"/>
        <p:guide pos="9555"/>
        <p:guide pos="17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3"/>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4"/>
            <a:ext cx="32918400" cy="794765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AU" altLang="en-US"/>
          </a:p>
        </p:txBody>
      </p:sp>
      <p:sp>
        <p:nvSpPr>
          <p:cNvPr id="5" name="Footer Placeholder 4"/>
          <p:cNvSpPr>
            <a:spLocks noGrp="1"/>
          </p:cNvSpPr>
          <p:nvPr>
            <p:ph type="ftr" sz="quarter" idx="11"/>
          </p:nvPr>
        </p:nvSpPr>
        <p:spPr/>
        <p:txBody>
          <a:bodyPr/>
          <a:lstStyle/>
          <a:p>
            <a:endParaRPr lang="en-AU" altLang="en-US"/>
          </a:p>
        </p:txBody>
      </p:sp>
      <p:sp>
        <p:nvSpPr>
          <p:cNvPr id="6" name="Slide Number Placeholder 5"/>
          <p:cNvSpPr>
            <a:spLocks noGrp="1"/>
          </p:cNvSpPr>
          <p:nvPr>
            <p:ph type="sldNum" sz="quarter" idx="12"/>
          </p:nvPr>
        </p:nvSpPr>
        <p:spPr/>
        <p:txBody>
          <a:bodyPr/>
          <a:lstStyle/>
          <a:p>
            <a:fld id="{DC9B7F75-8E75-4E92-AD4E-E3C5CF61E6E3}" type="slidenum">
              <a:rPr lang="en-AU" altLang="en-US" smtClean="0"/>
              <a:pPr/>
              <a:t>‹#›</a:t>
            </a:fld>
            <a:endParaRPr lang="en-AU" altLang="en-US"/>
          </a:p>
        </p:txBody>
      </p:sp>
    </p:spTree>
    <p:extLst>
      <p:ext uri="{BB962C8B-B14F-4D97-AF65-F5344CB8AC3E}">
        <p14:creationId xmlns:p14="http://schemas.microsoft.com/office/powerpoint/2010/main" val="333212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AU" altLang="en-US"/>
          </a:p>
        </p:txBody>
      </p:sp>
      <p:sp>
        <p:nvSpPr>
          <p:cNvPr id="5" name="Footer Placeholder 4"/>
          <p:cNvSpPr>
            <a:spLocks noGrp="1"/>
          </p:cNvSpPr>
          <p:nvPr>
            <p:ph type="ftr" sz="quarter" idx="11"/>
          </p:nvPr>
        </p:nvSpPr>
        <p:spPr/>
        <p:txBody>
          <a:bodyPr/>
          <a:lstStyle/>
          <a:p>
            <a:endParaRPr lang="en-AU" altLang="en-US"/>
          </a:p>
        </p:txBody>
      </p:sp>
      <p:sp>
        <p:nvSpPr>
          <p:cNvPr id="6" name="Slide Number Placeholder 5"/>
          <p:cNvSpPr>
            <a:spLocks noGrp="1"/>
          </p:cNvSpPr>
          <p:nvPr>
            <p:ph type="sldNum" sz="quarter" idx="12"/>
          </p:nvPr>
        </p:nvSpPr>
        <p:spPr/>
        <p:txBody>
          <a:bodyPr/>
          <a:lstStyle/>
          <a:p>
            <a:fld id="{27930FC3-9484-4689-BE07-FADF1B6340D9}" type="slidenum">
              <a:rPr lang="en-AU" altLang="en-US" smtClean="0"/>
              <a:pPr/>
              <a:t>‹#›</a:t>
            </a:fld>
            <a:endParaRPr lang="en-AU" altLang="en-US"/>
          </a:p>
        </p:txBody>
      </p:sp>
    </p:spTree>
    <p:extLst>
      <p:ext uri="{BB962C8B-B14F-4D97-AF65-F5344CB8AC3E}">
        <p14:creationId xmlns:p14="http://schemas.microsoft.com/office/powerpoint/2010/main" val="379374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3" y="1752601"/>
            <a:ext cx="9464040" cy="278968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3" y="1752601"/>
            <a:ext cx="27843480" cy="27896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AU" altLang="en-US"/>
          </a:p>
        </p:txBody>
      </p:sp>
      <p:sp>
        <p:nvSpPr>
          <p:cNvPr id="5" name="Footer Placeholder 4"/>
          <p:cNvSpPr>
            <a:spLocks noGrp="1"/>
          </p:cNvSpPr>
          <p:nvPr>
            <p:ph type="ftr" sz="quarter" idx="11"/>
          </p:nvPr>
        </p:nvSpPr>
        <p:spPr/>
        <p:txBody>
          <a:bodyPr/>
          <a:lstStyle/>
          <a:p>
            <a:endParaRPr lang="en-AU" altLang="en-US"/>
          </a:p>
        </p:txBody>
      </p:sp>
      <p:sp>
        <p:nvSpPr>
          <p:cNvPr id="6" name="Slide Number Placeholder 5"/>
          <p:cNvSpPr>
            <a:spLocks noGrp="1"/>
          </p:cNvSpPr>
          <p:nvPr>
            <p:ph type="sldNum" sz="quarter" idx="12"/>
          </p:nvPr>
        </p:nvSpPr>
        <p:spPr/>
        <p:txBody>
          <a:bodyPr/>
          <a:lstStyle/>
          <a:p>
            <a:fld id="{FC3C13D9-58C1-4910-BD40-7E5DE9555D6D}" type="slidenum">
              <a:rPr lang="en-AU" altLang="en-US" smtClean="0"/>
              <a:pPr/>
              <a:t>‹#›</a:t>
            </a:fld>
            <a:endParaRPr lang="en-AU" altLang="en-US"/>
          </a:p>
        </p:txBody>
      </p:sp>
    </p:spTree>
    <p:extLst>
      <p:ext uri="{BB962C8B-B14F-4D97-AF65-F5344CB8AC3E}">
        <p14:creationId xmlns:p14="http://schemas.microsoft.com/office/powerpoint/2010/main" val="77675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AU" altLang="en-US"/>
          </a:p>
        </p:txBody>
      </p:sp>
      <p:sp>
        <p:nvSpPr>
          <p:cNvPr id="5" name="Footer Placeholder 4"/>
          <p:cNvSpPr>
            <a:spLocks noGrp="1"/>
          </p:cNvSpPr>
          <p:nvPr>
            <p:ph type="ftr" sz="quarter" idx="11"/>
          </p:nvPr>
        </p:nvSpPr>
        <p:spPr/>
        <p:txBody>
          <a:bodyPr/>
          <a:lstStyle/>
          <a:p>
            <a:endParaRPr lang="en-AU" altLang="en-US"/>
          </a:p>
        </p:txBody>
      </p:sp>
      <p:sp>
        <p:nvSpPr>
          <p:cNvPr id="6" name="Slide Number Placeholder 5"/>
          <p:cNvSpPr>
            <a:spLocks noGrp="1"/>
          </p:cNvSpPr>
          <p:nvPr>
            <p:ph type="sldNum" sz="quarter" idx="12"/>
          </p:nvPr>
        </p:nvSpPr>
        <p:spPr/>
        <p:txBody>
          <a:bodyPr/>
          <a:lstStyle/>
          <a:p>
            <a:fld id="{1C1F06D5-54EC-4477-A8C1-9834192793BA}" type="slidenum">
              <a:rPr lang="en-AU" altLang="en-US" smtClean="0"/>
              <a:pPr/>
              <a:t>‹#›</a:t>
            </a:fld>
            <a:endParaRPr lang="en-AU" altLang="en-US"/>
          </a:p>
        </p:txBody>
      </p:sp>
    </p:spTree>
    <p:extLst>
      <p:ext uri="{BB962C8B-B14F-4D97-AF65-F5344CB8AC3E}">
        <p14:creationId xmlns:p14="http://schemas.microsoft.com/office/powerpoint/2010/main" val="154400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3" y="8206751"/>
            <a:ext cx="37856160" cy="13693137"/>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3" y="22029431"/>
            <a:ext cx="37856160" cy="720089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AU" altLang="en-US"/>
          </a:p>
        </p:txBody>
      </p:sp>
      <p:sp>
        <p:nvSpPr>
          <p:cNvPr id="5" name="Footer Placeholder 4"/>
          <p:cNvSpPr>
            <a:spLocks noGrp="1"/>
          </p:cNvSpPr>
          <p:nvPr>
            <p:ph type="ftr" sz="quarter" idx="11"/>
          </p:nvPr>
        </p:nvSpPr>
        <p:spPr/>
        <p:txBody>
          <a:bodyPr/>
          <a:lstStyle/>
          <a:p>
            <a:endParaRPr lang="en-AU" altLang="en-US"/>
          </a:p>
        </p:txBody>
      </p:sp>
      <p:sp>
        <p:nvSpPr>
          <p:cNvPr id="6" name="Slide Number Placeholder 5"/>
          <p:cNvSpPr>
            <a:spLocks noGrp="1"/>
          </p:cNvSpPr>
          <p:nvPr>
            <p:ph type="sldNum" sz="quarter" idx="12"/>
          </p:nvPr>
        </p:nvSpPr>
        <p:spPr/>
        <p:txBody>
          <a:bodyPr/>
          <a:lstStyle/>
          <a:p>
            <a:fld id="{20177090-B830-423E-B8F2-6880795BE637}" type="slidenum">
              <a:rPr lang="en-AU" altLang="en-US" smtClean="0"/>
              <a:pPr/>
              <a:t>‹#›</a:t>
            </a:fld>
            <a:endParaRPr lang="en-AU" altLang="en-US"/>
          </a:p>
        </p:txBody>
      </p:sp>
    </p:spTree>
    <p:extLst>
      <p:ext uri="{BB962C8B-B14F-4D97-AF65-F5344CB8AC3E}">
        <p14:creationId xmlns:p14="http://schemas.microsoft.com/office/powerpoint/2010/main" val="176622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1"/>
            <a:ext cx="18653760" cy="20886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1"/>
            <a:ext cx="18653760" cy="20886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AU" altLang="en-US"/>
          </a:p>
        </p:txBody>
      </p:sp>
      <p:sp>
        <p:nvSpPr>
          <p:cNvPr id="6" name="Footer Placeholder 5"/>
          <p:cNvSpPr>
            <a:spLocks noGrp="1"/>
          </p:cNvSpPr>
          <p:nvPr>
            <p:ph type="ftr" sz="quarter" idx="11"/>
          </p:nvPr>
        </p:nvSpPr>
        <p:spPr/>
        <p:txBody>
          <a:bodyPr/>
          <a:lstStyle/>
          <a:p>
            <a:endParaRPr lang="en-AU" altLang="en-US"/>
          </a:p>
        </p:txBody>
      </p:sp>
      <p:sp>
        <p:nvSpPr>
          <p:cNvPr id="7" name="Slide Number Placeholder 6"/>
          <p:cNvSpPr>
            <a:spLocks noGrp="1"/>
          </p:cNvSpPr>
          <p:nvPr>
            <p:ph type="sldNum" sz="quarter" idx="12"/>
          </p:nvPr>
        </p:nvSpPr>
        <p:spPr/>
        <p:txBody>
          <a:bodyPr/>
          <a:lstStyle/>
          <a:p>
            <a:fld id="{5C54847B-FA38-47A8-AF71-6B3F3E5588F6}" type="slidenum">
              <a:rPr lang="en-AU" altLang="en-US" smtClean="0"/>
              <a:pPr/>
              <a:t>‹#›</a:t>
            </a:fld>
            <a:endParaRPr lang="en-AU" altLang="en-US"/>
          </a:p>
        </p:txBody>
      </p:sp>
    </p:spTree>
    <p:extLst>
      <p:ext uri="{BB962C8B-B14F-4D97-AF65-F5344CB8AC3E}">
        <p14:creationId xmlns:p14="http://schemas.microsoft.com/office/powerpoint/2010/main" val="393886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8"/>
            <a:ext cx="37856160" cy="6362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3" y="8069584"/>
            <a:ext cx="18568032" cy="395477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3" y="12024361"/>
            <a:ext cx="18568032" cy="17686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4" y="8069584"/>
            <a:ext cx="18659477" cy="395477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4" y="12024361"/>
            <a:ext cx="18659477" cy="17686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AU" altLang="en-US"/>
          </a:p>
        </p:txBody>
      </p:sp>
      <p:sp>
        <p:nvSpPr>
          <p:cNvPr id="8" name="Footer Placeholder 7"/>
          <p:cNvSpPr>
            <a:spLocks noGrp="1"/>
          </p:cNvSpPr>
          <p:nvPr>
            <p:ph type="ftr" sz="quarter" idx="11"/>
          </p:nvPr>
        </p:nvSpPr>
        <p:spPr/>
        <p:txBody>
          <a:bodyPr/>
          <a:lstStyle/>
          <a:p>
            <a:endParaRPr lang="en-AU" altLang="en-US"/>
          </a:p>
        </p:txBody>
      </p:sp>
      <p:sp>
        <p:nvSpPr>
          <p:cNvPr id="9" name="Slide Number Placeholder 8"/>
          <p:cNvSpPr>
            <a:spLocks noGrp="1"/>
          </p:cNvSpPr>
          <p:nvPr>
            <p:ph type="sldNum" sz="quarter" idx="12"/>
          </p:nvPr>
        </p:nvSpPr>
        <p:spPr/>
        <p:txBody>
          <a:bodyPr/>
          <a:lstStyle/>
          <a:p>
            <a:fld id="{13E87971-B5BA-4D64-8ACB-8CF5C2349BD9}" type="slidenum">
              <a:rPr lang="en-AU" altLang="en-US" smtClean="0"/>
              <a:pPr/>
              <a:t>‹#›</a:t>
            </a:fld>
            <a:endParaRPr lang="en-AU" altLang="en-US"/>
          </a:p>
        </p:txBody>
      </p:sp>
    </p:spTree>
    <p:extLst>
      <p:ext uri="{BB962C8B-B14F-4D97-AF65-F5344CB8AC3E}">
        <p14:creationId xmlns:p14="http://schemas.microsoft.com/office/powerpoint/2010/main" val="213290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AU" altLang="en-US"/>
          </a:p>
        </p:txBody>
      </p:sp>
      <p:sp>
        <p:nvSpPr>
          <p:cNvPr id="4" name="Footer Placeholder 3"/>
          <p:cNvSpPr>
            <a:spLocks noGrp="1"/>
          </p:cNvSpPr>
          <p:nvPr>
            <p:ph type="ftr" sz="quarter" idx="11"/>
          </p:nvPr>
        </p:nvSpPr>
        <p:spPr/>
        <p:txBody>
          <a:bodyPr/>
          <a:lstStyle/>
          <a:p>
            <a:endParaRPr lang="en-AU" altLang="en-US"/>
          </a:p>
        </p:txBody>
      </p:sp>
      <p:sp>
        <p:nvSpPr>
          <p:cNvPr id="5" name="Slide Number Placeholder 4"/>
          <p:cNvSpPr>
            <a:spLocks noGrp="1"/>
          </p:cNvSpPr>
          <p:nvPr>
            <p:ph type="sldNum" sz="quarter" idx="12"/>
          </p:nvPr>
        </p:nvSpPr>
        <p:spPr/>
        <p:txBody>
          <a:bodyPr/>
          <a:lstStyle/>
          <a:p>
            <a:fld id="{D1C5D75E-3704-4509-8543-5BE4B298062B}" type="slidenum">
              <a:rPr lang="en-AU" altLang="en-US" smtClean="0"/>
              <a:pPr/>
              <a:t>‹#›</a:t>
            </a:fld>
            <a:endParaRPr lang="en-AU" altLang="en-US"/>
          </a:p>
        </p:txBody>
      </p:sp>
    </p:spTree>
    <p:extLst>
      <p:ext uri="{BB962C8B-B14F-4D97-AF65-F5344CB8AC3E}">
        <p14:creationId xmlns:p14="http://schemas.microsoft.com/office/powerpoint/2010/main" val="294090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U" altLang="en-US"/>
          </a:p>
        </p:txBody>
      </p:sp>
      <p:sp>
        <p:nvSpPr>
          <p:cNvPr id="3" name="Footer Placeholder 2"/>
          <p:cNvSpPr>
            <a:spLocks noGrp="1"/>
          </p:cNvSpPr>
          <p:nvPr>
            <p:ph type="ftr" sz="quarter" idx="11"/>
          </p:nvPr>
        </p:nvSpPr>
        <p:spPr/>
        <p:txBody>
          <a:bodyPr/>
          <a:lstStyle/>
          <a:p>
            <a:endParaRPr lang="en-AU" altLang="en-US"/>
          </a:p>
        </p:txBody>
      </p:sp>
      <p:sp>
        <p:nvSpPr>
          <p:cNvPr id="4" name="Slide Number Placeholder 3"/>
          <p:cNvSpPr>
            <a:spLocks noGrp="1"/>
          </p:cNvSpPr>
          <p:nvPr>
            <p:ph type="sldNum" sz="quarter" idx="12"/>
          </p:nvPr>
        </p:nvSpPr>
        <p:spPr/>
        <p:txBody>
          <a:bodyPr/>
          <a:lstStyle/>
          <a:p>
            <a:fld id="{34DE2713-36A3-4F39-A9AE-3B2614147EFF}" type="slidenum">
              <a:rPr lang="en-AU" altLang="en-US" smtClean="0"/>
              <a:pPr/>
              <a:t>‹#›</a:t>
            </a:fld>
            <a:endParaRPr lang="en-AU" altLang="en-US"/>
          </a:p>
        </p:txBody>
      </p:sp>
    </p:spTree>
    <p:extLst>
      <p:ext uri="{BB962C8B-B14F-4D97-AF65-F5344CB8AC3E}">
        <p14:creationId xmlns:p14="http://schemas.microsoft.com/office/powerpoint/2010/main" val="31406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194560"/>
            <a:ext cx="14156055"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8" y="9875521"/>
            <a:ext cx="14156055" cy="1829562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AU" altLang="en-US"/>
          </a:p>
        </p:txBody>
      </p:sp>
      <p:sp>
        <p:nvSpPr>
          <p:cNvPr id="6" name="Footer Placeholder 5"/>
          <p:cNvSpPr>
            <a:spLocks noGrp="1"/>
          </p:cNvSpPr>
          <p:nvPr>
            <p:ph type="ftr" sz="quarter" idx="11"/>
          </p:nvPr>
        </p:nvSpPr>
        <p:spPr/>
        <p:txBody>
          <a:bodyPr/>
          <a:lstStyle/>
          <a:p>
            <a:endParaRPr lang="en-AU" altLang="en-US"/>
          </a:p>
        </p:txBody>
      </p:sp>
      <p:sp>
        <p:nvSpPr>
          <p:cNvPr id="7" name="Slide Number Placeholder 6"/>
          <p:cNvSpPr>
            <a:spLocks noGrp="1"/>
          </p:cNvSpPr>
          <p:nvPr>
            <p:ph type="sldNum" sz="quarter" idx="12"/>
          </p:nvPr>
        </p:nvSpPr>
        <p:spPr/>
        <p:txBody>
          <a:bodyPr/>
          <a:lstStyle/>
          <a:p>
            <a:fld id="{12820C93-0F7D-4B6B-9D46-84A510CF1EAE}" type="slidenum">
              <a:rPr lang="en-AU" altLang="en-US" smtClean="0"/>
              <a:pPr/>
              <a:t>‹#›</a:t>
            </a:fld>
            <a:endParaRPr lang="en-AU" altLang="en-US"/>
          </a:p>
        </p:txBody>
      </p:sp>
    </p:spTree>
    <p:extLst>
      <p:ext uri="{BB962C8B-B14F-4D97-AF65-F5344CB8AC3E}">
        <p14:creationId xmlns:p14="http://schemas.microsoft.com/office/powerpoint/2010/main" val="14090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194560"/>
            <a:ext cx="14156055"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8" y="9875521"/>
            <a:ext cx="14156055" cy="1829562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AU" altLang="en-US"/>
          </a:p>
        </p:txBody>
      </p:sp>
      <p:sp>
        <p:nvSpPr>
          <p:cNvPr id="6" name="Footer Placeholder 5"/>
          <p:cNvSpPr>
            <a:spLocks noGrp="1"/>
          </p:cNvSpPr>
          <p:nvPr>
            <p:ph type="ftr" sz="quarter" idx="11"/>
          </p:nvPr>
        </p:nvSpPr>
        <p:spPr/>
        <p:txBody>
          <a:bodyPr/>
          <a:lstStyle/>
          <a:p>
            <a:endParaRPr lang="en-AU" altLang="en-US"/>
          </a:p>
        </p:txBody>
      </p:sp>
      <p:sp>
        <p:nvSpPr>
          <p:cNvPr id="7" name="Slide Number Placeholder 6"/>
          <p:cNvSpPr>
            <a:spLocks noGrp="1"/>
          </p:cNvSpPr>
          <p:nvPr>
            <p:ph type="sldNum" sz="quarter" idx="12"/>
          </p:nvPr>
        </p:nvSpPr>
        <p:spPr/>
        <p:txBody>
          <a:bodyPr/>
          <a:lstStyle/>
          <a:p>
            <a:fld id="{C63D32D6-A915-4062-B5FB-F14E5269E496}" type="slidenum">
              <a:rPr lang="en-AU" altLang="en-US" smtClean="0"/>
              <a:pPr/>
              <a:t>‹#›</a:t>
            </a:fld>
            <a:endParaRPr lang="en-AU" altLang="en-US"/>
          </a:p>
        </p:txBody>
      </p:sp>
    </p:spTree>
    <p:extLst>
      <p:ext uri="{BB962C8B-B14F-4D97-AF65-F5344CB8AC3E}">
        <p14:creationId xmlns:p14="http://schemas.microsoft.com/office/powerpoint/2010/main" val="124077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8"/>
            <a:ext cx="37856160" cy="63627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1"/>
            <a:ext cx="37856160" cy="208864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endParaRPr lang="en-AU" alt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AU" alt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8328C93-CE74-4D8C-ABA4-4E00C4505E27}" type="slidenum">
              <a:rPr lang="en-AU" altLang="en-US" smtClean="0"/>
              <a:pPr/>
              <a:t>‹#›</a:t>
            </a:fld>
            <a:endParaRPr lang="en-AU" altLang="en-US"/>
          </a:p>
        </p:txBody>
      </p:sp>
      <p:sp>
        <p:nvSpPr>
          <p:cNvPr id="7" name="Rectangle 7"/>
          <p:cNvSpPr>
            <a:spLocks noChangeArrowheads="1"/>
          </p:cNvSpPr>
          <p:nvPr userDrawn="1"/>
        </p:nvSpPr>
        <p:spPr bwMode="auto">
          <a:xfrm>
            <a:off x="0" y="0"/>
            <a:ext cx="43891200" cy="329184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783"/>
          </a:p>
        </p:txBody>
      </p:sp>
    </p:spTree>
    <p:extLst>
      <p:ext uri="{BB962C8B-B14F-4D97-AF65-F5344CB8AC3E}">
        <p14:creationId xmlns:p14="http://schemas.microsoft.com/office/powerpoint/2010/main" val="3300504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em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151" name="Text Box 103"/>
          <p:cNvSpPr txBox="1">
            <a:spLocks noChangeArrowheads="1"/>
          </p:cNvSpPr>
          <p:nvPr/>
        </p:nvSpPr>
        <p:spPr bwMode="auto">
          <a:xfrm>
            <a:off x="792736" y="4340838"/>
            <a:ext cx="42318534" cy="30488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342884" tIns="342884" rIns="342884" bIns="342884" anchor="t"/>
          <a:lstStyle>
            <a:lvl1pPr defTabSz="1016000">
              <a:defRPr sz="2400">
                <a:solidFill>
                  <a:schemeClr val="tx1"/>
                </a:solidFill>
                <a:latin typeface="Times" panose="02020603050405020304" pitchFamily="18" charset="0"/>
              </a:defRPr>
            </a:lvl1pPr>
            <a:lvl2pPr marL="508000" defTabSz="1016000">
              <a:defRPr sz="2400">
                <a:solidFill>
                  <a:schemeClr val="tx1"/>
                </a:solidFill>
                <a:latin typeface="Times" panose="02020603050405020304" pitchFamily="18" charset="0"/>
              </a:defRPr>
            </a:lvl2pPr>
            <a:lvl3pPr marL="1016000" defTabSz="1016000">
              <a:defRPr sz="2400">
                <a:solidFill>
                  <a:schemeClr val="tx1"/>
                </a:solidFill>
                <a:latin typeface="Times" panose="02020603050405020304" pitchFamily="18" charset="0"/>
              </a:defRPr>
            </a:lvl3pPr>
            <a:lvl4pPr marL="1524000" defTabSz="1016000">
              <a:defRPr sz="2400">
                <a:solidFill>
                  <a:schemeClr val="tx1"/>
                </a:solidFill>
                <a:latin typeface="Times" panose="02020603050405020304" pitchFamily="18" charset="0"/>
              </a:defRPr>
            </a:lvl4pPr>
            <a:lvl5pPr marL="2032000" defTabSz="1016000">
              <a:defRPr sz="2400">
                <a:solidFill>
                  <a:schemeClr val="tx1"/>
                </a:solidFill>
                <a:latin typeface="Times" panose="02020603050405020304" pitchFamily="18" charset="0"/>
              </a:defRPr>
            </a:lvl5pPr>
            <a:lvl6pPr marL="2489200" defTabSz="1016000" eaLnBrk="0" fontAlgn="base" hangingPunct="0">
              <a:spcBef>
                <a:spcPct val="0"/>
              </a:spcBef>
              <a:spcAft>
                <a:spcPct val="0"/>
              </a:spcAft>
              <a:defRPr sz="2400">
                <a:solidFill>
                  <a:schemeClr val="tx1"/>
                </a:solidFill>
                <a:latin typeface="Times" panose="02020603050405020304" pitchFamily="18" charset="0"/>
              </a:defRPr>
            </a:lvl6pPr>
            <a:lvl7pPr marL="2946400" defTabSz="1016000" eaLnBrk="0" fontAlgn="base" hangingPunct="0">
              <a:spcBef>
                <a:spcPct val="0"/>
              </a:spcBef>
              <a:spcAft>
                <a:spcPct val="0"/>
              </a:spcAft>
              <a:defRPr sz="2400">
                <a:solidFill>
                  <a:schemeClr val="tx1"/>
                </a:solidFill>
                <a:latin typeface="Times" panose="02020603050405020304" pitchFamily="18" charset="0"/>
              </a:defRPr>
            </a:lvl7pPr>
            <a:lvl8pPr marL="3403600" defTabSz="1016000" eaLnBrk="0" fontAlgn="base" hangingPunct="0">
              <a:spcBef>
                <a:spcPct val="0"/>
              </a:spcBef>
              <a:spcAft>
                <a:spcPct val="0"/>
              </a:spcAft>
              <a:defRPr sz="2400">
                <a:solidFill>
                  <a:schemeClr val="tx1"/>
                </a:solidFill>
                <a:latin typeface="Times" panose="02020603050405020304" pitchFamily="18" charset="0"/>
              </a:defRPr>
            </a:lvl8pPr>
            <a:lvl9pPr marL="3860800" defTabSz="10160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sz="4500" dirty="0">
                <a:solidFill>
                  <a:srgbClr val="000000"/>
                </a:solidFill>
                <a:latin typeface="Arial"/>
                <a:cs typeface="Arial"/>
              </a:rPr>
              <a:t>Samid</a:t>
            </a:r>
            <a:r>
              <a:rPr lang="en-US" sz="4500" dirty="0">
                <a:latin typeface="Arial"/>
                <a:cs typeface="Arial"/>
              </a:rPr>
              <a:t> Ceballos</a:t>
            </a:r>
            <a:r>
              <a:rPr lang="en-US" sz="4500" baseline="30000" dirty="0">
                <a:latin typeface="Arial"/>
                <a:cs typeface="Arial"/>
              </a:rPr>
              <a:t>1</a:t>
            </a:r>
            <a:r>
              <a:rPr lang="en-US" sz="4500" dirty="0">
                <a:latin typeface="Arial"/>
                <a:cs typeface="Arial"/>
              </a:rPr>
              <a:t>, </a:t>
            </a:r>
            <a:r>
              <a:rPr lang="en-US" sz="4500" dirty="0" err="1">
                <a:latin typeface="Arial"/>
                <a:cs typeface="Arial"/>
              </a:rPr>
              <a:t>Panadda</a:t>
            </a:r>
            <a:r>
              <a:rPr lang="en-US" sz="4500" dirty="0">
                <a:latin typeface="Arial"/>
                <a:cs typeface="Arial"/>
              </a:rPr>
              <a:t> </a:t>
            </a:r>
            <a:r>
              <a:rPr lang="en-US" sz="4500" dirty="0" err="1">
                <a:latin typeface="Arial"/>
                <a:cs typeface="Arial"/>
              </a:rPr>
              <a:t>Marayong</a:t>
            </a:r>
            <a:r>
              <a:rPr lang="en-US" sz="4500" dirty="0">
                <a:latin typeface="Arial"/>
                <a:cs typeface="Arial"/>
              </a:rPr>
              <a:t>, Ph.D.</a:t>
            </a:r>
            <a:r>
              <a:rPr lang="en-US" sz="4500" baseline="30000" dirty="0">
                <a:latin typeface="Arial"/>
                <a:cs typeface="Arial"/>
              </a:rPr>
              <a:t>1</a:t>
            </a:r>
            <a:r>
              <a:rPr lang="en-US" sz="4500" dirty="0">
                <a:latin typeface="Arial"/>
                <a:cs typeface="Arial"/>
              </a:rPr>
              <a:t>, and</a:t>
            </a:r>
            <a:r>
              <a:rPr lang="en-US" sz="4500" baseline="30000" dirty="0">
                <a:latin typeface="Arial"/>
                <a:cs typeface="Arial"/>
              </a:rPr>
              <a:t> </a:t>
            </a:r>
            <a:r>
              <a:rPr lang="en-US" sz="4500" dirty="0">
                <a:latin typeface="Arial"/>
                <a:cs typeface="Arial"/>
              </a:rPr>
              <a:t>I-Hung Khoo, Ph.D.</a:t>
            </a:r>
            <a:r>
              <a:rPr lang="en-US" sz="4500" baseline="30000" dirty="0">
                <a:latin typeface="Arial"/>
                <a:cs typeface="Arial"/>
              </a:rPr>
              <a:t>2, </a:t>
            </a:r>
            <a:r>
              <a:rPr lang="en-US" sz="4400" dirty="0">
                <a:latin typeface="Arial" panose="020B0604020202020204" pitchFamily="34" charset="0"/>
                <a:cs typeface="Arial" panose="020B0604020202020204" pitchFamily="34" charset="0"/>
              </a:rPr>
              <a:t>and </a:t>
            </a:r>
            <a:r>
              <a:rPr lang="en-US" sz="4400" dirty="0" err="1">
                <a:latin typeface="Arial" panose="020B0604020202020204" pitchFamily="34" charset="0"/>
                <a:cs typeface="Arial" panose="020B0604020202020204" pitchFamily="34" charset="0"/>
              </a:rPr>
              <a:t>Vennila</a:t>
            </a:r>
            <a:r>
              <a:rPr lang="en-US" sz="4400" dirty="0">
                <a:latin typeface="Arial" panose="020B0604020202020204" pitchFamily="34" charset="0"/>
                <a:cs typeface="Arial" panose="020B0604020202020204" pitchFamily="34" charset="0"/>
              </a:rPr>
              <a:t> Krishnan, Ph.D., PT </a:t>
            </a:r>
            <a:r>
              <a:rPr lang="en-US" sz="4400" baseline="30000" dirty="0">
                <a:latin typeface="Arial" panose="020B0604020202020204" pitchFamily="34" charset="0"/>
                <a:cs typeface="Arial" panose="020B0604020202020204" pitchFamily="34" charset="0"/>
              </a:rPr>
              <a:t>3</a:t>
            </a:r>
            <a:endParaRPr lang="en-US" sz="4500" dirty="0">
              <a:latin typeface="Times"/>
              <a:cs typeface="Times"/>
            </a:endParaRPr>
          </a:p>
          <a:p>
            <a:pPr algn="ctr">
              <a:spcBef>
                <a:spcPts val="861"/>
              </a:spcBef>
            </a:pPr>
            <a:r>
              <a:rPr lang="en-US" sz="4500" baseline="30000" dirty="0">
                <a:latin typeface="Arial"/>
                <a:cs typeface="Arial"/>
              </a:rPr>
              <a:t>[1] </a:t>
            </a:r>
            <a:r>
              <a:rPr lang="en-US" sz="4500" dirty="0">
                <a:latin typeface="Arial"/>
                <a:cs typeface="Arial"/>
              </a:rPr>
              <a:t>Department of Mechanical and Aerospace Engineering,</a:t>
            </a:r>
            <a:r>
              <a:rPr lang="en-US" sz="4500" baseline="30000" dirty="0">
                <a:latin typeface="Arial"/>
                <a:cs typeface="Arial"/>
              </a:rPr>
              <a:t> [2] </a:t>
            </a:r>
            <a:r>
              <a:rPr lang="en-US" sz="4500" dirty="0">
                <a:latin typeface="Arial"/>
                <a:cs typeface="Arial"/>
              </a:rPr>
              <a:t>Department of Electrical Engineering, </a:t>
            </a:r>
            <a:r>
              <a:rPr lang="en-US" sz="4400" baseline="30000" dirty="0">
                <a:latin typeface="Arial" panose="020B0604020202020204" pitchFamily="34" charset="0"/>
                <a:cs typeface="Arial" panose="020B0604020202020204" pitchFamily="34" charset="0"/>
              </a:rPr>
              <a:t>[3] </a:t>
            </a:r>
            <a:r>
              <a:rPr lang="en-US" sz="4400" dirty="0">
                <a:latin typeface="Arial" panose="020B0604020202020204" pitchFamily="34" charset="0"/>
                <a:cs typeface="Arial" panose="020B0604020202020204" pitchFamily="34" charset="0"/>
              </a:rPr>
              <a:t>Department of Physical Therapy</a:t>
            </a:r>
            <a:endParaRPr lang="en-US" sz="4500" dirty="0">
              <a:latin typeface="Times"/>
              <a:cs typeface="Times"/>
            </a:endParaRPr>
          </a:p>
          <a:p>
            <a:pPr algn="ctr">
              <a:spcBef>
                <a:spcPct val="20000"/>
              </a:spcBef>
            </a:pPr>
            <a:endParaRPr lang="en-US" altLang="en-US" sz="4500" dirty="0">
              <a:solidFill>
                <a:srgbClr val="000000"/>
              </a:solidFill>
              <a:latin typeface="Arial" panose="020B0604020202020204" pitchFamily="34" charset="0"/>
              <a:cs typeface="Arial"/>
            </a:endParaRPr>
          </a:p>
        </p:txBody>
      </p:sp>
      <p:pic>
        <p:nvPicPr>
          <p:cNvPr id="2" name="Picture 1" descr="LogoHelixLong2.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2232600"/>
            <a:ext cx="43891201" cy="671898"/>
          </a:xfrm>
          <a:prstGeom prst="rect">
            <a:avLst/>
          </a:prstGeom>
        </p:spPr>
      </p:pic>
      <p:sp>
        <p:nvSpPr>
          <p:cNvPr id="21" name="Rectangle 106"/>
          <p:cNvSpPr>
            <a:spLocks noChangeArrowheads="1"/>
          </p:cNvSpPr>
          <p:nvPr/>
        </p:nvSpPr>
        <p:spPr bwMode="auto">
          <a:xfrm>
            <a:off x="589769" y="15538076"/>
            <a:ext cx="21204247" cy="262138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299253" tIns="299253" rIns="299253" bIns="299253" anchor="t"/>
          <a:lstStyle>
            <a:lvl1pPr defTabSz="887413">
              <a:defRPr sz="2400">
                <a:solidFill>
                  <a:schemeClr val="tx1"/>
                </a:solidFill>
                <a:latin typeface="Times" panose="02020603050405020304" pitchFamily="18" charset="0"/>
              </a:defRPr>
            </a:lvl1pPr>
            <a:lvl2pPr marL="442913" defTabSz="887413">
              <a:defRPr sz="2400">
                <a:solidFill>
                  <a:schemeClr val="tx1"/>
                </a:solidFill>
                <a:latin typeface="Times" panose="02020603050405020304" pitchFamily="18" charset="0"/>
              </a:defRPr>
            </a:lvl2pPr>
            <a:lvl3pPr marL="887413" defTabSz="887413">
              <a:defRPr sz="2400">
                <a:solidFill>
                  <a:schemeClr val="tx1"/>
                </a:solidFill>
                <a:latin typeface="Times" panose="02020603050405020304" pitchFamily="18" charset="0"/>
              </a:defRPr>
            </a:lvl3pPr>
            <a:lvl4pPr marL="1330325" defTabSz="887413">
              <a:defRPr sz="2400">
                <a:solidFill>
                  <a:schemeClr val="tx1"/>
                </a:solidFill>
                <a:latin typeface="Times" panose="02020603050405020304" pitchFamily="18" charset="0"/>
              </a:defRPr>
            </a:lvl4pPr>
            <a:lvl5pPr marL="1773238" defTabSz="887413">
              <a:defRPr sz="2400">
                <a:solidFill>
                  <a:schemeClr val="tx1"/>
                </a:solidFill>
                <a:latin typeface="Times" panose="02020603050405020304" pitchFamily="18" charset="0"/>
              </a:defRPr>
            </a:lvl5pPr>
            <a:lvl6pPr marL="2230438" defTabSz="887413" eaLnBrk="0" fontAlgn="base" hangingPunct="0">
              <a:spcBef>
                <a:spcPct val="0"/>
              </a:spcBef>
              <a:spcAft>
                <a:spcPct val="0"/>
              </a:spcAft>
              <a:defRPr sz="2400">
                <a:solidFill>
                  <a:schemeClr val="tx1"/>
                </a:solidFill>
                <a:latin typeface="Times" panose="02020603050405020304" pitchFamily="18" charset="0"/>
              </a:defRPr>
            </a:lvl6pPr>
            <a:lvl7pPr marL="2687638" defTabSz="887413" eaLnBrk="0" fontAlgn="base" hangingPunct="0">
              <a:spcBef>
                <a:spcPct val="0"/>
              </a:spcBef>
              <a:spcAft>
                <a:spcPct val="0"/>
              </a:spcAft>
              <a:defRPr sz="2400">
                <a:solidFill>
                  <a:schemeClr val="tx1"/>
                </a:solidFill>
                <a:latin typeface="Times" panose="02020603050405020304" pitchFamily="18" charset="0"/>
              </a:defRPr>
            </a:lvl7pPr>
            <a:lvl8pPr marL="3144838" defTabSz="887413" eaLnBrk="0" fontAlgn="base" hangingPunct="0">
              <a:spcBef>
                <a:spcPct val="0"/>
              </a:spcBef>
              <a:spcAft>
                <a:spcPct val="0"/>
              </a:spcAft>
              <a:defRPr sz="2400">
                <a:solidFill>
                  <a:schemeClr val="tx1"/>
                </a:solidFill>
                <a:latin typeface="Times" panose="02020603050405020304" pitchFamily="18" charset="0"/>
              </a:defRPr>
            </a:lvl8pPr>
            <a:lvl9pPr marL="3602038" defTabSz="887413"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3600" b="1" dirty="0">
                <a:latin typeface="Arial"/>
                <a:cs typeface="Arial"/>
              </a:rPr>
              <a:t>OBJECTIVE</a:t>
            </a:r>
            <a:r>
              <a:rPr lang="en-US" altLang="en-US" sz="3600" b="1" dirty="0">
                <a:latin typeface="Calibri"/>
                <a:cs typeface="Calibri"/>
              </a:rPr>
              <a:t>:</a:t>
            </a:r>
          </a:p>
          <a:p>
            <a:pPr>
              <a:spcBef>
                <a:spcPct val="50000"/>
              </a:spcBef>
            </a:pPr>
            <a:r>
              <a:rPr lang="en-US" sz="3600" dirty="0">
                <a:latin typeface="Arial"/>
                <a:cs typeface="Arial"/>
              </a:rPr>
              <a:t>Further develop the hand grasp device by integrating a force sensor to measure grasping force and analyze the relationship between grasping force and turning torque to fill in the existing literature gap.</a:t>
            </a:r>
            <a:r>
              <a:rPr lang="en-US" sz="3600" b="1" dirty="0">
                <a:latin typeface="Arial"/>
                <a:cs typeface="Arial"/>
              </a:rPr>
              <a:t> </a:t>
            </a:r>
            <a:endParaRPr lang="en-US" b="1" dirty="0"/>
          </a:p>
        </p:txBody>
      </p:sp>
      <p:sp>
        <p:nvSpPr>
          <p:cNvPr id="22" name="Rectangle 107"/>
          <p:cNvSpPr>
            <a:spLocks noChangeArrowheads="1"/>
          </p:cNvSpPr>
          <p:nvPr/>
        </p:nvSpPr>
        <p:spPr bwMode="auto">
          <a:xfrm>
            <a:off x="22174200" y="6194292"/>
            <a:ext cx="21123941" cy="1560627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299253" tIns="299253" rIns="299253" bIns="299253" anchor="t"/>
          <a:lstStyle>
            <a:lvl1pPr defTabSz="887413">
              <a:defRPr sz="2400">
                <a:solidFill>
                  <a:schemeClr val="tx1"/>
                </a:solidFill>
                <a:latin typeface="Times" panose="02020603050405020304" pitchFamily="18" charset="0"/>
              </a:defRPr>
            </a:lvl1pPr>
            <a:lvl2pPr marL="442913" defTabSz="887413">
              <a:defRPr sz="2400">
                <a:solidFill>
                  <a:schemeClr val="tx1"/>
                </a:solidFill>
                <a:latin typeface="Times" panose="02020603050405020304" pitchFamily="18" charset="0"/>
              </a:defRPr>
            </a:lvl2pPr>
            <a:lvl3pPr marL="887413" defTabSz="887413">
              <a:defRPr sz="2400">
                <a:solidFill>
                  <a:schemeClr val="tx1"/>
                </a:solidFill>
                <a:latin typeface="Times" panose="02020603050405020304" pitchFamily="18" charset="0"/>
              </a:defRPr>
            </a:lvl3pPr>
            <a:lvl4pPr marL="1330325" defTabSz="887413">
              <a:defRPr sz="2400">
                <a:solidFill>
                  <a:schemeClr val="tx1"/>
                </a:solidFill>
                <a:latin typeface="Times" panose="02020603050405020304" pitchFamily="18" charset="0"/>
              </a:defRPr>
            </a:lvl4pPr>
            <a:lvl5pPr marL="1773238" defTabSz="887413">
              <a:defRPr sz="2400">
                <a:solidFill>
                  <a:schemeClr val="tx1"/>
                </a:solidFill>
                <a:latin typeface="Times" panose="02020603050405020304" pitchFamily="18" charset="0"/>
              </a:defRPr>
            </a:lvl5pPr>
            <a:lvl6pPr marL="2230438" defTabSz="887413" eaLnBrk="0" fontAlgn="base" hangingPunct="0">
              <a:spcBef>
                <a:spcPct val="0"/>
              </a:spcBef>
              <a:spcAft>
                <a:spcPct val="0"/>
              </a:spcAft>
              <a:defRPr sz="2400">
                <a:solidFill>
                  <a:schemeClr val="tx1"/>
                </a:solidFill>
                <a:latin typeface="Times" panose="02020603050405020304" pitchFamily="18" charset="0"/>
              </a:defRPr>
            </a:lvl6pPr>
            <a:lvl7pPr marL="2687638" defTabSz="887413" eaLnBrk="0" fontAlgn="base" hangingPunct="0">
              <a:spcBef>
                <a:spcPct val="0"/>
              </a:spcBef>
              <a:spcAft>
                <a:spcPct val="0"/>
              </a:spcAft>
              <a:defRPr sz="2400">
                <a:solidFill>
                  <a:schemeClr val="tx1"/>
                </a:solidFill>
                <a:latin typeface="Times" panose="02020603050405020304" pitchFamily="18" charset="0"/>
              </a:defRPr>
            </a:lvl7pPr>
            <a:lvl8pPr marL="3144838" defTabSz="887413" eaLnBrk="0" fontAlgn="base" hangingPunct="0">
              <a:spcBef>
                <a:spcPct val="0"/>
              </a:spcBef>
              <a:spcAft>
                <a:spcPct val="0"/>
              </a:spcAft>
              <a:defRPr sz="2400">
                <a:solidFill>
                  <a:schemeClr val="tx1"/>
                </a:solidFill>
                <a:latin typeface="Times" panose="02020603050405020304" pitchFamily="18" charset="0"/>
              </a:defRPr>
            </a:lvl8pPr>
            <a:lvl9pPr marL="3602038" defTabSz="887413"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3600" b="1">
                <a:latin typeface="Arial"/>
                <a:cs typeface="Arial"/>
              </a:rPr>
              <a:t>FORCE SENSING RESISTOR INTEGRATION:</a:t>
            </a:r>
          </a:p>
          <a:p>
            <a:pPr>
              <a:spcBef>
                <a:spcPct val="50000"/>
              </a:spcBef>
            </a:pPr>
            <a:endParaRPr lang="en-US" altLang="en-US" sz="3600" b="1" dirty="0">
              <a:solidFill>
                <a:srgbClr val="404040"/>
              </a:solidFill>
              <a:latin typeface="Arial"/>
              <a:cs typeface="Arial"/>
            </a:endParaRPr>
          </a:p>
        </p:txBody>
      </p:sp>
      <p:sp>
        <p:nvSpPr>
          <p:cNvPr id="23" name="Rectangle 108"/>
          <p:cNvSpPr>
            <a:spLocks noChangeArrowheads="1"/>
          </p:cNvSpPr>
          <p:nvPr/>
        </p:nvSpPr>
        <p:spPr bwMode="auto">
          <a:xfrm>
            <a:off x="22182502" y="27188029"/>
            <a:ext cx="21143257" cy="2706074"/>
          </a:xfrm>
          <a:prstGeom prst="rect">
            <a:avLst/>
          </a:prstGeom>
          <a:solidFill>
            <a:schemeClr val="bg1"/>
          </a:solid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299253" tIns="299253" rIns="299253" bIns="299253" anchor="t"/>
          <a:lstStyle>
            <a:lvl1pPr defTabSz="887413">
              <a:defRPr sz="2400">
                <a:solidFill>
                  <a:schemeClr val="tx1"/>
                </a:solidFill>
                <a:latin typeface="Times" panose="02020603050405020304" pitchFamily="18" charset="0"/>
              </a:defRPr>
            </a:lvl1pPr>
            <a:lvl2pPr marL="442913" defTabSz="887413">
              <a:defRPr sz="2400">
                <a:solidFill>
                  <a:schemeClr val="tx1"/>
                </a:solidFill>
                <a:latin typeface="Times" panose="02020603050405020304" pitchFamily="18" charset="0"/>
              </a:defRPr>
            </a:lvl2pPr>
            <a:lvl3pPr marL="887413" defTabSz="887413">
              <a:defRPr sz="2400">
                <a:solidFill>
                  <a:schemeClr val="tx1"/>
                </a:solidFill>
                <a:latin typeface="Times" panose="02020603050405020304" pitchFamily="18" charset="0"/>
              </a:defRPr>
            </a:lvl3pPr>
            <a:lvl4pPr marL="1330325" defTabSz="887413">
              <a:defRPr sz="2400">
                <a:solidFill>
                  <a:schemeClr val="tx1"/>
                </a:solidFill>
                <a:latin typeface="Times" panose="02020603050405020304" pitchFamily="18" charset="0"/>
              </a:defRPr>
            </a:lvl4pPr>
            <a:lvl5pPr marL="1773238" defTabSz="887413">
              <a:defRPr sz="2400">
                <a:solidFill>
                  <a:schemeClr val="tx1"/>
                </a:solidFill>
                <a:latin typeface="Times" panose="02020603050405020304" pitchFamily="18" charset="0"/>
              </a:defRPr>
            </a:lvl5pPr>
            <a:lvl6pPr marL="2230438" defTabSz="887413" eaLnBrk="0" fontAlgn="base" hangingPunct="0">
              <a:spcBef>
                <a:spcPct val="0"/>
              </a:spcBef>
              <a:spcAft>
                <a:spcPct val="0"/>
              </a:spcAft>
              <a:defRPr sz="2400">
                <a:solidFill>
                  <a:schemeClr val="tx1"/>
                </a:solidFill>
                <a:latin typeface="Times" panose="02020603050405020304" pitchFamily="18" charset="0"/>
              </a:defRPr>
            </a:lvl6pPr>
            <a:lvl7pPr marL="2687638" defTabSz="887413" eaLnBrk="0" fontAlgn="base" hangingPunct="0">
              <a:spcBef>
                <a:spcPct val="0"/>
              </a:spcBef>
              <a:spcAft>
                <a:spcPct val="0"/>
              </a:spcAft>
              <a:defRPr sz="2400">
                <a:solidFill>
                  <a:schemeClr val="tx1"/>
                </a:solidFill>
                <a:latin typeface="Times" panose="02020603050405020304" pitchFamily="18" charset="0"/>
              </a:defRPr>
            </a:lvl7pPr>
            <a:lvl8pPr marL="3144838" defTabSz="887413" eaLnBrk="0" fontAlgn="base" hangingPunct="0">
              <a:spcBef>
                <a:spcPct val="0"/>
              </a:spcBef>
              <a:spcAft>
                <a:spcPct val="0"/>
              </a:spcAft>
              <a:defRPr sz="2400">
                <a:solidFill>
                  <a:schemeClr val="tx1"/>
                </a:solidFill>
                <a:latin typeface="Times" panose="02020603050405020304" pitchFamily="18" charset="0"/>
              </a:defRPr>
            </a:lvl8pPr>
            <a:lvl9pPr marL="3602038" defTabSz="887413"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3600" b="1" dirty="0">
                <a:latin typeface="Arial"/>
                <a:cs typeface="Arial"/>
              </a:rPr>
              <a:t>FUTURE WORK:</a:t>
            </a:r>
          </a:p>
          <a:p>
            <a:pPr marL="571500" indent="-571500">
              <a:spcBef>
                <a:spcPct val="50000"/>
              </a:spcBef>
              <a:buFont typeface="Arial,Sans-Serif"/>
              <a:buChar char="•"/>
            </a:pPr>
            <a:r>
              <a:rPr lang="en-US" sz="3600">
                <a:latin typeface="Arial"/>
                <a:cs typeface="Arial"/>
              </a:rPr>
              <a:t>Test the functionality of the device with healthy subjects</a:t>
            </a:r>
            <a:endParaRPr lang="en-US" sz="3600">
              <a:latin typeface="Arial"/>
              <a:cs typeface="Times"/>
            </a:endParaRPr>
          </a:p>
          <a:p>
            <a:pPr marL="571500" indent="-571500">
              <a:spcBef>
                <a:spcPct val="50000"/>
              </a:spcBef>
              <a:buFont typeface="Arial,Sans-Serif"/>
              <a:buChar char="•"/>
            </a:pPr>
            <a:r>
              <a:rPr lang="en-US" sz="3600">
                <a:latin typeface="Arial"/>
                <a:cs typeface="Arial"/>
              </a:rPr>
              <a:t>Pilot study with individuals with hand impairment</a:t>
            </a:r>
            <a:endParaRPr lang="en-US" sz="3600">
              <a:latin typeface="Arial"/>
              <a:cs typeface="Times"/>
            </a:endParaRPr>
          </a:p>
          <a:p>
            <a:pPr>
              <a:spcBef>
                <a:spcPct val="50000"/>
              </a:spcBef>
            </a:pPr>
            <a:endParaRPr lang="en-US" sz="3200" b="1" dirty="0">
              <a:solidFill>
                <a:schemeClr val="tx1">
                  <a:lumMod val="75000"/>
                  <a:lumOff val="25000"/>
                </a:schemeClr>
              </a:solidFill>
              <a:latin typeface="Arial"/>
              <a:cs typeface="Arial"/>
            </a:endParaRPr>
          </a:p>
        </p:txBody>
      </p:sp>
      <p:sp>
        <p:nvSpPr>
          <p:cNvPr id="24" name="Rectangle 109"/>
          <p:cNvSpPr>
            <a:spLocks noChangeArrowheads="1"/>
          </p:cNvSpPr>
          <p:nvPr/>
        </p:nvSpPr>
        <p:spPr bwMode="auto">
          <a:xfrm>
            <a:off x="589751" y="18501229"/>
            <a:ext cx="21203449" cy="922866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299253" tIns="299253" rIns="299253" bIns="299253" anchor="t"/>
          <a:lstStyle>
            <a:lvl1pPr marL="369888" indent="-369888" defTabSz="887413">
              <a:defRPr sz="2400">
                <a:solidFill>
                  <a:schemeClr val="tx1"/>
                </a:solidFill>
                <a:latin typeface="Times" panose="02020603050405020304" pitchFamily="18" charset="0"/>
              </a:defRPr>
            </a:lvl1pPr>
            <a:lvl2pPr marL="554038" defTabSz="887413">
              <a:defRPr sz="2400">
                <a:solidFill>
                  <a:schemeClr val="tx1"/>
                </a:solidFill>
                <a:latin typeface="Times" panose="02020603050405020304" pitchFamily="18" charset="0"/>
              </a:defRPr>
            </a:lvl2pPr>
            <a:lvl3pPr marL="887413" defTabSz="887413">
              <a:defRPr sz="2400">
                <a:solidFill>
                  <a:schemeClr val="tx1"/>
                </a:solidFill>
                <a:latin typeface="Times" panose="02020603050405020304" pitchFamily="18" charset="0"/>
              </a:defRPr>
            </a:lvl3pPr>
            <a:lvl4pPr marL="1330325" defTabSz="887413">
              <a:defRPr sz="2400">
                <a:solidFill>
                  <a:schemeClr val="tx1"/>
                </a:solidFill>
                <a:latin typeface="Times" panose="02020603050405020304" pitchFamily="18" charset="0"/>
              </a:defRPr>
            </a:lvl4pPr>
            <a:lvl5pPr marL="1773238" defTabSz="887413">
              <a:defRPr sz="2400">
                <a:solidFill>
                  <a:schemeClr val="tx1"/>
                </a:solidFill>
                <a:latin typeface="Times" panose="02020603050405020304" pitchFamily="18" charset="0"/>
              </a:defRPr>
            </a:lvl5pPr>
            <a:lvl6pPr marL="2230438" defTabSz="887413" eaLnBrk="0" fontAlgn="base" hangingPunct="0">
              <a:spcBef>
                <a:spcPct val="0"/>
              </a:spcBef>
              <a:spcAft>
                <a:spcPct val="0"/>
              </a:spcAft>
              <a:defRPr sz="2400">
                <a:solidFill>
                  <a:schemeClr val="tx1"/>
                </a:solidFill>
                <a:latin typeface="Times" panose="02020603050405020304" pitchFamily="18" charset="0"/>
              </a:defRPr>
            </a:lvl6pPr>
            <a:lvl7pPr marL="2687638" defTabSz="887413" eaLnBrk="0" fontAlgn="base" hangingPunct="0">
              <a:spcBef>
                <a:spcPct val="0"/>
              </a:spcBef>
              <a:spcAft>
                <a:spcPct val="0"/>
              </a:spcAft>
              <a:defRPr sz="2400">
                <a:solidFill>
                  <a:schemeClr val="tx1"/>
                </a:solidFill>
                <a:latin typeface="Times" panose="02020603050405020304" pitchFamily="18" charset="0"/>
              </a:defRPr>
            </a:lvl7pPr>
            <a:lvl8pPr marL="3144838" defTabSz="887413" eaLnBrk="0" fontAlgn="base" hangingPunct="0">
              <a:spcBef>
                <a:spcPct val="0"/>
              </a:spcBef>
              <a:spcAft>
                <a:spcPct val="0"/>
              </a:spcAft>
              <a:defRPr sz="2400">
                <a:solidFill>
                  <a:schemeClr val="tx1"/>
                </a:solidFill>
                <a:latin typeface="Times" panose="02020603050405020304" pitchFamily="18" charset="0"/>
              </a:defRPr>
            </a:lvl8pPr>
            <a:lvl9pPr marL="3602038" defTabSz="887413" eaLnBrk="0" fontAlgn="base" hangingPunct="0">
              <a:spcBef>
                <a:spcPct val="0"/>
              </a:spcBef>
              <a:spcAft>
                <a:spcPct val="0"/>
              </a:spcAft>
              <a:defRPr sz="2400">
                <a:solidFill>
                  <a:schemeClr val="tx1"/>
                </a:solidFill>
                <a:latin typeface="Times" panose="02020603050405020304" pitchFamily="18" charset="0"/>
              </a:defRPr>
            </a:lvl9pPr>
          </a:lstStyle>
          <a:p>
            <a:pPr marL="369570" indent="-369570">
              <a:spcBef>
                <a:spcPct val="50000"/>
              </a:spcBef>
            </a:pPr>
            <a:r>
              <a:rPr lang="en-US" altLang="en-US" sz="3600" b="1" dirty="0">
                <a:latin typeface="Arial"/>
                <a:cs typeface="Arial"/>
              </a:rPr>
              <a:t>EXISTING DEVICE:</a:t>
            </a:r>
            <a:endParaRPr lang="en-US" dirty="0">
              <a:latin typeface="Arial"/>
              <a:cs typeface="Arial"/>
            </a:endParaRPr>
          </a:p>
          <a:p>
            <a:pPr marL="369570" indent="-369570">
              <a:spcBef>
                <a:spcPct val="50000"/>
              </a:spcBef>
            </a:pPr>
            <a:endParaRPr lang="en-US" altLang="en-US" sz="3600" b="1" dirty="0">
              <a:solidFill>
                <a:srgbClr val="404040"/>
              </a:solidFill>
              <a:latin typeface="Arial" panose="020B0604020202020204" pitchFamily="34" charset="0"/>
              <a:cs typeface="Arial"/>
            </a:endParaRPr>
          </a:p>
          <a:p>
            <a:pPr marL="0" indent="0">
              <a:spcBef>
                <a:spcPct val="50000"/>
              </a:spcBef>
            </a:pPr>
            <a:endParaRPr lang="en-US" altLang="en-US" sz="2310" dirty="0">
              <a:latin typeface="Arial" panose="020B0604020202020204" pitchFamily="34" charset="0"/>
            </a:endParaRPr>
          </a:p>
          <a:p>
            <a:pPr marL="0" indent="0">
              <a:spcBef>
                <a:spcPct val="50000"/>
              </a:spcBef>
            </a:pPr>
            <a:r>
              <a:rPr lang="en-US" altLang="en-US" sz="2310" dirty="0">
                <a:latin typeface="Arial" panose="020B0604020202020204" pitchFamily="34" charset="0"/>
              </a:rPr>
              <a:t> </a:t>
            </a:r>
          </a:p>
        </p:txBody>
      </p:sp>
      <p:sp>
        <p:nvSpPr>
          <p:cNvPr id="25" name="Rectangle 110"/>
          <p:cNvSpPr>
            <a:spLocks noChangeArrowheads="1"/>
          </p:cNvSpPr>
          <p:nvPr/>
        </p:nvSpPr>
        <p:spPr bwMode="auto">
          <a:xfrm>
            <a:off x="575000" y="28031997"/>
            <a:ext cx="21204728" cy="413511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299253" tIns="299253" rIns="299253" bIns="299253" anchor="t"/>
          <a:lstStyle>
            <a:lvl1pPr defTabSz="887413">
              <a:defRPr sz="2400">
                <a:solidFill>
                  <a:schemeClr val="tx1"/>
                </a:solidFill>
                <a:latin typeface="Times" panose="02020603050405020304" pitchFamily="18" charset="0"/>
              </a:defRPr>
            </a:lvl1pPr>
            <a:lvl2pPr marL="442913" defTabSz="887413">
              <a:defRPr sz="2400">
                <a:solidFill>
                  <a:schemeClr val="tx1"/>
                </a:solidFill>
                <a:latin typeface="Times" panose="02020603050405020304" pitchFamily="18" charset="0"/>
              </a:defRPr>
            </a:lvl2pPr>
            <a:lvl3pPr marL="887413" defTabSz="887413">
              <a:defRPr sz="2400">
                <a:solidFill>
                  <a:schemeClr val="tx1"/>
                </a:solidFill>
                <a:latin typeface="Times" panose="02020603050405020304" pitchFamily="18" charset="0"/>
              </a:defRPr>
            </a:lvl3pPr>
            <a:lvl4pPr marL="1330325" defTabSz="887413">
              <a:defRPr sz="2400">
                <a:solidFill>
                  <a:schemeClr val="tx1"/>
                </a:solidFill>
                <a:latin typeface="Times" panose="02020603050405020304" pitchFamily="18" charset="0"/>
              </a:defRPr>
            </a:lvl4pPr>
            <a:lvl5pPr marL="1773238" defTabSz="887413">
              <a:defRPr sz="2400">
                <a:solidFill>
                  <a:schemeClr val="tx1"/>
                </a:solidFill>
                <a:latin typeface="Times" panose="02020603050405020304" pitchFamily="18" charset="0"/>
              </a:defRPr>
            </a:lvl5pPr>
            <a:lvl6pPr marL="2230438" defTabSz="887413" eaLnBrk="0" fontAlgn="base" hangingPunct="0">
              <a:spcBef>
                <a:spcPct val="0"/>
              </a:spcBef>
              <a:spcAft>
                <a:spcPct val="0"/>
              </a:spcAft>
              <a:defRPr sz="2400">
                <a:solidFill>
                  <a:schemeClr val="tx1"/>
                </a:solidFill>
                <a:latin typeface="Times" panose="02020603050405020304" pitchFamily="18" charset="0"/>
              </a:defRPr>
            </a:lvl6pPr>
            <a:lvl7pPr marL="2687638" defTabSz="887413" eaLnBrk="0" fontAlgn="base" hangingPunct="0">
              <a:spcBef>
                <a:spcPct val="0"/>
              </a:spcBef>
              <a:spcAft>
                <a:spcPct val="0"/>
              </a:spcAft>
              <a:defRPr sz="2400">
                <a:solidFill>
                  <a:schemeClr val="tx1"/>
                </a:solidFill>
                <a:latin typeface="Times" panose="02020603050405020304" pitchFamily="18" charset="0"/>
              </a:defRPr>
            </a:lvl7pPr>
            <a:lvl8pPr marL="3144838" defTabSz="887413" eaLnBrk="0" fontAlgn="base" hangingPunct="0">
              <a:spcBef>
                <a:spcPct val="0"/>
              </a:spcBef>
              <a:spcAft>
                <a:spcPct val="0"/>
              </a:spcAft>
              <a:defRPr sz="2400">
                <a:solidFill>
                  <a:schemeClr val="tx1"/>
                </a:solidFill>
                <a:latin typeface="Times" panose="02020603050405020304" pitchFamily="18" charset="0"/>
              </a:defRPr>
            </a:lvl8pPr>
            <a:lvl9pPr marL="3602038" defTabSz="887413"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3300" b="1" dirty="0">
                <a:latin typeface="Arial"/>
                <a:cs typeface="Arial"/>
              </a:rPr>
              <a:t>REFERENCES:</a:t>
            </a:r>
          </a:p>
          <a:p>
            <a:pPr marL="457200" indent="-457200">
              <a:spcBef>
                <a:spcPct val="50000"/>
              </a:spcBef>
              <a:buAutoNum type="arabicPeriod"/>
            </a:pPr>
            <a:r>
              <a:rPr lang="en-US" sz="1600" err="1">
                <a:solidFill>
                  <a:schemeClr val="tx1">
                    <a:lumMod val="85000"/>
                    <a:lumOff val="15000"/>
                  </a:schemeClr>
                </a:solidFill>
                <a:latin typeface="Arial"/>
                <a:cs typeface="Arial"/>
              </a:rPr>
              <a:t>Carmeli</a:t>
            </a:r>
            <a:r>
              <a:rPr lang="en-US" sz="1600" dirty="0">
                <a:solidFill>
                  <a:schemeClr val="tx1">
                    <a:lumMod val="85000"/>
                    <a:lumOff val="15000"/>
                  </a:schemeClr>
                </a:solidFill>
                <a:latin typeface="Arial"/>
                <a:cs typeface="Arial"/>
              </a:rPr>
              <a:t>, E., et al. “The Aging Hand.” </a:t>
            </a:r>
            <a:r>
              <a:rPr lang="en-US" sz="1600" i="1" dirty="0">
                <a:solidFill>
                  <a:schemeClr val="tx1">
                    <a:lumMod val="85000"/>
                    <a:lumOff val="15000"/>
                  </a:schemeClr>
                </a:solidFill>
                <a:latin typeface="Arial"/>
                <a:cs typeface="Arial"/>
              </a:rPr>
              <a:t>The Journals of Gerontology: Series A</a:t>
            </a:r>
            <a:r>
              <a:rPr lang="en-US" sz="1600" dirty="0">
                <a:solidFill>
                  <a:schemeClr val="tx1">
                    <a:lumMod val="85000"/>
                    <a:lumOff val="15000"/>
                  </a:schemeClr>
                </a:solidFill>
                <a:latin typeface="Arial"/>
                <a:cs typeface="Arial"/>
              </a:rPr>
              <a:t>, vol. 58, no. 2, 1 Feb. 2003, doi:10.1093/</a:t>
            </a:r>
            <a:r>
              <a:rPr lang="en-US" sz="1600" err="1">
                <a:solidFill>
                  <a:schemeClr val="tx1">
                    <a:lumMod val="85000"/>
                    <a:lumOff val="15000"/>
                  </a:schemeClr>
                </a:solidFill>
                <a:latin typeface="Arial"/>
                <a:cs typeface="Arial"/>
              </a:rPr>
              <a:t>gerona</a:t>
            </a:r>
            <a:r>
              <a:rPr lang="en-US" sz="1600" dirty="0">
                <a:solidFill>
                  <a:schemeClr val="tx1">
                    <a:lumMod val="85000"/>
                    <a:lumOff val="15000"/>
                  </a:schemeClr>
                </a:solidFill>
                <a:latin typeface="Arial"/>
                <a:cs typeface="Arial"/>
              </a:rPr>
              <a:t>/58.2.m146.</a:t>
            </a:r>
            <a:endParaRPr lang="en-US" sz="1600">
              <a:solidFill>
                <a:schemeClr val="tx1">
                  <a:lumMod val="85000"/>
                  <a:lumOff val="15000"/>
                </a:schemeClr>
              </a:solidFill>
              <a:latin typeface="Arial"/>
              <a:cs typeface="Arial"/>
            </a:endParaRPr>
          </a:p>
          <a:p>
            <a:pPr marL="457200" indent="-457200">
              <a:spcBef>
                <a:spcPct val="50000"/>
              </a:spcBef>
              <a:buAutoNum type="arabicPeriod"/>
            </a:pPr>
            <a:r>
              <a:rPr lang="en-US" sz="1600" err="1">
                <a:solidFill>
                  <a:schemeClr val="tx1">
                    <a:lumMod val="85000"/>
                    <a:lumOff val="15000"/>
                  </a:schemeClr>
                </a:solidFill>
                <a:latin typeface="Arial"/>
                <a:cs typeface="Arial"/>
              </a:rPr>
              <a:t>Gurari</a:t>
            </a:r>
            <a:r>
              <a:rPr lang="en-US" sz="1600" dirty="0">
                <a:solidFill>
                  <a:schemeClr val="tx1">
                    <a:lumMod val="85000"/>
                    <a:lumOff val="15000"/>
                  </a:schemeClr>
                </a:solidFill>
                <a:latin typeface="Arial"/>
                <a:cs typeface="Arial"/>
              </a:rPr>
              <a:t>, N., and A. M. Okamura. “Human Performance in a Knob-Turning Task.” </a:t>
            </a:r>
            <a:r>
              <a:rPr lang="en-US" sz="1600" i="1" dirty="0">
                <a:solidFill>
                  <a:schemeClr val="tx1">
                    <a:lumMod val="85000"/>
                    <a:lumOff val="15000"/>
                  </a:schemeClr>
                </a:solidFill>
                <a:latin typeface="Arial"/>
                <a:cs typeface="Arial"/>
              </a:rPr>
              <a:t>Second Joint </a:t>
            </a:r>
            <a:r>
              <a:rPr lang="en-US" sz="1600" i="1" err="1">
                <a:solidFill>
                  <a:schemeClr val="tx1">
                    <a:lumMod val="85000"/>
                    <a:lumOff val="15000"/>
                  </a:schemeClr>
                </a:solidFill>
                <a:latin typeface="Arial"/>
                <a:cs typeface="Arial"/>
              </a:rPr>
              <a:t>EuroHaptics</a:t>
            </a:r>
            <a:r>
              <a:rPr lang="en-US" sz="1600" i="1" dirty="0">
                <a:solidFill>
                  <a:schemeClr val="tx1">
                    <a:lumMod val="85000"/>
                    <a:lumOff val="15000"/>
                  </a:schemeClr>
                </a:solidFill>
                <a:latin typeface="Arial"/>
                <a:cs typeface="Arial"/>
              </a:rPr>
              <a:t> Conference and Symposium on Haptic Interfaces for Virtual Environment and Teleoperator Systems (WHC'07)</a:t>
            </a:r>
            <a:r>
              <a:rPr lang="en-US" sz="1600" dirty="0">
                <a:solidFill>
                  <a:schemeClr val="tx1">
                    <a:lumMod val="85000"/>
                    <a:lumOff val="15000"/>
                  </a:schemeClr>
                </a:solidFill>
                <a:latin typeface="Arial"/>
                <a:cs typeface="Arial"/>
              </a:rPr>
              <a:t>, 2007, doi:10.1109/whc.2007.71</a:t>
            </a:r>
            <a:endParaRPr lang="en-US" sz="1600">
              <a:solidFill>
                <a:schemeClr val="tx1">
                  <a:lumMod val="85000"/>
                  <a:lumOff val="15000"/>
                </a:schemeClr>
              </a:solidFill>
              <a:latin typeface="Arial"/>
              <a:cs typeface="Arial"/>
            </a:endParaRPr>
          </a:p>
          <a:p>
            <a:pPr marL="457200" indent="-457200">
              <a:spcBef>
                <a:spcPct val="50000"/>
              </a:spcBef>
              <a:buAutoNum type="arabicPeriod"/>
            </a:pPr>
            <a:r>
              <a:rPr lang="en-US" sz="1600" dirty="0">
                <a:solidFill>
                  <a:schemeClr val="tx1">
                    <a:lumMod val="85000"/>
                    <a:lumOff val="15000"/>
                  </a:schemeClr>
                </a:solidFill>
                <a:latin typeface="Arial"/>
                <a:cs typeface="Arial"/>
              </a:rPr>
              <a:t>Herrera, D. "Hand Force and Arm Movement Coordination in Static and Dynamic Manipulation Tasks." California State University, Long Beach, 2018. [MS Thesis]</a:t>
            </a:r>
            <a:endParaRPr lang="en-US" sz="1600">
              <a:solidFill>
                <a:schemeClr val="tx1">
                  <a:lumMod val="85000"/>
                  <a:lumOff val="15000"/>
                </a:schemeClr>
              </a:solidFill>
              <a:latin typeface="Arial"/>
              <a:cs typeface="Arial"/>
            </a:endParaRPr>
          </a:p>
          <a:p>
            <a:pPr marL="457200" indent="-457200">
              <a:spcBef>
                <a:spcPct val="50000"/>
              </a:spcBef>
              <a:buAutoNum type="arabicPeriod"/>
            </a:pPr>
            <a:r>
              <a:rPr lang="en-US" sz="1600" dirty="0">
                <a:solidFill>
                  <a:schemeClr val="tx1">
                    <a:lumMod val="85000"/>
                    <a:lumOff val="15000"/>
                  </a:schemeClr>
                </a:solidFill>
                <a:latin typeface="Arial"/>
                <a:cs typeface="Arial"/>
              </a:rPr>
              <a:t>Kazemi, H., et al. “A Robotic Interface to Train Grip Strength, Grip Coordination and Finger Extension Following Stroke.” </a:t>
            </a:r>
            <a:r>
              <a:rPr lang="en-US" sz="1600" i="1" dirty="0">
                <a:solidFill>
                  <a:schemeClr val="tx1">
                    <a:lumMod val="85000"/>
                    <a:lumOff val="15000"/>
                  </a:schemeClr>
                </a:solidFill>
                <a:latin typeface="Arial"/>
                <a:cs typeface="Arial"/>
              </a:rPr>
              <a:t>2012 Annual International Conference of the IEEE Engineering in Medicine and Biology Society</a:t>
            </a:r>
            <a:r>
              <a:rPr lang="en-US" sz="1600" dirty="0">
                <a:solidFill>
                  <a:schemeClr val="tx1">
                    <a:lumMod val="85000"/>
                    <a:lumOff val="15000"/>
                  </a:schemeClr>
                </a:solidFill>
                <a:latin typeface="Arial"/>
                <a:cs typeface="Arial"/>
              </a:rPr>
              <a:t>, 28 Aug. 2012, doi:10.1109/embc.2012.6346820.</a:t>
            </a:r>
            <a:endParaRPr lang="en-US" sz="1600">
              <a:solidFill>
                <a:schemeClr val="tx1">
                  <a:lumMod val="85000"/>
                  <a:lumOff val="15000"/>
                </a:schemeClr>
              </a:solidFill>
              <a:latin typeface="Arial"/>
              <a:cs typeface="Arial"/>
            </a:endParaRPr>
          </a:p>
          <a:p>
            <a:pPr marL="457200" indent="-457200">
              <a:spcBef>
                <a:spcPct val="50000"/>
              </a:spcBef>
              <a:buAutoNum type="arabicPeriod"/>
            </a:pPr>
            <a:r>
              <a:rPr lang="en-US" sz="1600" dirty="0">
                <a:solidFill>
                  <a:schemeClr val="tx1">
                    <a:lumMod val="85000"/>
                    <a:lumOff val="15000"/>
                  </a:schemeClr>
                </a:solidFill>
                <a:latin typeface="Arial"/>
                <a:cs typeface="Arial"/>
              </a:rPr>
              <a:t>Metzger, J., et al. “Design and Characterization of the </a:t>
            </a:r>
            <a:r>
              <a:rPr lang="en-US" sz="1600" dirty="0" err="1">
                <a:solidFill>
                  <a:schemeClr val="tx1">
                    <a:lumMod val="85000"/>
                    <a:lumOff val="15000"/>
                  </a:schemeClr>
                </a:solidFill>
                <a:latin typeface="Arial"/>
                <a:cs typeface="Arial"/>
              </a:rPr>
              <a:t>ReHapticKnob</a:t>
            </a:r>
            <a:r>
              <a:rPr lang="en-US" sz="1600" dirty="0">
                <a:solidFill>
                  <a:schemeClr val="tx1">
                    <a:lumMod val="85000"/>
                    <a:lumOff val="15000"/>
                  </a:schemeClr>
                </a:solidFill>
                <a:latin typeface="Arial"/>
                <a:cs typeface="Arial"/>
              </a:rPr>
              <a:t>, a Robot for Assessment and Therapy of Hand Function.” </a:t>
            </a:r>
            <a:r>
              <a:rPr lang="en-US" sz="1600" i="1" dirty="0">
                <a:solidFill>
                  <a:schemeClr val="tx1">
                    <a:lumMod val="85000"/>
                    <a:lumOff val="15000"/>
                  </a:schemeClr>
                </a:solidFill>
                <a:latin typeface="Arial"/>
                <a:cs typeface="Arial"/>
              </a:rPr>
              <a:t>2011 IEEE/RSJ International Conference on Intelligent Robots and Systems</a:t>
            </a:r>
            <a:r>
              <a:rPr lang="en-US" sz="1600" dirty="0">
                <a:solidFill>
                  <a:schemeClr val="tx1">
                    <a:lumMod val="85000"/>
                    <a:lumOff val="15000"/>
                  </a:schemeClr>
                </a:solidFill>
                <a:latin typeface="Arial"/>
                <a:cs typeface="Arial"/>
              </a:rPr>
              <a:t>, 25 Sept. 2011, doi:10.1109/iros.2011.6094882.</a:t>
            </a:r>
            <a:endParaRPr lang="en-US" sz="1600">
              <a:solidFill>
                <a:schemeClr val="tx1">
                  <a:lumMod val="85000"/>
                  <a:lumOff val="15000"/>
                </a:schemeClr>
              </a:solidFill>
              <a:latin typeface="Arial"/>
              <a:cs typeface="Arial"/>
            </a:endParaRPr>
          </a:p>
          <a:p>
            <a:pPr marL="457200" indent="-457200">
              <a:spcBef>
                <a:spcPct val="50000"/>
              </a:spcBef>
              <a:buAutoNum type="arabicPeriod"/>
            </a:pPr>
            <a:r>
              <a:rPr lang="en-US" sz="1600" dirty="0">
                <a:solidFill>
                  <a:schemeClr val="tx1">
                    <a:lumMod val="85000"/>
                    <a:lumOff val="15000"/>
                  </a:schemeClr>
                </a:solidFill>
                <a:latin typeface="Arial"/>
                <a:cs typeface="Arial"/>
              </a:rPr>
              <a:t>Romeo, R.A, et al. "Development and preliminary testing of an instrumented object for force analysis during grasping," </a:t>
            </a:r>
            <a:r>
              <a:rPr lang="en-US" sz="1600" i="1" dirty="0">
                <a:solidFill>
                  <a:schemeClr val="tx1">
                    <a:lumMod val="85000"/>
                    <a:lumOff val="15000"/>
                  </a:schemeClr>
                </a:solidFill>
                <a:latin typeface="Arial"/>
                <a:cs typeface="Arial"/>
              </a:rPr>
              <a:t>2015 37th Annual Conference of the IEEE Engineering in Medicine and Biology Society (EMBC)</a:t>
            </a:r>
            <a:r>
              <a:rPr lang="en-US" sz="1600" dirty="0">
                <a:solidFill>
                  <a:schemeClr val="tx1">
                    <a:lumMod val="85000"/>
                    <a:lumOff val="15000"/>
                  </a:schemeClr>
                </a:solidFill>
                <a:latin typeface="Arial"/>
                <a:cs typeface="Arial"/>
              </a:rPr>
              <a:t>, Milan, 2015, </a:t>
            </a:r>
            <a:r>
              <a:rPr lang="en-US" sz="1600" err="1">
                <a:solidFill>
                  <a:schemeClr val="tx1">
                    <a:lumMod val="85000"/>
                    <a:lumOff val="15000"/>
                  </a:schemeClr>
                </a:solidFill>
                <a:latin typeface="Arial"/>
                <a:cs typeface="Arial"/>
              </a:rPr>
              <a:t>doi</a:t>
            </a:r>
            <a:r>
              <a:rPr lang="en-US" sz="1600" dirty="0">
                <a:solidFill>
                  <a:schemeClr val="tx1">
                    <a:lumMod val="85000"/>
                    <a:lumOff val="15000"/>
                  </a:schemeClr>
                </a:solidFill>
                <a:latin typeface="Arial"/>
                <a:cs typeface="Arial"/>
              </a:rPr>
              <a:t>: 10.1109/EMBC.2015.7319935.</a:t>
            </a:r>
          </a:p>
          <a:p>
            <a:pPr marL="457200" indent="-457200">
              <a:spcBef>
                <a:spcPct val="50000"/>
              </a:spcBef>
              <a:buAutoNum type="arabicPeriod"/>
            </a:pPr>
            <a:endParaRPr lang="en-US" sz="2000" dirty="0">
              <a:solidFill>
                <a:srgbClr val="404040"/>
              </a:solidFill>
              <a:latin typeface="Arial" panose="020B0604020202020204" pitchFamily="34" charset="0"/>
              <a:cs typeface="Arial" panose="020B0604020202020204" pitchFamily="34" charset="0"/>
            </a:endParaRPr>
          </a:p>
          <a:p>
            <a:pPr>
              <a:spcBef>
                <a:spcPct val="50000"/>
              </a:spcBef>
            </a:pPr>
            <a:endParaRPr lang="en-US" altLang="en-US" sz="2314"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314"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314" dirty="0">
              <a:solidFill>
                <a:srgbClr val="000000"/>
              </a:solidFill>
              <a:latin typeface="Arial" panose="020B0604020202020204" pitchFamily="34" charset="0"/>
              <a:cs typeface="Arial" panose="020B0604020202020204" pitchFamily="34" charset="0"/>
            </a:endParaRPr>
          </a:p>
          <a:p>
            <a:pPr>
              <a:spcBef>
                <a:spcPct val="50000"/>
              </a:spcBef>
            </a:pPr>
            <a:r>
              <a:rPr lang="en-US" altLang="en-US" sz="2314" dirty="0">
                <a:solidFill>
                  <a:srgbClr val="000000"/>
                </a:solidFill>
                <a:latin typeface="Arial" panose="020B0604020202020204" pitchFamily="34" charset="0"/>
                <a:cs typeface="Arial" panose="020B0604020202020204" pitchFamily="34" charset="0"/>
              </a:rPr>
              <a:t> </a:t>
            </a:r>
          </a:p>
          <a:p>
            <a:pPr>
              <a:spcBef>
                <a:spcPct val="50000"/>
              </a:spcBef>
            </a:pPr>
            <a:endParaRPr lang="en-US" altLang="en-US" sz="2314"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314"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314" dirty="0">
              <a:solidFill>
                <a:srgbClr val="000000"/>
              </a:solidFill>
              <a:latin typeface="Arial" panose="020B0604020202020204" pitchFamily="34" charset="0"/>
              <a:cs typeface="Arial" panose="020B0604020202020204" pitchFamily="34" charset="0"/>
            </a:endParaRPr>
          </a:p>
        </p:txBody>
      </p:sp>
      <p:sp>
        <p:nvSpPr>
          <p:cNvPr id="26" name="Rectangle 111"/>
          <p:cNvSpPr>
            <a:spLocks noChangeArrowheads="1"/>
          </p:cNvSpPr>
          <p:nvPr/>
        </p:nvSpPr>
        <p:spPr bwMode="auto">
          <a:xfrm>
            <a:off x="22182501" y="30231870"/>
            <a:ext cx="21143258" cy="19547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299253" tIns="299253" rIns="299253" bIns="299253" anchor="t"/>
          <a:lstStyle>
            <a:lvl1pPr defTabSz="887413">
              <a:defRPr sz="2400">
                <a:solidFill>
                  <a:schemeClr val="tx1"/>
                </a:solidFill>
                <a:latin typeface="Times" panose="02020603050405020304" pitchFamily="18" charset="0"/>
              </a:defRPr>
            </a:lvl1pPr>
            <a:lvl2pPr marL="442913" defTabSz="887413">
              <a:defRPr sz="2400">
                <a:solidFill>
                  <a:schemeClr val="tx1"/>
                </a:solidFill>
                <a:latin typeface="Times" panose="02020603050405020304" pitchFamily="18" charset="0"/>
              </a:defRPr>
            </a:lvl2pPr>
            <a:lvl3pPr marL="887413" defTabSz="887413">
              <a:defRPr sz="2400">
                <a:solidFill>
                  <a:schemeClr val="tx1"/>
                </a:solidFill>
                <a:latin typeface="Times" panose="02020603050405020304" pitchFamily="18" charset="0"/>
              </a:defRPr>
            </a:lvl3pPr>
            <a:lvl4pPr marL="1330325" defTabSz="887413">
              <a:defRPr sz="2400">
                <a:solidFill>
                  <a:schemeClr val="tx1"/>
                </a:solidFill>
                <a:latin typeface="Times" panose="02020603050405020304" pitchFamily="18" charset="0"/>
              </a:defRPr>
            </a:lvl4pPr>
            <a:lvl5pPr marL="1773238" defTabSz="887413">
              <a:defRPr sz="2400">
                <a:solidFill>
                  <a:schemeClr val="tx1"/>
                </a:solidFill>
                <a:latin typeface="Times" panose="02020603050405020304" pitchFamily="18" charset="0"/>
              </a:defRPr>
            </a:lvl5pPr>
            <a:lvl6pPr marL="2230438" defTabSz="887413" eaLnBrk="0" fontAlgn="base" hangingPunct="0">
              <a:spcBef>
                <a:spcPct val="0"/>
              </a:spcBef>
              <a:spcAft>
                <a:spcPct val="0"/>
              </a:spcAft>
              <a:defRPr sz="2400">
                <a:solidFill>
                  <a:schemeClr val="tx1"/>
                </a:solidFill>
                <a:latin typeface="Times" panose="02020603050405020304" pitchFamily="18" charset="0"/>
              </a:defRPr>
            </a:lvl6pPr>
            <a:lvl7pPr marL="2687638" defTabSz="887413" eaLnBrk="0" fontAlgn="base" hangingPunct="0">
              <a:spcBef>
                <a:spcPct val="0"/>
              </a:spcBef>
              <a:spcAft>
                <a:spcPct val="0"/>
              </a:spcAft>
              <a:defRPr sz="2400">
                <a:solidFill>
                  <a:schemeClr val="tx1"/>
                </a:solidFill>
                <a:latin typeface="Times" panose="02020603050405020304" pitchFamily="18" charset="0"/>
              </a:defRPr>
            </a:lvl7pPr>
            <a:lvl8pPr marL="3144838" defTabSz="887413" eaLnBrk="0" fontAlgn="base" hangingPunct="0">
              <a:spcBef>
                <a:spcPct val="0"/>
              </a:spcBef>
              <a:spcAft>
                <a:spcPct val="0"/>
              </a:spcAft>
              <a:defRPr sz="2400">
                <a:solidFill>
                  <a:schemeClr val="tx1"/>
                </a:solidFill>
                <a:latin typeface="Times" panose="02020603050405020304" pitchFamily="18" charset="0"/>
              </a:defRPr>
            </a:lvl8pPr>
            <a:lvl9pPr marL="3602038" defTabSz="887413"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3300" b="1" dirty="0">
                <a:latin typeface="Arial"/>
                <a:cs typeface="Arial"/>
              </a:rPr>
              <a:t>ACKNOWLEDGEMENTS:</a:t>
            </a:r>
          </a:p>
          <a:p>
            <a:pPr defTabSz="914400">
              <a:spcBef>
                <a:spcPct val="50000"/>
              </a:spcBef>
            </a:pPr>
            <a:r>
              <a:rPr lang="en-US" altLang="en-US" sz="2000" dirty="0">
                <a:latin typeface="Arial"/>
                <a:cs typeface="Arial"/>
              </a:rPr>
              <a:t>This research was supported by the National Institute of General Medical Sciences of the National Institutes of Health under Award Numbers; UL1GM118979; TL4GM118980; RL5GM118978. The content is solely the responsibility of the authors and does not necessarily represent the official views of the National Institutes of Health. </a:t>
            </a:r>
            <a:r>
              <a:rPr lang="en-US" sz="2000" dirty="0">
                <a:latin typeface="Arial"/>
                <a:cs typeface="Arial"/>
              </a:rPr>
              <a:t>The authors would like to thank Don G. </a:t>
            </a:r>
            <a:r>
              <a:rPr lang="en-US" sz="2000" dirty="0" err="1">
                <a:latin typeface="Arial"/>
                <a:cs typeface="Arial"/>
              </a:rPr>
              <a:t>Napasindayao</a:t>
            </a:r>
            <a:r>
              <a:rPr lang="en-US" sz="2000" dirty="0">
                <a:latin typeface="Arial"/>
                <a:cs typeface="Arial"/>
              </a:rPr>
              <a:t> for initial development of the device and his support. </a:t>
            </a:r>
            <a:endParaRPr lang="en-US" altLang="en-US" sz="2000" dirty="0">
              <a:latin typeface="Arial" panose="020B0604020202020204" pitchFamily="34" charset="0"/>
              <a:cs typeface="Arial"/>
            </a:endParaRPr>
          </a:p>
        </p:txBody>
      </p:sp>
      <p:sp>
        <p:nvSpPr>
          <p:cNvPr id="27" name="Rectangle 108"/>
          <p:cNvSpPr>
            <a:spLocks noChangeArrowheads="1"/>
          </p:cNvSpPr>
          <p:nvPr/>
        </p:nvSpPr>
        <p:spPr bwMode="auto">
          <a:xfrm>
            <a:off x="22182502" y="22159474"/>
            <a:ext cx="21143257" cy="4631548"/>
          </a:xfrm>
          <a:prstGeom prst="rect">
            <a:avLst/>
          </a:prstGeom>
          <a:solidFill>
            <a:schemeClr val="bg1"/>
          </a:solid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299253" tIns="299253" rIns="299253" bIns="299253" anchor="t"/>
          <a:lstStyle>
            <a:lvl1pPr defTabSz="887413">
              <a:defRPr sz="2400">
                <a:solidFill>
                  <a:schemeClr val="tx1"/>
                </a:solidFill>
                <a:latin typeface="Times" panose="02020603050405020304" pitchFamily="18" charset="0"/>
              </a:defRPr>
            </a:lvl1pPr>
            <a:lvl2pPr marL="442913" defTabSz="887413">
              <a:defRPr sz="2400">
                <a:solidFill>
                  <a:schemeClr val="tx1"/>
                </a:solidFill>
                <a:latin typeface="Times" panose="02020603050405020304" pitchFamily="18" charset="0"/>
              </a:defRPr>
            </a:lvl2pPr>
            <a:lvl3pPr marL="887413" defTabSz="887413">
              <a:defRPr sz="2400">
                <a:solidFill>
                  <a:schemeClr val="tx1"/>
                </a:solidFill>
                <a:latin typeface="Times" panose="02020603050405020304" pitchFamily="18" charset="0"/>
              </a:defRPr>
            </a:lvl3pPr>
            <a:lvl4pPr marL="1330325" defTabSz="887413">
              <a:defRPr sz="2400">
                <a:solidFill>
                  <a:schemeClr val="tx1"/>
                </a:solidFill>
                <a:latin typeface="Times" panose="02020603050405020304" pitchFamily="18" charset="0"/>
              </a:defRPr>
            </a:lvl4pPr>
            <a:lvl5pPr marL="1773238" defTabSz="887413">
              <a:defRPr sz="2400">
                <a:solidFill>
                  <a:schemeClr val="tx1"/>
                </a:solidFill>
                <a:latin typeface="Times" panose="02020603050405020304" pitchFamily="18" charset="0"/>
              </a:defRPr>
            </a:lvl5pPr>
            <a:lvl6pPr marL="2230438" defTabSz="887413" eaLnBrk="0" fontAlgn="base" hangingPunct="0">
              <a:spcBef>
                <a:spcPct val="0"/>
              </a:spcBef>
              <a:spcAft>
                <a:spcPct val="0"/>
              </a:spcAft>
              <a:defRPr sz="2400">
                <a:solidFill>
                  <a:schemeClr val="tx1"/>
                </a:solidFill>
                <a:latin typeface="Times" panose="02020603050405020304" pitchFamily="18" charset="0"/>
              </a:defRPr>
            </a:lvl6pPr>
            <a:lvl7pPr marL="2687638" defTabSz="887413" eaLnBrk="0" fontAlgn="base" hangingPunct="0">
              <a:spcBef>
                <a:spcPct val="0"/>
              </a:spcBef>
              <a:spcAft>
                <a:spcPct val="0"/>
              </a:spcAft>
              <a:defRPr sz="2400">
                <a:solidFill>
                  <a:schemeClr val="tx1"/>
                </a:solidFill>
                <a:latin typeface="Times" panose="02020603050405020304" pitchFamily="18" charset="0"/>
              </a:defRPr>
            </a:lvl7pPr>
            <a:lvl8pPr marL="3144838" defTabSz="887413" eaLnBrk="0" fontAlgn="base" hangingPunct="0">
              <a:spcBef>
                <a:spcPct val="0"/>
              </a:spcBef>
              <a:spcAft>
                <a:spcPct val="0"/>
              </a:spcAft>
              <a:defRPr sz="2400">
                <a:solidFill>
                  <a:schemeClr val="tx1"/>
                </a:solidFill>
                <a:latin typeface="Times" panose="02020603050405020304" pitchFamily="18" charset="0"/>
              </a:defRPr>
            </a:lvl8pPr>
            <a:lvl9pPr marL="3602038" defTabSz="887413"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3600" b="1" dirty="0">
                <a:latin typeface="Arial"/>
                <a:cs typeface="Arial"/>
              </a:rPr>
              <a:t>TEST MEASUREMENTS:</a:t>
            </a:r>
          </a:p>
          <a:p>
            <a:pPr>
              <a:spcBef>
                <a:spcPct val="50000"/>
              </a:spcBef>
            </a:pPr>
            <a:endParaRPr lang="en-US" altLang="en-US" sz="3600" b="1" dirty="0">
              <a:solidFill>
                <a:srgbClr val="404040"/>
              </a:solidFill>
              <a:latin typeface="Arial"/>
              <a:cs typeface="Arial"/>
            </a:endParaRPr>
          </a:p>
          <a:p>
            <a:pPr>
              <a:spcBef>
                <a:spcPct val="50000"/>
              </a:spcBef>
            </a:pPr>
            <a:endParaRPr lang="en-US" altLang="en-US" sz="3600" b="1" dirty="0">
              <a:solidFill>
                <a:srgbClr val="404040"/>
              </a:solidFill>
              <a:latin typeface="Arial"/>
              <a:cs typeface="Arial"/>
            </a:endParaRPr>
          </a:p>
        </p:txBody>
      </p:sp>
      <p:sp>
        <p:nvSpPr>
          <p:cNvPr id="28" name="Rectangle 106"/>
          <p:cNvSpPr>
            <a:spLocks noChangeArrowheads="1"/>
          </p:cNvSpPr>
          <p:nvPr/>
        </p:nvSpPr>
        <p:spPr bwMode="auto">
          <a:xfrm>
            <a:off x="589751" y="6192843"/>
            <a:ext cx="21204247" cy="899144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299253" tIns="299253" rIns="299253" bIns="299253" anchor="t"/>
          <a:lstStyle>
            <a:lvl1pPr defTabSz="887413">
              <a:defRPr sz="2400">
                <a:solidFill>
                  <a:schemeClr val="tx1"/>
                </a:solidFill>
                <a:latin typeface="Times" panose="02020603050405020304" pitchFamily="18" charset="0"/>
              </a:defRPr>
            </a:lvl1pPr>
            <a:lvl2pPr marL="442913" defTabSz="887413">
              <a:defRPr sz="2400">
                <a:solidFill>
                  <a:schemeClr val="tx1"/>
                </a:solidFill>
                <a:latin typeface="Times" panose="02020603050405020304" pitchFamily="18" charset="0"/>
              </a:defRPr>
            </a:lvl2pPr>
            <a:lvl3pPr marL="887413" defTabSz="887413">
              <a:defRPr sz="2400">
                <a:solidFill>
                  <a:schemeClr val="tx1"/>
                </a:solidFill>
                <a:latin typeface="Times" panose="02020603050405020304" pitchFamily="18" charset="0"/>
              </a:defRPr>
            </a:lvl3pPr>
            <a:lvl4pPr marL="1330325" defTabSz="887413">
              <a:defRPr sz="2400">
                <a:solidFill>
                  <a:schemeClr val="tx1"/>
                </a:solidFill>
                <a:latin typeface="Times" panose="02020603050405020304" pitchFamily="18" charset="0"/>
              </a:defRPr>
            </a:lvl4pPr>
            <a:lvl5pPr marL="1773238" defTabSz="887413">
              <a:defRPr sz="2400">
                <a:solidFill>
                  <a:schemeClr val="tx1"/>
                </a:solidFill>
                <a:latin typeface="Times" panose="02020603050405020304" pitchFamily="18" charset="0"/>
              </a:defRPr>
            </a:lvl5pPr>
            <a:lvl6pPr marL="2230438" defTabSz="887413" eaLnBrk="0" fontAlgn="base" hangingPunct="0">
              <a:spcBef>
                <a:spcPct val="0"/>
              </a:spcBef>
              <a:spcAft>
                <a:spcPct val="0"/>
              </a:spcAft>
              <a:defRPr sz="2400">
                <a:solidFill>
                  <a:schemeClr val="tx1"/>
                </a:solidFill>
                <a:latin typeface="Times" panose="02020603050405020304" pitchFamily="18" charset="0"/>
              </a:defRPr>
            </a:lvl6pPr>
            <a:lvl7pPr marL="2687638" defTabSz="887413" eaLnBrk="0" fontAlgn="base" hangingPunct="0">
              <a:spcBef>
                <a:spcPct val="0"/>
              </a:spcBef>
              <a:spcAft>
                <a:spcPct val="0"/>
              </a:spcAft>
              <a:defRPr sz="2400">
                <a:solidFill>
                  <a:schemeClr val="tx1"/>
                </a:solidFill>
                <a:latin typeface="Times" panose="02020603050405020304" pitchFamily="18" charset="0"/>
              </a:defRPr>
            </a:lvl7pPr>
            <a:lvl8pPr marL="3144838" defTabSz="887413" eaLnBrk="0" fontAlgn="base" hangingPunct="0">
              <a:spcBef>
                <a:spcPct val="0"/>
              </a:spcBef>
              <a:spcAft>
                <a:spcPct val="0"/>
              </a:spcAft>
              <a:defRPr sz="2400">
                <a:solidFill>
                  <a:schemeClr val="tx1"/>
                </a:solidFill>
                <a:latin typeface="Times" panose="02020603050405020304" pitchFamily="18" charset="0"/>
              </a:defRPr>
            </a:lvl8pPr>
            <a:lvl9pPr marL="3602038" defTabSz="887413"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3600" b="1" dirty="0">
                <a:latin typeface="Arial"/>
                <a:cs typeface="Arial"/>
              </a:rPr>
              <a:t>INTRODUCTION:</a:t>
            </a:r>
          </a:p>
          <a:p>
            <a:pPr marL="571500" indent="-571500">
              <a:spcBef>
                <a:spcPct val="50000"/>
              </a:spcBef>
              <a:buFont typeface="Arial"/>
              <a:buChar char="•"/>
            </a:pPr>
            <a:r>
              <a:rPr lang="en-US" sz="3600" dirty="0">
                <a:latin typeface="Arial"/>
                <a:cs typeface="Arial"/>
              </a:rPr>
              <a:t>Hand impairment is common in elderly over the age of 65 due to neuromuscular disorders and loss of skeletal muscle mass</a:t>
            </a:r>
            <a:r>
              <a:rPr lang="en-US" sz="3600" baseline="30000" dirty="0">
                <a:latin typeface="Arial"/>
                <a:cs typeface="Arial"/>
              </a:rPr>
              <a:t>[1]</a:t>
            </a:r>
            <a:r>
              <a:rPr lang="en-US" sz="3600" dirty="0">
                <a:latin typeface="Arial"/>
                <a:cs typeface="Arial"/>
              </a:rPr>
              <a:t>. Hand impairment makes activities of daily living, such as opening a jar difficult to accomplish.</a:t>
            </a:r>
            <a:endParaRPr lang="en-US" sz="3600" dirty="0">
              <a:latin typeface="Times"/>
              <a:cs typeface="Times"/>
            </a:endParaRPr>
          </a:p>
          <a:p>
            <a:pPr marL="571500" indent="-571500">
              <a:spcBef>
                <a:spcPct val="50000"/>
              </a:spcBef>
              <a:buFont typeface="Arial,Sans-Serif"/>
              <a:buChar char="•"/>
            </a:pPr>
            <a:r>
              <a:rPr lang="en-US" sz="3600" dirty="0">
                <a:latin typeface="Arial"/>
                <a:cs typeface="Arial"/>
              </a:rPr>
              <a:t>Existing research focuses on turning torque</a:t>
            </a:r>
            <a:r>
              <a:rPr lang="en-US" sz="3600" baseline="30000" dirty="0">
                <a:latin typeface="Arial"/>
                <a:cs typeface="Arial"/>
              </a:rPr>
              <a:t>[2,4]</a:t>
            </a:r>
            <a:r>
              <a:rPr lang="en-US" sz="3600" dirty="0">
                <a:latin typeface="Arial"/>
                <a:cs typeface="Arial"/>
              </a:rPr>
              <a:t> and grasping independently</a:t>
            </a:r>
            <a:r>
              <a:rPr lang="en-US" sz="3600" baseline="30000" dirty="0">
                <a:latin typeface="Arial"/>
                <a:cs typeface="Arial"/>
              </a:rPr>
              <a:t>[5]</a:t>
            </a:r>
            <a:r>
              <a:rPr lang="en-US" sz="3600" dirty="0">
                <a:latin typeface="Arial"/>
                <a:cs typeface="Arial"/>
              </a:rPr>
              <a:t>.</a:t>
            </a:r>
            <a:endParaRPr lang="en-US" sz="3600" dirty="0">
              <a:latin typeface="Times"/>
              <a:cs typeface="Times"/>
            </a:endParaRPr>
          </a:p>
          <a:p>
            <a:pPr marL="571500" indent="-571500">
              <a:spcBef>
                <a:spcPct val="50000"/>
              </a:spcBef>
              <a:buFont typeface="Arial,Sans-Serif"/>
              <a:buChar char="•"/>
            </a:pPr>
            <a:r>
              <a:rPr lang="en-US" sz="3600" dirty="0">
                <a:latin typeface="Arial"/>
                <a:cs typeface="Arial"/>
              </a:rPr>
              <a:t>Previous robot-assistive devices can provide intensive hand rehabilitation which promotes neuroplasticity; however, these systems are costly</a:t>
            </a:r>
            <a:r>
              <a:rPr lang="en-US" sz="3600" baseline="30000" dirty="0">
                <a:latin typeface="Arial"/>
                <a:cs typeface="Arial"/>
              </a:rPr>
              <a:t>[4,5]</a:t>
            </a:r>
            <a:r>
              <a:rPr lang="en-US" sz="3600" dirty="0">
                <a:latin typeface="Arial"/>
                <a:cs typeface="Arial"/>
              </a:rPr>
              <a:t>. </a:t>
            </a:r>
            <a:endParaRPr lang="en-US" dirty="0">
              <a:cs typeface="Times"/>
            </a:endParaRPr>
          </a:p>
          <a:p>
            <a:pPr>
              <a:spcBef>
                <a:spcPct val="50000"/>
              </a:spcBef>
            </a:pPr>
            <a:endParaRPr lang="en-US" sz="3600" dirty="0">
              <a:latin typeface="Arial"/>
              <a:cs typeface="Arial"/>
            </a:endParaRPr>
          </a:p>
          <a:p>
            <a:pPr marL="571500" indent="-571500">
              <a:spcBef>
                <a:spcPct val="50000"/>
              </a:spcBef>
              <a:buFont typeface="Arial,Sans-Serif"/>
              <a:buChar char="•"/>
            </a:pPr>
            <a:endParaRPr lang="en-US" sz="3600" dirty="0">
              <a:latin typeface="Arial"/>
              <a:cs typeface="Arial"/>
            </a:endParaRPr>
          </a:p>
        </p:txBody>
      </p:sp>
      <p:pic>
        <p:nvPicPr>
          <p:cNvPr id="18" name="Picture 17" descr="Logo-csulb.png"/>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76400" y="742773"/>
            <a:ext cx="3541776" cy="3600627"/>
          </a:xfrm>
          <a:prstGeom prst="rect">
            <a:avLst/>
          </a:prstGeom>
        </p:spPr>
      </p:pic>
      <p:sp>
        <p:nvSpPr>
          <p:cNvPr id="29" name="Text Box 17"/>
          <p:cNvSpPr txBox="1">
            <a:spLocks noChangeArrowheads="1"/>
          </p:cNvSpPr>
          <p:nvPr/>
        </p:nvSpPr>
        <p:spPr bwMode="auto">
          <a:xfrm>
            <a:off x="6934200" y="0"/>
            <a:ext cx="36957000" cy="4572000"/>
          </a:xfrm>
          <a:prstGeom prst="rect">
            <a:avLst/>
          </a:prstGeom>
          <a:solidFill>
            <a:srgbClr val="312606"/>
          </a:solidFill>
          <a:ln w="25400">
            <a:solidFill>
              <a:srgbClr val="312606"/>
            </a:solidFill>
            <a:miter lim="800000"/>
            <a:headEnd/>
            <a:tailEnd/>
          </a:ln>
          <a:effectLst/>
        </p:spPr>
        <p:txBody>
          <a:bodyPr lIns="897758" tIns="897758" rIns="897758" bIns="598505"/>
          <a:lstStyle>
            <a:lvl1pPr defTabSz="887413">
              <a:defRPr sz="2400">
                <a:solidFill>
                  <a:schemeClr val="tx1"/>
                </a:solidFill>
                <a:latin typeface="Times" panose="02020603050405020304" pitchFamily="18" charset="0"/>
              </a:defRPr>
            </a:lvl1pPr>
            <a:lvl2pPr marL="442913" defTabSz="887413">
              <a:defRPr sz="2400">
                <a:solidFill>
                  <a:schemeClr val="tx1"/>
                </a:solidFill>
                <a:latin typeface="Times" panose="02020603050405020304" pitchFamily="18" charset="0"/>
              </a:defRPr>
            </a:lvl2pPr>
            <a:lvl3pPr marL="887413" defTabSz="887413">
              <a:defRPr sz="2400">
                <a:solidFill>
                  <a:schemeClr val="tx1"/>
                </a:solidFill>
                <a:latin typeface="Times" panose="02020603050405020304" pitchFamily="18" charset="0"/>
              </a:defRPr>
            </a:lvl3pPr>
            <a:lvl4pPr marL="1330325" defTabSz="887413">
              <a:defRPr sz="2400">
                <a:solidFill>
                  <a:schemeClr val="tx1"/>
                </a:solidFill>
                <a:latin typeface="Times" panose="02020603050405020304" pitchFamily="18" charset="0"/>
              </a:defRPr>
            </a:lvl4pPr>
            <a:lvl5pPr marL="1773238" defTabSz="887413">
              <a:defRPr sz="2400">
                <a:solidFill>
                  <a:schemeClr val="tx1"/>
                </a:solidFill>
                <a:latin typeface="Times" panose="02020603050405020304" pitchFamily="18" charset="0"/>
              </a:defRPr>
            </a:lvl5pPr>
            <a:lvl6pPr marL="2230438" defTabSz="887413" eaLnBrk="0" fontAlgn="base" hangingPunct="0">
              <a:spcBef>
                <a:spcPct val="0"/>
              </a:spcBef>
              <a:spcAft>
                <a:spcPct val="0"/>
              </a:spcAft>
              <a:defRPr sz="2400">
                <a:solidFill>
                  <a:schemeClr val="tx1"/>
                </a:solidFill>
                <a:latin typeface="Times" panose="02020603050405020304" pitchFamily="18" charset="0"/>
              </a:defRPr>
            </a:lvl6pPr>
            <a:lvl7pPr marL="2687638" defTabSz="887413" eaLnBrk="0" fontAlgn="base" hangingPunct="0">
              <a:spcBef>
                <a:spcPct val="0"/>
              </a:spcBef>
              <a:spcAft>
                <a:spcPct val="0"/>
              </a:spcAft>
              <a:defRPr sz="2400">
                <a:solidFill>
                  <a:schemeClr val="tx1"/>
                </a:solidFill>
                <a:latin typeface="Times" panose="02020603050405020304" pitchFamily="18" charset="0"/>
              </a:defRPr>
            </a:lvl7pPr>
            <a:lvl8pPr marL="3144838" defTabSz="887413" eaLnBrk="0" fontAlgn="base" hangingPunct="0">
              <a:spcBef>
                <a:spcPct val="0"/>
              </a:spcBef>
              <a:spcAft>
                <a:spcPct val="0"/>
              </a:spcAft>
              <a:defRPr sz="2400">
                <a:solidFill>
                  <a:schemeClr val="tx1"/>
                </a:solidFill>
                <a:latin typeface="Times" panose="02020603050405020304" pitchFamily="18" charset="0"/>
              </a:defRPr>
            </a:lvl8pPr>
            <a:lvl9pPr marL="3602038" defTabSz="887413"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en-US" altLang="en-US" sz="9171" b="1" dirty="0">
              <a:solidFill>
                <a:srgbClr val="FF9900"/>
              </a:solidFill>
              <a:latin typeface="Arial" panose="020B0604020202020204" pitchFamily="34" charset="0"/>
            </a:endParaRPr>
          </a:p>
        </p:txBody>
      </p:sp>
      <p:sp>
        <p:nvSpPr>
          <p:cNvPr id="30" name="Right Triangle 29"/>
          <p:cNvSpPr/>
          <p:nvPr/>
        </p:nvSpPr>
        <p:spPr>
          <a:xfrm flipH="1">
            <a:off x="5394960" y="0"/>
            <a:ext cx="1539240" cy="4572000"/>
          </a:xfrm>
          <a:prstGeom prst="rtTriangle">
            <a:avLst/>
          </a:prstGeom>
          <a:solidFill>
            <a:schemeClr val="tx1">
              <a:lumMod val="75000"/>
              <a:lumOff val="25000"/>
            </a:schemeClr>
          </a:solidFill>
          <a:ln>
            <a:solidFill>
              <a:srgbClr val="6666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Box 126"/>
          <p:cNvSpPr txBox="1">
            <a:spLocks noChangeArrowheads="1"/>
          </p:cNvSpPr>
          <p:nvPr/>
        </p:nvSpPr>
        <p:spPr bwMode="auto">
          <a:xfrm>
            <a:off x="8092979" y="1045446"/>
            <a:ext cx="30572302" cy="2554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t">
            <a:spAutoFit/>
          </a:bodyPr>
          <a:lstStyle/>
          <a:p>
            <a:pPr algn="ctr">
              <a:spcBef>
                <a:spcPct val="50000"/>
              </a:spcBef>
            </a:pPr>
            <a:r>
              <a:rPr lang="en-US" sz="8000" b="1" dirty="0">
                <a:solidFill>
                  <a:schemeClr val="bg1"/>
                </a:solidFill>
                <a:latin typeface="Arial"/>
                <a:cs typeface="Arial"/>
              </a:rPr>
              <a:t>A user interface for evaluating hand force coordination in static and dynamic manipulation tasks</a:t>
            </a:r>
            <a:endParaRPr lang="en-US" dirty="0">
              <a:solidFill>
                <a:schemeClr val="bg1"/>
              </a:solidFill>
              <a:latin typeface="Arial"/>
              <a:cs typeface="Times"/>
            </a:endParaRPr>
          </a:p>
        </p:txBody>
      </p:sp>
      <p:sp>
        <p:nvSpPr>
          <p:cNvPr id="32" name="Right Triangle 31"/>
          <p:cNvSpPr/>
          <p:nvPr/>
        </p:nvSpPr>
        <p:spPr>
          <a:xfrm flipH="1">
            <a:off x="42361579" y="0"/>
            <a:ext cx="1539240" cy="4572000"/>
          </a:xfrm>
          <a:prstGeom prst="rtTriangle">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 name="Picture 32" descr="CSULB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80338" y="3892867"/>
            <a:ext cx="10229662" cy="298133"/>
          </a:xfrm>
          <a:prstGeom prst="rect">
            <a:avLst/>
          </a:prstGeom>
        </p:spPr>
      </p:pic>
      <p:sp>
        <p:nvSpPr>
          <p:cNvPr id="34" name="Right Triangle 33"/>
          <p:cNvSpPr/>
          <p:nvPr/>
        </p:nvSpPr>
        <p:spPr>
          <a:xfrm rot="10800000" flipH="1">
            <a:off x="0" y="0"/>
            <a:ext cx="1539240" cy="4572000"/>
          </a:xfrm>
          <a:prstGeom prst="rtTriangle">
            <a:avLst/>
          </a:prstGeom>
          <a:solidFill>
            <a:schemeClr val="tx1">
              <a:lumMod val="75000"/>
              <a:lumOff val="2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BA44C4-F0EA-4043-8BF7-F5ECFA0AD5AD}"/>
              </a:ext>
            </a:extLst>
          </p:cNvPr>
          <p:cNvSpPr txBox="1"/>
          <p:nvPr/>
        </p:nvSpPr>
        <p:spPr>
          <a:xfrm>
            <a:off x="22418169" y="23146230"/>
            <a:ext cx="1251729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50000"/>
              </a:spcBef>
            </a:pPr>
            <a:r>
              <a:rPr lang="en-US" sz="3600" b="1" dirty="0">
                <a:latin typeface="Arial"/>
                <a:cs typeface="Arial"/>
              </a:rPr>
              <a:t>For Both Dominant and Non-Dominant Hands:</a:t>
            </a:r>
            <a:endParaRPr lang="en-US" sz="3600" dirty="0">
              <a:latin typeface="Arial"/>
              <a:cs typeface="Times"/>
            </a:endParaRPr>
          </a:p>
          <a:p>
            <a:pPr marL="571500" indent="-571500">
              <a:spcBef>
                <a:spcPct val="50000"/>
              </a:spcBef>
              <a:buFont typeface="Arial,Sans-Serif"/>
              <a:buChar char="•"/>
            </a:pPr>
            <a:r>
              <a:rPr lang="en-US" sz="3600" dirty="0">
                <a:latin typeface="Arial"/>
                <a:cs typeface="Arial"/>
              </a:rPr>
              <a:t>Grasping force against turning torque at various turn resistance</a:t>
            </a:r>
            <a:endParaRPr lang="en-US" sz="3600" dirty="0">
              <a:latin typeface="Arial"/>
              <a:cs typeface="Times"/>
            </a:endParaRPr>
          </a:p>
          <a:p>
            <a:pPr marL="571500" indent="-571500">
              <a:spcBef>
                <a:spcPct val="50000"/>
              </a:spcBef>
              <a:buFont typeface="Arial,Sans-Serif"/>
              <a:buChar char="•"/>
            </a:pPr>
            <a:r>
              <a:rPr lang="en-US" sz="3600" dirty="0">
                <a:latin typeface="Arial"/>
                <a:cs typeface="Arial"/>
              </a:rPr>
              <a:t>Maximum turning torque at varying knob sizes, wrist </a:t>
            </a:r>
            <a:r>
              <a:rPr lang="en-US" sz="3600">
                <a:latin typeface="Arial"/>
                <a:cs typeface="Arial"/>
              </a:rPr>
              <a:t>extension, and in pronation and supination</a:t>
            </a:r>
            <a:endParaRPr lang="en-US" sz="3600" b="1">
              <a:latin typeface="Arial"/>
              <a:cs typeface="Arial"/>
            </a:endParaRPr>
          </a:p>
          <a:p>
            <a:pPr marL="571500" indent="-571500">
              <a:spcBef>
                <a:spcPct val="50000"/>
              </a:spcBef>
              <a:buFont typeface="Arial,Sans-Serif"/>
              <a:buChar char="•"/>
            </a:pPr>
            <a:endParaRPr lang="en-US" sz="3200" dirty="0">
              <a:latin typeface="Arial"/>
              <a:cs typeface="Arial"/>
            </a:endParaRPr>
          </a:p>
        </p:txBody>
      </p:sp>
      <p:sp>
        <p:nvSpPr>
          <p:cNvPr id="5" name="TextBox 4">
            <a:extLst>
              <a:ext uri="{FF2B5EF4-FFF2-40B4-BE49-F238E27FC236}">
                <a16:creationId xmlns:a16="http://schemas.microsoft.com/office/drawing/2014/main" id="{DE35E7D7-B5B6-4C90-9305-66E6634B2580}"/>
              </a:ext>
            </a:extLst>
          </p:cNvPr>
          <p:cNvSpPr txBox="1"/>
          <p:nvPr/>
        </p:nvSpPr>
        <p:spPr>
          <a:xfrm>
            <a:off x="34947705" y="23873092"/>
            <a:ext cx="818349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spcBef>
                <a:spcPct val="50000"/>
              </a:spcBef>
              <a:buFont typeface="Arial,Sans-Serif"/>
              <a:buChar char="•"/>
            </a:pPr>
            <a:r>
              <a:rPr lang="en-US" sz="3600">
                <a:latin typeface="Arial"/>
                <a:cs typeface="Arial"/>
              </a:rPr>
              <a:t>Target over- and undershoot of turn angle at different resistance</a:t>
            </a:r>
            <a:endParaRPr lang="en-US" sz="3600">
              <a:latin typeface="Arial"/>
              <a:cs typeface="Times"/>
            </a:endParaRPr>
          </a:p>
          <a:p>
            <a:pPr marL="571500" indent="-571500">
              <a:spcBef>
                <a:spcPct val="50000"/>
              </a:spcBef>
              <a:buFont typeface="Arial,Sans-Serif"/>
              <a:buChar char="•"/>
            </a:pPr>
            <a:r>
              <a:rPr lang="en-US" sz="3600">
                <a:latin typeface="Arial"/>
                <a:cs typeface="Arial"/>
              </a:rPr>
              <a:t>Turning torque during target angle test</a:t>
            </a:r>
            <a:endParaRPr lang="en-US" sz="3600"/>
          </a:p>
        </p:txBody>
      </p:sp>
      <p:sp>
        <p:nvSpPr>
          <p:cNvPr id="6" name="TextBox 5">
            <a:extLst>
              <a:ext uri="{FF2B5EF4-FFF2-40B4-BE49-F238E27FC236}">
                <a16:creationId xmlns:a16="http://schemas.microsoft.com/office/drawing/2014/main" id="{27963414-0B1A-4843-A4B4-D95547441EBB}"/>
              </a:ext>
            </a:extLst>
          </p:cNvPr>
          <p:cNvSpPr txBox="1"/>
          <p:nvPr/>
        </p:nvSpPr>
        <p:spPr>
          <a:xfrm>
            <a:off x="34936900" y="28196081"/>
            <a:ext cx="89518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3600">
                <a:latin typeface="Arial"/>
                <a:cs typeface="Arial"/>
              </a:rPr>
              <a:t>Integration of Grip-Load Device for a complete hand function assessment</a:t>
            </a:r>
            <a:r>
              <a:rPr lang="en-US" sz="3600" b="1" dirty="0">
                <a:solidFill>
                  <a:schemeClr val="tx1">
                    <a:lumMod val="75000"/>
                    <a:lumOff val="25000"/>
                  </a:schemeClr>
                </a:solidFill>
                <a:latin typeface="Arial"/>
                <a:cs typeface="Arial"/>
              </a:rPr>
              <a:t> </a:t>
            </a:r>
            <a:endParaRPr lang="en-US" sz="3600" dirty="0">
              <a:solidFill>
                <a:schemeClr val="tx1">
                  <a:lumMod val="75000"/>
                  <a:lumOff val="25000"/>
                </a:schemeClr>
              </a:solidFill>
              <a:cs typeface="Times" panose="02020603050405020304" pitchFamily="18" charset="0"/>
            </a:endParaRPr>
          </a:p>
        </p:txBody>
      </p:sp>
      <p:sp>
        <p:nvSpPr>
          <p:cNvPr id="7" name="TextBox 6">
            <a:extLst>
              <a:ext uri="{FF2B5EF4-FFF2-40B4-BE49-F238E27FC236}">
                <a16:creationId xmlns:a16="http://schemas.microsoft.com/office/drawing/2014/main" id="{8F01ED3B-E08A-48A6-AA48-381FAF4514F0}"/>
              </a:ext>
            </a:extLst>
          </p:cNvPr>
          <p:cNvSpPr txBox="1"/>
          <p:nvPr/>
        </p:nvSpPr>
        <p:spPr>
          <a:xfrm>
            <a:off x="778248" y="11434083"/>
            <a:ext cx="1660519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3600" dirty="0">
                <a:latin typeface="Arial"/>
                <a:cs typeface="Arial"/>
              </a:rPr>
              <a:t> A device was developed to measure hand turning torque and grasping force for evaluation and rehabilitative training of individuals with hand impairment, such as individuals with Multiple Sclerosis.</a:t>
            </a:r>
          </a:p>
          <a:p>
            <a:pPr marL="571500" indent="-571500">
              <a:buFont typeface="Arial"/>
              <a:buChar char="•"/>
            </a:pPr>
            <a:endParaRPr lang="en-US" sz="3600" dirty="0">
              <a:latin typeface="Arial"/>
              <a:cs typeface="Arial"/>
            </a:endParaRPr>
          </a:p>
          <a:p>
            <a:pPr marL="571500" indent="-571500">
              <a:buFont typeface="Arial"/>
              <a:buChar char="•"/>
            </a:pPr>
            <a:r>
              <a:rPr lang="en-US" sz="3600" dirty="0">
                <a:latin typeface="Arial"/>
                <a:cs typeface="Arial"/>
              </a:rPr>
              <a:t>Previously, a device was developed to assess grip force vs load force and </a:t>
            </a:r>
            <a:endParaRPr lang="en-US" sz="3600" dirty="0">
              <a:latin typeface="Times"/>
              <a:cs typeface="Times"/>
            </a:endParaRPr>
          </a:p>
          <a:p>
            <a:r>
              <a:rPr lang="en-US" sz="3600" dirty="0">
                <a:latin typeface="Arial"/>
                <a:cs typeface="Arial"/>
              </a:rPr>
              <a:t>     arm movement coordination in static and dynamic manipulation tasks</a:t>
            </a:r>
            <a:r>
              <a:rPr lang="en-US" sz="3600" baseline="30000" dirty="0">
                <a:latin typeface="Arial"/>
                <a:cs typeface="Arial"/>
              </a:rPr>
              <a:t>[3]</a:t>
            </a:r>
            <a:r>
              <a:rPr lang="en-US" sz="3600" dirty="0">
                <a:latin typeface="Arial"/>
                <a:cs typeface="Arial"/>
              </a:rPr>
              <a:t>.</a:t>
            </a:r>
            <a:endParaRPr lang="en-US" sz="3600">
              <a:latin typeface="Times"/>
              <a:cs typeface="Times"/>
            </a:endParaRPr>
          </a:p>
          <a:p>
            <a:pPr marL="571500" indent="-571500">
              <a:buFont typeface="Arial"/>
              <a:buChar char="•"/>
            </a:pPr>
            <a:endParaRPr lang="en-US" sz="3600" dirty="0">
              <a:latin typeface="Arial"/>
              <a:cs typeface="Arial"/>
            </a:endParaRPr>
          </a:p>
        </p:txBody>
      </p:sp>
      <p:sp>
        <p:nvSpPr>
          <p:cNvPr id="8" name="TextBox 7">
            <a:extLst>
              <a:ext uri="{FF2B5EF4-FFF2-40B4-BE49-F238E27FC236}">
                <a16:creationId xmlns:a16="http://schemas.microsoft.com/office/drawing/2014/main" id="{1D4E90E7-F950-4606-8574-CD72D3C9B78D}"/>
              </a:ext>
            </a:extLst>
          </p:cNvPr>
          <p:cNvSpPr txBox="1"/>
          <p:nvPr/>
        </p:nvSpPr>
        <p:spPr>
          <a:xfrm>
            <a:off x="22405682" y="6874328"/>
            <a:ext cx="15406486"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b="1" dirty="0">
              <a:latin typeface="Arial"/>
              <a:cs typeface="Times"/>
            </a:endParaRPr>
          </a:p>
          <a:p>
            <a:pPr marL="457200" indent="-457200">
              <a:spcAft>
                <a:spcPts val="0"/>
              </a:spcAft>
              <a:buFont typeface="Arial,Sans-Serif"/>
              <a:buChar char="•"/>
            </a:pPr>
            <a:r>
              <a:rPr lang="en-US" sz="3600">
                <a:latin typeface="Arial"/>
                <a:cs typeface="Arial"/>
              </a:rPr>
              <a:t>Electrical resistance is inversely proportional to the applied force</a:t>
            </a:r>
            <a:endParaRPr lang="en-US" sz="3600" dirty="0">
              <a:latin typeface="Times"/>
              <a:cs typeface="Times"/>
            </a:endParaRPr>
          </a:p>
          <a:p>
            <a:pPr marL="457200" indent="-457200">
              <a:spcAft>
                <a:spcPts val="0"/>
              </a:spcAft>
              <a:buFont typeface="Arial,Sans-Serif"/>
              <a:buChar char="•"/>
            </a:pPr>
            <a:endParaRPr lang="en-US" sz="3600" dirty="0">
              <a:latin typeface="Times"/>
              <a:cs typeface="Times"/>
            </a:endParaRPr>
          </a:p>
          <a:p>
            <a:pPr marL="457200" indent="-457200">
              <a:spcAft>
                <a:spcPts val="0"/>
              </a:spcAft>
              <a:buFont typeface="Arial,Sans-Serif"/>
              <a:buChar char="•"/>
            </a:pPr>
            <a:r>
              <a:rPr lang="en-US" sz="3600">
                <a:latin typeface="Arial"/>
                <a:cs typeface="Arial"/>
              </a:rPr>
              <a:t>Thin and flexible characteristics allows integration of the FSR on the knob to measure applied grasping force</a:t>
            </a:r>
            <a:endParaRPr lang="en-US" sz="3600" dirty="0">
              <a:latin typeface="Times"/>
              <a:cs typeface="Times"/>
            </a:endParaRPr>
          </a:p>
          <a:p>
            <a:pPr marL="457200" indent="-457200">
              <a:spcAft>
                <a:spcPts val="0"/>
              </a:spcAft>
              <a:buFont typeface="Arial,Sans-Serif"/>
              <a:buChar char="•"/>
            </a:pPr>
            <a:endParaRPr lang="en-US" sz="3600" dirty="0">
              <a:latin typeface="Arial"/>
              <a:cs typeface="Arial"/>
            </a:endParaRPr>
          </a:p>
          <a:p>
            <a:pPr marL="457200" indent="-457200">
              <a:spcAft>
                <a:spcPts val="0"/>
              </a:spcAft>
              <a:buFont typeface="Arial,Sans-Serif"/>
              <a:buChar char="•"/>
            </a:pPr>
            <a:r>
              <a:rPr lang="en-US" sz="3600">
                <a:latin typeface="Arial"/>
                <a:cs typeface="Arial"/>
              </a:rPr>
              <a:t>Enables analyzing the relationship between grasping force and turning torque</a:t>
            </a:r>
            <a:endParaRPr lang="en-US" sz="3600">
              <a:cs typeface="Times" panose="02020603050405020304" pitchFamily="18" charset="0"/>
            </a:endParaRPr>
          </a:p>
        </p:txBody>
      </p:sp>
      <p:pic>
        <p:nvPicPr>
          <p:cNvPr id="12" name="Picture 12" descr="A picture containing drawing, clock&#10;&#10;Description automatically generated">
            <a:extLst>
              <a:ext uri="{FF2B5EF4-FFF2-40B4-BE49-F238E27FC236}">
                <a16:creationId xmlns:a16="http://schemas.microsoft.com/office/drawing/2014/main" id="{C7B8F142-7985-4CB1-99F3-9064B6FEFA73}"/>
              </a:ext>
            </a:extLst>
          </p:cNvPr>
          <p:cNvPicPr>
            <a:picLocks noChangeAspect="1"/>
          </p:cNvPicPr>
          <p:nvPr/>
        </p:nvPicPr>
        <p:blipFill>
          <a:blip r:embed="rId5"/>
          <a:stretch>
            <a:fillRect/>
          </a:stretch>
        </p:blipFill>
        <p:spPr>
          <a:xfrm>
            <a:off x="2403133" y="19473263"/>
            <a:ext cx="3922791" cy="8110496"/>
          </a:xfrm>
          <a:prstGeom prst="rect">
            <a:avLst/>
          </a:prstGeom>
        </p:spPr>
      </p:pic>
      <p:sp>
        <p:nvSpPr>
          <p:cNvPr id="14" name="TextBox 13">
            <a:extLst>
              <a:ext uri="{FF2B5EF4-FFF2-40B4-BE49-F238E27FC236}">
                <a16:creationId xmlns:a16="http://schemas.microsoft.com/office/drawing/2014/main" id="{328EE168-C8B6-481A-A5AC-E994D667D26A}"/>
              </a:ext>
            </a:extLst>
          </p:cNvPr>
          <p:cNvSpPr txBox="1"/>
          <p:nvPr/>
        </p:nvSpPr>
        <p:spPr>
          <a:xfrm>
            <a:off x="7549322" y="18881353"/>
            <a:ext cx="13623790" cy="7232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Arial"/>
                <a:cs typeface="Arial"/>
              </a:rPr>
              <a:t>Hardware/Software</a:t>
            </a:r>
          </a:p>
          <a:p>
            <a:pPr marL="457200" indent="-457200">
              <a:buFont typeface="Arial"/>
              <a:buChar char="•"/>
            </a:pPr>
            <a:r>
              <a:rPr lang="en-US" sz="3600" dirty="0">
                <a:latin typeface="Arial"/>
                <a:cs typeface="Arial"/>
              </a:rPr>
              <a:t>DC motor with encoder for variable turn resistance and turn angle measurement</a:t>
            </a:r>
          </a:p>
          <a:p>
            <a:pPr marL="457200" indent="-457200">
              <a:buFont typeface="Arial"/>
              <a:buChar char="•"/>
            </a:pPr>
            <a:endParaRPr lang="en-US" sz="3600" dirty="0">
              <a:latin typeface="Arial"/>
              <a:cs typeface="Arial"/>
            </a:endParaRPr>
          </a:p>
          <a:p>
            <a:pPr marL="457200" indent="-457200">
              <a:buFont typeface="Arial"/>
              <a:buChar char="•"/>
            </a:pPr>
            <a:r>
              <a:rPr lang="en-US" sz="3600" dirty="0">
                <a:latin typeface="Arial"/>
                <a:cs typeface="Arial"/>
              </a:rPr>
              <a:t>Torque sensor to acquire turning torque</a:t>
            </a:r>
          </a:p>
          <a:p>
            <a:pPr marL="457200" indent="-457200">
              <a:buFont typeface="Arial"/>
              <a:buChar char="•"/>
            </a:pPr>
            <a:endParaRPr lang="en-US" sz="3600" dirty="0">
              <a:latin typeface="Arial"/>
              <a:cs typeface="Arial"/>
            </a:endParaRPr>
          </a:p>
          <a:p>
            <a:pPr marL="457200" indent="-457200">
              <a:buFont typeface="Arial"/>
              <a:buChar char="•"/>
            </a:pPr>
            <a:r>
              <a:rPr lang="en-US" sz="3600" dirty="0">
                <a:latin typeface="Arial"/>
                <a:cs typeface="Arial"/>
              </a:rPr>
              <a:t>Arduino Mega 2560 microcontroller for sensor integration and actuation control and LabVIEW</a:t>
            </a:r>
          </a:p>
          <a:p>
            <a:pPr marL="457200" indent="-457200">
              <a:buFont typeface="Arial"/>
              <a:buChar char="•"/>
            </a:pPr>
            <a:endParaRPr lang="en-US" sz="3600" dirty="0">
              <a:latin typeface="Arial"/>
              <a:cs typeface="Arial"/>
            </a:endParaRPr>
          </a:p>
          <a:p>
            <a:pPr marL="457200" indent="-457200">
              <a:buFont typeface="Arial"/>
              <a:buChar char="•"/>
            </a:pPr>
            <a:r>
              <a:rPr lang="en-US" sz="3600" dirty="0">
                <a:latin typeface="Arial"/>
                <a:cs typeface="Arial"/>
              </a:rPr>
              <a:t>Acrylic structure with three available </a:t>
            </a:r>
          </a:p>
          <a:p>
            <a:r>
              <a:rPr lang="en-US" sz="3600" dirty="0">
                <a:latin typeface="Arial"/>
                <a:cs typeface="Arial"/>
              </a:rPr>
              <a:t>   knob sizes and five planes from</a:t>
            </a:r>
          </a:p>
          <a:p>
            <a:r>
              <a:rPr lang="en-US" sz="3600">
                <a:latin typeface="Arial"/>
                <a:cs typeface="Arial"/>
              </a:rPr>
              <a:t>   the horizontal</a:t>
            </a:r>
            <a:endParaRPr lang="en-US"/>
          </a:p>
          <a:p>
            <a:endParaRPr lang="en-US" sz="3200" dirty="0">
              <a:solidFill>
                <a:schemeClr val="tx1">
                  <a:lumMod val="75000"/>
                  <a:lumOff val="25000"/>
                </a:schemeClr>
              </a:solidFill>
              <a:latin typeface="Arial"/>
              <a:cs typeface="Arial"/>
            </a:endParaRPr>
          </a:p>
        </p:txBody>
      </p:sp>
      <p:sp>
        <p:nvSpPr>
          <p:cNvPr id="81" name="TextBox 80">
            <a:extLst>
              <a:ext uri="{FF2B5EF4-FFF2-40B4-BE49-F238E27FC236}">
                <a16:creationId xmlns:a16="http://schemas.microsoft.com/office/drawing/2014/main" id="{B8E0FBD8-FDA3-4FBE-91AD-E6546BAAB45C}"/>
              </a:ext>
            </a:extLst>
          </p:cNvPr>
          <p:cNvSpPr txBox="1"/>
          <p:nvPr/>
        </p:nvSpPr>
        <p:spPr>
          <a:xfrm>
            <a:off x="22393194" y="11595206"/>
            <a:ext cx="2090825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Arial"/>
                <a:cs typeface="Arial"/>
              </a:rPr>
              <a:t>Graphical User Interface</a:t>
            </a:r>
            <a:r>
              <a:rPr lang="en-US" sz="3600" dirty="0">
                <a:latin typeface="Arial"/>
                <a:cs typeface="Arial"/>
              </a:rPr>
              <a:t> (GUI):</a:t>
            </a:r>
          </a:p>
          <a:p>
            <a:pPr marL="457200" indent="-457200">
              <a:buFont typeface="Arial"/>
              <a:buChar char="•"/>
            </a:pPr>
            <a:r>
              <a:rPr lang="en-US" sz="3600" dirty="0">
                <a:latin typeface="Arial"/>
                <a:cs typeface="Arial"/>
              </a:rPr>
              <a:t>Developed in LabVIEW to display experiment parameters</a:t>
            </a:r>
          </a:p>
          <a:p>
            <a:pPr marL="457200" indent="-457200">
              <a:buFont typeface="Arial"/>
              <a:buChar char="•"/>
            </a:pPr>
            <a:endParaRPr lang="en-US" sz="3600" dirty="0">
              <a:latin typeface="Arial"/>
              <a:cs typeface="Arial"/>
            </a:endParaRPr>
          </a:p>
          <a:p>
            <a:pPr marL="457200" indent="-457200">
              <a:buFont typeface="Arial"/>
              <a:buChar char="•"/>
            </a:pPr>
            <a:r>
              <a:rPr lang="en-US" sz="3600">
                <a:latin typeface="Arial"/>
                <a:cs typeface="Arial"/>
              </a:rPr>
              <a:t>Redesigning</a:t>
            </a:r>
            <a:r>
              <a:rPr lang="en-US" sz="3600" dirty="0">
                <a:latin typeface="Arial"/>
                <a:cs typeface="Arial"/>
              </a:rPr>
              <a:t> to provide visual feedback to the user and a grasping force parameter for the operator</a:t>
            </a:r>
          </a:p>
          <a:p>
            <a:r>
              <a:rPr lang="en-US" sz="3200" dirty="0">
                <a:latin typeface="Arial"/>
                <a:cs typeface="Arial"/>
              </a:rPr>
              <a:t>. </a:t>
            </a:r>
          </a:p>
        </p:txBody>
      </p:sp>
      <p:sp>
        <p:nvSpPr>
          <p:cNvPr id="76" name="Arrow: Right 75">
            <a:extLst>
              <a:ext uri="{FF2B5EF4-FFF2-40B4-BE49-F238E27FC236}">
                <a16:creationId xmlns:a16="http://schemas.microsoft.com/office/drawing/2014/main" id="{2D18D764-BE8C-451E-B3BE-427A80FCD740}"/>
              </a:ext>
            </a:extLst>
          </p:cNvPr>
          <p:cNvSpPr/>
          <p:nvPr/>
        </p:nvSpPr>
        <p:spPr>
          <a:xfrm rot="20100000">
            <a:off x="2446165" y="25145392"/>
            <a:ext cx="1121870" cy="1214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eaLnBrk="0" fontAlgn="base" hangingPunct="0">
              <a:spcBef>
                <a:spcPct val="0"/>
              </a:spcBef>
              <a:spcAft>
                <a:spcPct val="0"/>
              </a:spcAft>
              <a:defRPr sz="2400" kern="1200">
                <a:solidFill>
                  <a:schemeClr val="lt1"/>
                </a:solidFill>
                <a:latin typeface="+mn-lt"/>
                <a:ea typeface="+mn-ea"/>
                <a:cs typeface="+mn-cs"/>
              </a:defRPr>
            </a:lvl1pPr>
            <a:lvl2pPr marL="457147" algn="l" rtl="0" eaLnBrk="0" fontAlgn="base" hangingPunct="0">
              <a:spcBef>
                <a:spcPct val="0"/>
              </a:spcBef>
              <a:spcAft>
                <a:spcPct val="0"/>
              </a:spcAft>
              <a:defRPr sz="2400" kern="1200">
                <a:solidFill>
                  <a:schemeClr val="lt1"/>
                </a:solidFill>
                <a:latin typeface="+mn-lt"/>
                <a:ea typeface="+mn-ea"/>
                <a:cs typeface="+mn-cs"/>
              </a:defRPr>
            </a:lvl2pPr>
            <a:lvl3pPr marL="914293" algn="l" rtl="0" eaLnBrk="0" fontAlgn="base" hangingPunct="0">
              <a:spcBef>
                <a:spcPct val="0"/>
              </a:spcBef>
              <a:spcAft>
                <a:spcPct val="0"/>
              </a:spcAft>
              <a:defRPr sz="2400" kern="1200">
                <a:solidFill>
                  <a:schemeClr val="lt1"/>
                </a:solidFill>
                <a:latin typeface="+mn-lt"/>
                <a:ea typeface="+mn-ea"/>
                <a:cs typeface="+mn-cs"/>
              </a:defRPr>
            </a:lvl3pPr>
            <a:lvl4pPr marL="1371440" algn="l" rtl="0" eaLnBrk="0" fontAlgn="base" hangingPunct="0">
              <a:spcBef>
                <a:spcPct val="0"/>
              </a:spcBef>
              <a:spcAft>
                <a:spcPct val="0"/>
              </a:spcAft>
              <a:defRPr sz="2400" kern="1200">
                <a:solidFill>
                  <a:schemeClr val="lt1"/>
                </a:solidFill>
                <a:latin typeface="+mn-lt"/>
                <a:ea typeface="+mn-ea"/>
                <a:cs typeface="+mn-cs"/>
              </a:defRPr>
            </a:lvl4pPr>
            <a:lvl5pPr marL="1828586" algn="l" rtl="0" eaLnBrk="0" fontAlgn="base" hangingPunct="0">
              <a:spcBef>
                <a:spcPct val="0"/>
              </a:spcBef>
              <a:spcAft>
                <a:spcPct val="0"/>
              </a:spcAft>
              <a:defRPr sz="2400" kern="1200">
                <a:solidFill>
                  <a:schemeClr val="lt1"/>
                </a:solidFill>
                <a:latin typeface="+mn-lt"/>
                <a:ea typeface="+mn-ea"/>
                <a:cs typeface="+mn-cs"/>
              </a:defRPr>
            </a:lvl5pPr>
            <a:lvl6pPr marL="2285733" algn="l" defTabSz="914293" rtl="0" eaLnBrk="1" latinLnBrk="0" hangingPunct="1">
              <a:defRPr sz="2400" kern="1200">
                <a:solidFill>
                  <a:schemeClr val="lt1"/>
                </a:solidFill>
                <a:latin typeface="+mn-lt"/>
                <a:ea typeface="+mn-ea"/>
                <a:cs typeface="+mn-cs"/>
              </a:defRPr>
            </a:lvl6pPr>
            <a:lvl7pPr marL="2742879" algn="l" defTabSz="914293" rtl="0" eaLnBrk="1" latinLnBrk="0" hangingPunct="1">
              <a:defRPr sz="2400" kern="1200">
                <a:solidFill>
                  <a:schemeClr val="lt1"/>
                </a:solidFill>
                <a:latin typeface="+mn-lt"/>
                <a:ea typeface="+mn-ea"/>
                <a:cs typeface="+mn-cs"/>
              </a:defRPr>
            </a:lvl7pPr>
            <a:lvl8pPr marL="3200026" algn="l" defTabSz="914293" rtl="0" eaLnBrk="1" latinLnBrk="0" hangingPunct="1">
              <a:defRPr sz="2400" kern="1200">
                <a:solidFill>
                  <a:schemeClr val="lt1"/>
                </a:solidFill>
                <a:latin typeface="+mn-lt"/>
                <a:ea typeface="+mn-ea"/>
                <a:cs typeface="+mn-cs"/>
              </a:defRPr>
            </a:lvl8pPr>
            <a:lvl9pPr marL="3657172" algn="l" defTabSz="914293" rtl="0" eaLnBrk="1" latinLnBrk="0" hangingPunct="1">
              <a:defRPr sz="2400" kern="1200">
                <a:solidFill>
                  <a:schemeClr val="lt1"/>
                </a:solidFill>
                <a:latin typeface="+mn-lt"/>
                <a:ea typeface="+mn-ea"/>
                <a:cs typeface="+mn-cs"/>
              </a:defRPr>
            </a:lvl9pPr>
          </a:lstStyle>
          <a:p>
            <a:pPr algn="ctr"/>
            <a:endParaRPr lang="en-US"/>
          </a:p>
        </p:txBody>
      </p:sp>
      <p:sp>
        <p:nvSpPr>
          <p:cNvPr id="82" name="Arrow: Right 81">
            <a:extLst>
              <a:ext uri="{FF2B5EF4-FFF2-40B4-BE49-F238E27FC236}">
                <a16:creationId xmlns:a16="http://schemas.microsoft.com/office/drawing/2014/main" id="{BBB29688-945E-4495-A5DC-3B85DF812B5B}"/>
              </a:ext>
            </a:extLst>
          </p:cNvPr>
          <p:cNvSpPr/>
          <p:nvPr/>
        </p:nvSpPr>
        <p:spPr>
          <a:xfrm rot="-8340000" flipV="1">
            <a:off x="4958971" y="25121356"/>
            <a:ext cx="2013217" cy="1859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eaLnBrk="0" fontAlgn="base" hangingPunct="0">
              <a:spcBef>
                <a:spcPct val="0"/>
              </a:spcBef>
              <a:spcAft>
                <a:spcPct val="0"/>
              </a:spcAft>
              <a:defRPr sz="2400" kern="1200">
                <a:solidFill>
                  <a:schemeClr val="lt1"/>
                </a:solidFill>
                <a:latin typeface="+mn-lt"/>
                <a:ea typeface="+mn-ea"/>
                <a:cs typeface="+mn-cs"/>
              </a:defRPr>
            </a:lvl1pPr>
            <a:lvl2pPr marL="457147" algn="l" rtl="0" eaLnBrk="0" fontAlgn="base" hangingPunct="0">
              <a:spcBef>
                <a:spcPct val="0"/>
              </a:spcBef>
              <a:spcAft>
                <a:spcPct val="0"/>
              </a:spcAft>
              <a:defRPr sz="2400" kern="1200">
                <a:solidFill>
                  <a:schemeClr val="lt1"/>
                </a:solidFill>
                <a:latin typeface="+mn-lt"/>
                <a:ea typeface="+mn-ea"/>
                <a:cs typeface="+mn-cs"/>
              </a:defRPr>
            </a:lvl2pPr>
            <a:lvl3pPr marL="914293" algn="l" rtl="0" eaLnBrk="0" fontAlgn="base" hangingPunct="0">
              <a:spcBef>
                <a:spcPct val="0"/>
              </a:spcBef>
              <a:spcAft>
                <a:spcPct val="0"/>
              </a:spcAft>
              <a:defRPr sz="2400" kern="1200">
                <a:solidFill>
                  <a:schemeClr val="lt1"/>
                </a:solidFill>
                <a:latin typeface="+mn-lt"/>
                <a:ea typeface="+mn-ea"/>
                <a:cs typeface="+mn-cs"/>
              </a:defRPr>
            </a:lvl3pPr>
            <a:lvl4pPr marL="1371440" algn="l" rtl="0" eaLnBrk="0" fontAlgn="base" hangingPunct="0">
              <a:spcBef>
                <a:spcPct val="0"/>
              </a:spcBef>
              <a:spcAft>
                <a:spcPct val="0"/>
              </a:spcAft>
              <a:defRPr sz="2400" kern="1200">
                <a:solidFill>
                  <a:schemeClr val="lt1"/>
                </a:solidFill>
                <a:latin typeface="+mn-lt"/>
                <a:ea typeface="+mn-ea"/>
                <a:cs typeface="+mn-cs"/>
              </a:defRPr>
            </a:lvl4pPr>
            <a:lvl5pPr marL="1828586" algn="l" rtl="0" eaLnBrk="0" fontAlgn="base" hangingPunct="0">
              <a:spcBef>
                <a:spcPct val="0"/>
              </a:spcBef>
              <a:spcAft>
                <a:spcPct val="0"/>
              </a:spcAft>
              <a:defRPr sz="2400" kern="1200">
                <a:solidFill>
                  <a:schemeClr val="lt1"/>
                </a:solidFill>
                <a:latin typeface="+mn-lt"/>
                <a:ea typeface="+mn-ea"/>
                <a:cs typeface="+mn-cs"/>
              </a:defRPr>
            </a:lvl5pPr>
            <a:lvl6pPr marL="2285733" algn="l" defTabSz="914293" rtl="0" eaLnBrk="1" latinLnBrk="0" hangingPunct="1">
              <a:defRPr sz="2400" kern="1200">
                <a:solidFill>
                  <a:schemeClr val="lt1"/>
                </a:solidFill>
                <a:latin typeface="+mn-lt"/>
                <a:ea typeface="+mn-ea"/>
                <a:cs typeface="+mn-cs"/>
              </a:defRPr>
            </a:lvl6pPr>
            <a:lvl7pPr marL="2742879" algn="l" defTabSz="914293" rtl="0" eaLnBrk="1" latinLnBrk="0" hangingPunct="1">
              <a:defRPr sz="2400" kern="1200">
                <a:solidFill>
                  <a:schemeClr val="lt1"/>
                </a:solidFill>
                <a:latin typeface="+mn-lt"/>
                <a:ea typeface="+mn-ea"/>
                <a:cs typeface="+mn-cs"/>
              </a:defRPr>
            </a:lvl7pPr>
            <a:lvl8pPr marL="3200026" algn="l" defTabSz="914293" rtl="0" eaLnBrk="1" latinLnBrk="0" hangingPunct="1">
              <a:defRPr sz="2400" kern="1200">
                <a:solidFill>
                  <a:schemeClr val="lt1"/>
                </a:solidFill>
                <a:latin typeface="+mn-lt"/>
                <a:ea typeface="+mn-ea"/>
                <a:cs typeface="+mn-cs"/>
              </a:defRPr>
            </a:lvl8pPr>
            <a:lvl9pPr marL="3657172" algn="l" defTabSz="914293" rtl="0" eaLnBrk="1" latinLnBrk="0" hangingPunct="1">
              <a:defRPr sz="2400" kern="1200">
                <a:solidFill>
                  <a:schemeClr val="lt1"/>
                </a:solidFill>
                <a:latin typeface="+mn-lt"/>
                <a:ea typeface="+mn-ea"/>
                <a:cs typeface="+mn-cs"/>
              </a:defRPr>
            </a:lvl9pPr>
          </a:lstStyle>
          <a:p>
            <a:pPr algn="ctr"/>
            <a:endParaRPr lang="en-US"/>
          </a:p>
        </p:txBody>
      </p:sp>
      <p:sp>
        <p:nvSpPr>
          <p:cNvPr id="83" name="Arrow: Right 82">
            <a:extLst>
              <a:ext uri="{FF2B5EF4-FFF2-40B4-BE49-F238E27FC236}">
                <a16:creationId xmlns:a16="http://schemas.microsoft.com/office/drawing/2014/main" id="{76E0A1EF-B854-4617-BD61-557B9C923B9E}"/>
              </a:ext>
            </a:extLst>
          </p:cNvPr>
          <p:cNvSpPr/>
          <p:nvPr/>
        </p:nvSpPr>
        <p:spPr>
          <a:xfrm>
            <a:off x="2683966" y="20988330"/>
            <a:ext cx="845245" cy="1214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eaLnBrk="0" fontAlgn="base" hangingPunct="0">
              <a:spcBef>
                <a:spcPct val="0"/>
              </a:spcBef>
              <a:spcAft>
                <a:spcPct val="0"/>
              </a:spcAft>
              <a:defRPr sz="2400" kern="1200">
                <a:solidFill>
                  <a:schemeClr val="lt1"/>
                </a:solidFill>
                <a:latin typeface="+mn-lt"/>
                <a:ea typeface="+mn-ea"/>
                <a:cs typeface="+mn-cs"/>
              </a:defRPr>
            </a:lvl1pPr>
            <a:lvl2pPr marL="457147" algn="l" rtl="0" eaLnBrk="0" fontAlgn="base" hangingPunct="0">
              <a:spcBef>
                <a:spcPct val="0"/>
              </a:spcBef>
              <a:spcAft>
                <a:spcPct val="0"/>
              </a:spcAft>
              <a:defRPr sz="2400" kern="1200">
                <a:solidFill>
                  <a:schemeClr val="lt1"/>
                </a:solidFill>
                <a:latin typeface="+mn-lt"/>
                <a:ea typeface="+mn-ea"/>
                <a:cs typeface="+mn-cs"/>
              </a:defRPr>
            </a:lvl2pPr>
            <a:lvl3pPr marL="914293" algn="l" rtl="0" eaLnBrk="0" fontAlgn="base" hangingPunct="0">
              <a:spcBef>
                <a:spcPct val="0"/>
              </a:spcBef>
              <a:spcAft>
                <a:spcPct val="0"/>
              </a:spcAft>
              <a:defRPr sz="2400" kern="1200">
                <a:solidFill>
                  <a:schemeClr val="lt1"/>
                </a:solidFill>
                <a:latin typeface="+mn-lt"/>
                <a:ea typeface="+mn-ea"/>
                <a:cs typeface="+mn-cs"/>
              </a:defRPr>
            </a:lvl3pPr>
            <a:lvl4pPr marL="1371440" algn="l" rtl="0" eaLnBrk="0" fontAlgn="base" hangingPunct="0">
              <a:spcBef>
                <a:spcPct val="0"/>
              </a:spcBef>
              <a:spcAft>
                <a:spcPct val="0"/>
              </a:spcAft>
              <a:defRPr sz="2400" kern="1200">
                <a:solidFill>
                  <a:schemeClr val="lt1"/>
                </a:solidFill>
                <a:latin typeface="+mn-lt"/>
                <a:ea typeface="+mn-ea"/>
                <a:cs typeface="+mn-cs"/>
              </a:defRPr>
            </a:lvl4pPr>
            <a:lvl5pPr marL="1828586" algn="l" rtl="0" eaLnBrk="0" fontAlgn="base" hangingPunct="0">
              <a:spcBef>
                <a:spcPct val="0"/>
              </a:spcBef>
              <a:spcAft>
                <a:spcPct val="0"/>
              </a:spcAft>
              <a:defRPr sz="2400" kern="1200">
                <a:solidFill>
                  <a:schemeClr val="lt1"/>
                </a:solidFill>
                <a:latin typeface="+mn-lt"/>
                <a:ea typeface="+mn-ea"/>
                <a:cs typeface="+mn-cs"/>
              </a:defRPr>
            </a:lvl5pPr>
            <a:lvl6pPr marL="2285733" algn="l" defTabSz="914293" rtl="0" eaLnBrk="1" latinLnBrk="0" hangingPunct="1">
              <a:defRPr sz="2400" kern="1200">
                <a:solidFill>
                  <a:schemeClr val="lt1"/>
                </a:solidFill>
                <a:latin typeface="+mn-lt"/>
                <a:ea typeface="+mn-ea"/>
                <a:cs typeface="+mn-cs"/>
              </a:defRPr>
            </a:lvl6pPr>
            <a:lvl7pPr marL="2742879" algn="l" defTabSz="914293" rtl="0" eaLnBrk="1" latinLnBrk="0" hangingPunct="1">
              <a:defRPr sz="2400" kern="1200">
                <a:solidFill>
                  <a:schemeClr val="lt1"/>
                </a:solidFill>
                <a:latin typeface="+mn-lt"/>
                <a:ea typeface="+mn-ea"/>
                <a:cs typeface="+mn-cs"/>
              </a:defRPr>
            </a:lvl7pPr>
            <a:lvl8pPr marL="3200026" algn="l" defTabSz="914293" rtl="0" eaLnBrk="1" latinLnBrk="0" hangingPunct="1">
              <a:defRPr sz="2400" kern="1200">
                <a:solidFill>
                  <a:schemeClr val="lt1"/>
                </a:solidFill>
                <a:latin typeface="+mn-lt"/>
                <a:ea typeface="+mn-ea"/>
                <a:cs typeface="+mn-cs"/>
              </a:defRPr>
            </a:lvl8pPr>
            <a:lvl9pPr marL="3657172" algn="l" defTabSz="914293" rtl="0" eaLnBrk="1" latinLnBrk="0" hangingPunct="1">
              <a:defRPr sz="2400" kern="1200">
                <a:solidFill>
                  <a:schemeClr val="lt1"/>
                </a:solidFill>
                <a:latin typeface="+mn-lt"/>
                <a:ea typeface="+mn-ea"/>
                <a:cs typeface="+mn-cs"/>
              </a:defRPr>
            </a:lvl9pPr>
          </a:lstStyle>
          <a:p>
            <a:pPr algn="ctr"/>
            <a:endParaRPr lang="en-US"/>
          </a:p>
        </p:txBody>
      </p:sp>
      <p:sp>
        <p:nvSpPr>
          <p:cNvPr id="84" name="Arrow: Right 83">
            <a:extLst>
              <a:ext uri="{FF2B5EF4-FFF2-40B4-BE49-F238E27FC236}">
                <a16:creationId xmlns:a16="http://schemas.microsoft.com/office/drawing/2014/main" id="{A086583B-4BF3-4369-AFD9-92208730D89C}"/>
              </a:ext>
            </a:extLst>
          </p:cNvPr>
          <p:cNvSpPr/>
          <p:nvPr/>
        </p:nvSpPr>
        <p:spPr>
          <a:xfrm rot="10200000">
            <a:off x="5204329" y="20127718"/>
            <a:ext cx="845245" cy="1214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eaLnBrk="0" fontAlgn="base" hangingPunct="0">
              <a:spcBef>
                <a:spcPct val="0"/>
              </a:spcBef>
              <a:spcAft>
                <a:spcPct val="0"/>
              </a:spcAft>
              <a:defRPr sz="2400" kern="1200">
                <a:solidFill>
                  <a:schemeClr val="lt1"/>
                </a:solidFill>
                <a:latin typeface="+mn-lt"/>
                <a:ea typeface="+mn-ea"/>
                <a:cs typeface="+mn-cs"/>
              </a:defRPr>
            </a:lvl1pPr>
            <a:lvl2pPr marL="457147" algn="l" rtl="0" eaLnBrk="0" fontAlgn="base" hangingPunct="0">
              <a:spcBef>
                <a:spcPct val="0"/>
              </a:spcBef>
              <a:spcAft>
                <a:spcPct val="0"/>
              </a:spcAft>
              <a:defRPr sz="2400" kern="1200">
                <a:solidFill>
                  <a:schemeClr val="lt1"/>
                </a:solidFill>
                <a:latin typeface="+mn-lt"/>
                <a:ea typeface="+mn-ea"/>
                <a:cs typeface="+mn-cs"/>
              </a:defRPr>
            </a:lvl2pPr>
            <a:lvl3pPr marL="914293" algn="l" rtl="0" eaLnBrk="0" fontAlgn="base" hangingPunct="0">
              <a:spcBef>
                <a:spcPct val="0"/>
              </a:spcBef>
              <a:spcAft>
                <a:spcPct val="0"/>
              </a:spcAft>
              <a:defRPr sz="2400" kern="1200">
                <a:solidFill>
                  <a:schemeClr val="lt1"/>
                </a:solidFill>
                <a:latin typeface="+mn-lt"/>
                <a:ea typeface="+mn-ea"/>
                <a:cs typeface="+mn-cs"/>
              </a:defRPr>
            </a:lvl3pPr>
            <a:lvl4pPr marL="1371440" algn="l" rtl="0" eaLnBrk="0" fontAlgn="base" hangingPunct="0">
              <a:spcBef>
                <a:spcPct val="0"/>
              </a:spcBef>
              <a:spcAft>
                <a:spcPct val="0"/>
              </a:spcAft>
              <a:defRPr sz="2400" kern="1200">
                <a:solidFill>
                  <a:schemeClr val="lt1"/>
                </a:solidFill>
                <a:latin typeface="+mn-lt"/>
                <a:ea typeface="+mn-ea"/>
                <a:cs typeface="+mn-cs"/>
              </a:defRPr>
            </a:lvl4pPr>
            <a:lvl5pPr marL="1828586" algn="l" rtl="0" eaLnBrk="0" fontAlgn="base" hangingPunct="0">
              <a:spcBef>
                <a:spcPct val="0"/>
              </a:spcBef>
              <a:spcAft>
                <a:spcPct val="0"/>
              </a:spcAft>
              <a:defRPr sz="2400" kern="1200">
                <a:solidFill>
                  <a:schemeClr val="lt1"/>
                </a:solidFill>
                <a:latin typeface="+mn-lt"/>
                <a:ea typeface="+mn-ea"/>
                <a:cs typeface="+mn-cs"/>
              </a:defRPr>
            </a:lvl5pPr>
            <a:lvl6pPr marL="2285733" algn="l" defTabSz="914293" rtl="0" eaLnBrk="1" latinLnBrk="0" hangingPunct="1">
              <a:defRPr sz="2400" kern="1200">
                <a:solidFill>
                  <a:schemeClr val="lt1"/>
                </a:solidFill>
                <a:latin typeface="+mn-lt"/>
                <a:ea typeface="+mn-ea"/>
                <a:cs typeface="+mn-cs"/>
              </a:defRPr>
            </a:lvl6pPr>
            <a:lvl7pPr marL="2742879" algn="l" defTabSz="914293" rtl="0" eaLnBrk="1" latinLnBrk="0" hangingPunct="1">
              <a:defRPr sz="2400" kern="1200">
                <a:solidFill>
                  <a:schemeClr val="lt1"/>
                </a:solidFill>
                <a:latin typeface="+mn-lt"/>
                <a:ea typeface="+mn-ea"/>
                <a:cs typeface="+mn-cs"/>
              </a:defRPr>
            </a:lvl7pPr>
            <a:lvl8pPr marL="3200026" algn="l" defTabSz="914293" rtl="0" eaLnBrk="1" latinLnBrk="0" hangingPunct="1">
              <a:defRPr sz="2400" kern="1200">
                <a:solidFill>
                  <a:schemeClr val="lt1"/>
                </a:solidFill>
                <a:latin typeface="+mn-lt"/>
                <a:ea typeface="+mn-ea"/>
                <a:cs typeface="+mn-cs"/>
              </a:defRPr>
            </a:lvl8pPr>
            <a:lvl9pPr marL="3657172" algn="l" defTabSz="914293" rtl="0" eaLnBrk="1" latinLnBrk="0" hangingPunct="1">
              <a:defRPr sz="2400" kern="1200">
                <a:solidFill>
                  <a:schemeClr val="lt1"/>
                </a:solidFill>
                <a:latin typeface="+mn-lt"/>
                <a:ea typeface="+mn-ea"/>
                <a:cs typeface="+mn-cs"/>
              </a:defRPr>
            </a:lvl9pPr>
          </a:lstStyle>
          <a:p>
            <a:pPr algn="ctr"/>
            <a:endParaRPr lang="en-US"/>
          </a:p>
        </p:txBody>
      </p:sp>
      <p:sp>
        <p:nvSpPr>
          <p:cNvPr id="15" name="TextBox 14">
            <a:extLst>
              <a:ext uri="{FF2B5EF4-FFF2-40B4-BE49-F238E27FC236}">
                <a16:creationId xmlns:a16="http://schemas.microsoft.com/office/drawing/2014/main" id="{D8988A45-8FCD-44F2-B9F7-579F64073C4A}"/>
              </a:ext>
            </a:extLst>
          </p:cNvPr>
          <p:cNvSpPr txBox="1"/>
          <p:nvPr/>
        </p:nvSpPr>
        <p:spPr>
          <a:xfrm>
            <a:off x="805624" y="20528615"/>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Arial"/>
                <a:cs typeface="Arial"/>
              </a:rPr>
              <a:t>Torque </a:t>
            </a:r>
            <a:endParaRPr lang="en-US" sz="2800" dirty="0">
              <a:latin typeface="Times"/>
              <a:cs typeface="Arial"/>
            </a:endParaRPr>
          </a:p>
          <a:p>
            <a:r>
              <a:rPr lang="en-US" sz="2800" dirty="0">
                <a:latin typeface="Arial"/>
                <a:cs typeface="Arial"/>
              </a:rPr>
              <a:t>Sensor</a:t>
            </a:r>
            <a:endParaRPr lang="en-US" dirty="0">
              <a:cs typeface="Arial"/>
            </a:endParaRPr>
          </a:p>
        </p:txBody>
      </p:sp>
      <p:sp>
        <p:nvSpPr>
          <p:cNvPr id="85" name="TextBox 84">
            <a:extLst>
              <a:ext uri="{FF2B5EF4-FFF2-40B4-BE49-F238E27FC236}">
                <a16:creationId xmlns:a16="http://schemas.microsoft.com/office/drawing/2014/main" id="{B21C4F49-3A67-4C63-AA5F-9A5DEF735ADB}"/>
              </a:ext>
            </a:extLst>
          </p:cNvPr>
          <p:cNvSpPr txBox="1"/>
          <p:nvPr/>
        </p:nvSpPr>
        <p:spPr>
          <a:xfrm>
            <a:off x="5569725" y="20344196"/>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ial"/>
                <a:cs typeface="Times"/>
              </a:rPr>
              <a:t>Turnable </a:t>
            </a:r>
            <a:endParaRPr lang="en-US" sz="2800" dirty="0">
              <a:latin typeface="Arial"/>
              <a:cs typeface="Times"/>
            </a:endParaRPr>
          </a:p>
          <a:p>
            <a:r>
              <a:rPr lang="en-US" sz="2800">
                <a:latin typeface="Arial"/>
                <a:cs typeface="Times"/>
              </a:rPr>
              <a:t>Knob</a:t>
            </a:r>
          </a:p>
        </p:txBody>
      </p:sp>
      <p:sp>
        <p:nvSpPr>
          <p:cNvPr id="86" name="TextBox 85">
            <a:extLst>
              <a:ext uri="{FF2B5EF4-FFF2-40B4-BE49-F238E27FC236}">
                <a16:creationId xmlns:a16="http://schemas.microsoft.com/office/drawing/2014/main" id="{8362559D-875F-40D4-A87B-7A25AACF427A}"/>
              </a:ext>
            </a:extLst>
          </p:cNvPr>
          <p:cNvSpPr txBox="1"/>
          <p:nvPr/>
        </p:nvSpPr>
        <p:spPr>
          <a:xfrm>
            <a:off x="682679" y="24493575"/>
            <a:ext cx="172890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ial"/>
                <a:cs typeface="Times"/>
              </a:rPr>
              <a:t>DC Motor with encoder</a:t>
            </a:r>
            <a:endParaRPr lang="en-US" sz="2800" dirty="0">
              <a:latin typeface="Arial"/>
              <a:cs typeface="Times"/>
            </a:endParaRPr>
          </a:p>
        </p:txBody>
      </p:sp>
      <p:sp>
        <p:nvSpPr>
          <p:cNvPr id="87" name="TextBox 86">
            <a:extLst>
              <a:ext uri="{FF2B5EF4-FFF2-40B4-BE49-F238E27FC236}">
                <a16:creationId xmlns:a16="http://schemas.microsoft.com/office/drawing/2014/main" id="{C2F3ADA9-702B-42A6-8A61-B127D8D8E8CE}"/>
              </a:ext>
            </a:extLst>
          </p:cNvPr>
          <p:cNvSpPr txBox="1"/>
          <p:nvPr/>
        </p:nvSpPr>
        <p:spPr>
          <a:xfrm>
            <a:off x="6799170" y="2593817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Arial"/>
                <a:cs typeface="Times"/>
              </a:rPr>
              <a:t>Amplifier</a:t>
            </a:r>
          </a:p>
        </p:txBody>
      </p:sp>
      <p:sp>
        <p:nvSpPr>
          <p:cNvPr id="35" name="TextBox 34">
            <a:extLst>
              <a:ext uri="{FF2B5EF4-FFF2-40B4-BE49-F238E27FC236}">
                <a16:creationId xmlns:a16="http://schemas.microsoft.com/office/drawing/2014/main" id="{0671472B-36C4-4987-81A0-906BA5D02E41}"/>
              </a:ext>
            </a:extLst>
          </p:cNvPr>
          <p:cNvSpPr txBox="1"/>
          <p:nvPr/>
        </p:nvSpPr>
        <p:spPr>
          <a:xfrm>
            <a:off x="-5459506" y="2892462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Times"/>
            </a:endParaRPr>
          </a:p>
        </p:txBody>
      </p:sp>
      <p:grpSp>
        <p:nvGrpSpPr>
          <p:cNvPr id="40" name="Group 39">
            <a:extLst>
              <a:ext uri="{FF2B5EF4-FFF2-40B4-BE49-F238E27FC236}">
                <a16:creationId xmlns:a16="http://schemas.microsoft.com/office/drawing/2014/main" id="{35039CC3-FF9A-41AE-A82E-6667309D8D04}"/>
              </a:ext>
            </a:extLst>
          </p:cNvPr>
          <p:cNvGrpSpPr/>
          <p:nvPr/>
        </p:nvGrpSpPr>
        <p:grpSpPr>
          <a:xfrm>
            <a:off x="15307314" y="22883533"/>
            <a:ext cx="8978840" cy="4432629"/>
            <a:chOff x="44322225" y="17842807"/>
            <a:chExt cx="8978840" cy="4432629"/>
          </a:xfrm>
        </p:grpSpPr>
        <p:grpSp>
          <p:nvGrpSpPr>
            <p:cNvPr id="39" name="Group 38">
              <a:extLst>
                <a:ext uri="{FF2B5EF4-FFF2-40B4-BE49-F238E27FC236}">
                  <a16:creationId xmlns:a16="http://schemas.microsoft.com/office/drawing/2014/main" id="{DC783A6F-9963-4CE9-A960-B29ED0C46C5D}"/>
                </a:ext>
              </a:extLst>
            </p:cNvPr>
            <p:cNvGrpSpPr/>
            <p:nvPr/>
          </p:nvGrpSpPr>
          <p:grpSpPr>
            <a:xfrm>
              <a:off x="44322225" y="17842807"/>
              <a:ext cx="8978840" cy="4432629"/>
              <a:chOff x="43215724" y="18764891"/>
              <a:chExt cx="8978840" cy="4432629"/>
            </a:xfrm>
          </p:grpSpPr>
          <p:grpSp>
            <p:nvGrpSpPr>
              <p:cNvPr id="80" name="Group 79">
                <a:extLst>
                  <a:ext uri="{FF2B5EF4-FFF2-40B4-BE49-F238E27FC236}">
                    <a16:creationId xmlns:a16="http://schemas.microsoft.com/office/drawing/2014/main" id="{9AE8763D-DAEF-42A4-8562-C5B4D3A14182}"/>
                  </a:ext>
                </a:extLst>
              </p:cNvPr>
              <p:cNvGrpSpPr/>
              <p:nvPr/>
            </p:nvGrpSpPr>
            <p:grpSpPr>
              <a:xfrm>
                <a:off x="43335307" y="18764891"/>
                <a:ext cx="8859257" cy="4427377"/>
                <a:chOff x="14750701" y="18764891"/>
                <a:chExt cx="8859257" cy="4427377"/>
              </a:xfrm>
            </p:grpSpPr>
            <p:grpSp>
              <p:nvGrpSpPr>
                <p:cNvPr id="17" name="Group 16">
                  <a:extLst>
                    <a:ext uri="{FF2B5EF4-FFF2-40B4-BE49-F238E27FC236}">
                      <a16:creationId xmlns:a16="http://schemas.microsoft.com/office/drawing/2014/main" id="{39D12A41-564C-48E3-9B01-EE7321652F14}"/>
                    </a:ext>
                  </a:extLst>
                </p:cNvPr>
                <p:cNvGrpSpPr/>
                <p:nvPr/>
              </p:nvGrpSpPr>
              <p:grpSpPr>
                <a:xfrm>
                  <a:off x="19374286" y="18883944"/>
                  <a:ext cx="4235672" cy="4289708"/>
                  <a:chOff x="17407173" y="20451487"/>
                  <a:chExt cx="4112728" cy="4105292"/>
                </a:xfrm>
              </p:grpSpPr>
              <p:grpSp>
                <p:nvGrpSpPr>
                  <p:cNvPr id="65" name="Group 64">
                    <a:extLst>
                      <a:ext uri="{FF2B5EF4-FFF2-40B4-BE49-F238E27FC236}">
                        <a16:creationId xmlns:a16="http://schemas.microsoft.com/office/drawing/2014/main" id="{ECEDE1E9-F539-44CF-B718-292F7A1F5156}"/>
                      </a:ext>
                    </a:extLst>
                  </p:cNvPr>
                  <p:cNvGrpSpPr/>
                  <p:nvPr/>
                </p:nvGrpSpPr>
                <p:grpSpPr>
                  <a:xfrm>
                    <a:off x="17407173" y="20451487"/>
                    <a:ext cx="3945268" cy="4044764"/>
                    <a:chOff x="46483556" y="2163487"/>
                    <a:chExt cx="3576435" cy="3645195"/>
                  </a:xfrm>
                </p:grpSpPr>
                <p:pic>
                  <p:nvPicPr>
                    <p:cNvPr id="66" name="Picture 65" descr="A picture containing indoor, monitor, table, clock&#10;&#10;Description automatically generated">
                      <a:extLst>
                        <a:ext uri="{FF2B5EF4-FFF2-40B4-BE49-F238E27FC236}">
                          <a16:creationId xmlns:a16="http://schemas.microsoft.com/office/drawing/2014/main" id="{F802174C-2893-462A-85B5-46C9A3659FC5}"/>
                        </a:ext>
                      </a:extLst>
                    </p:cNvPr>
                    <p:cNvPicPr>
                      <a:picLocks noChangeAspect="1"/>
                    </p:cNvPicPr>
                    <p:nvPr/>
                  </p:nvPicPr>
                  <p:blipFill rotWithShape="1">
                    <a:blip r:embed="rId6"/>
                    <a:srcRect l="65957" t="6647"/>
                    <a:stretch/>
                  </p:blipFill>
                  <p:spPr>
                    <a:xfrm rot="10800000">
                      <a:off x="46483556" y="2168320"/>
                      <a:ext cx="1404109" cy="3640362"/>
                    </a:xfrm>
                    <a:prstGeom prst="rect">
                      <a:avLst/>
                    </a:prstGeom>
                  </p:spPr>
                </p:pic>
                <p:sp>
                  <p:nvSpPr>
                    <p:cNvPr id="67" name="TextBox 3">
                      <a:extLst>
                        <a:ext uri="{FF2B5EF4-FFF2-40B4-BE49-F238E27FC236}">
                          <a16:creationId xmlns:a16="http://schemas.microsoft.com/office/drawing/2014/main" id="{4B8FF34C-E181-46DD-87BC-F69D4DD03556}"/>
                        </a:ext>
                      </a:extLst>
                    </p:cNvPr>
                    <p:cNvSpPr txBox="1"/>
                    <p:nvPr/>
                  </p:nvSpPr>
                  <p:spPr>
                    <a:xfrm>
                      <a:off x="47349063" y="2163487"/>
                      <a:ext cx="2710928"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AU"/>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147"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293"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44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586"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5733" algn="l" defTabSz="914293" rtl="0" eaLnBrk="1" latinLnBrk="0" hangingPunct="1">
                        <a:defRPr sz="2400" kern="1200">
                          <a:solidFill>
                            <a:schemeClr val="tx1"/>
                          </a:solidFill>
                          <a:latin typeface="Times" panose="02020603050405020304" pitchFamily="18" charset="0"/>
                          <a:ea typeface="+mn-ea"/>
                          <a:cs typeface="+mn-cs"/>
                        </a:defRPr>
                      </a:lvl6pPr>
                      <a:lvl7pPr marL="2742879" algn="l" defTabSz="914293" rtl="0" eaLnBrk="1" latinLnBrk="0" hangingPunct="1">
                        <a:defRPr sz="2400" kern="1200">
                          <a:solidFill>
                            <a:schemeClr val="tx1"/>
                          </a:solidFill>
                          <a:latin typeface="Times" panose="02020603050405020304" pitchFamily="18" charset="0"/>
                          <a:ea typeface="+mn-ea"/>
                          <a:cs typeface="+mn-cs"/>
                        </a:defRPr>
                      </a:lvl7pPr>
                      <a:lvl8pPr marL="3200026" algn="l" defTabSz="914293" rtl="0" eaLnBrk="1" latinLnBrk="0" hangingPunct="1">
                        <a:defRPr sz="2400" kern="1200">
                          <a:solidFill>
                            <a:schemeClr val="tx1"/>
                          </a:solidFill>
                          <a:latin typeface="Times" panose="02020603050405020304" pitchFamily="18" charset="0"/>
                          <a:ea typeface="+mn-ea"/>
                          <a:cs typeface="+mn-cs"/>
                        </a:defRPr>
                      </a:lvl8pPr>
                      <a:lvl9pPr marL="3657172" algn="l" defTabSz="914293" rtl="0" eaLnBrk="1" latinLnBrk="0" hangingPunct="1">
                        <a:defRPr sz="2400" kern="1200">
                          <a:solidFill>
                            <a:schemeClr val="tx1"/>
                          </a:solidFill>
                          <a:latin typeface="Times" panose="02020603050405020304" pitchFamily="18" charset="0"/>
                          <a:ea typeface="+mn-ea"/>
                          <a:cs typeface="+mn-cs"/>
                        </a:defRPr>
                      </a:lvl9pPr>
                    </a:lstStyle>
                    <a:p>
                      <a:pPr algn="l"/>
                      <a:r>
                        <a:rPr lang="en-US">
                          <a:highlight>
                            <a:srgbClr val="C0C0C0"/>
                          </a:highlight>
                          <a:latin typeface="Arial"/>
                          <a:cs typeface="Times"/>
                        </a:rPr>
                        <a:t>4in</a:t>
                      </a:r>
                    </a:p>
                  </p:txBody>
                </p:sp>
                <p:cxnSp>
                  <p:nvCxnSpPr>
                    <p:cNvPr id="68" name="Straight Arrow Connector 67">
                      <a:extLst>
                        <a:ext uri="{FF2B5EF4-FFF2-40B4-BE49-F238E27FC236}">
                          <a16:creationId xmlns:a16="http://schemas.microsoft.com/office/drawing/2014/main" id="{54EA85C4-1A7D-4DF1-8A96-B8FFE46D57BF}"/>
                        </a:ext>
                      </a:extLst>
                    </p:cNvPr>
                    <p:cNvCxnSpPr/>
                    <p:nvPr/>
                  </p:nvCxnSpPr>
                  <p:spPr>
                    <a:xfrm flipV="1">
                      <a:off x="46486963" y="3027604"/>
                      <a:ext cx="1224832" cy="199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1" name="TextBox 6">
                    <a:extLst>
                      <a:ext uri="{FF2B5EF4-FFF2-40B4-BE49-F238E27FC236}">
                        <a16:creationId xmlns:a16="http://schemas.microsoft.com/office/drawing/2014/main" id="{3ACAA4CD-F3CE-42D5-B437-F4AAECC9DC3A}"/>
                      </a:ext>
                    </a:extLst>
                  </p:cNvPr>
                  <p:cNvSpPr txBox="1"/>
                  <p:nvPr/>
                </p:nvSpPr>
                <p:spPr>
                  <a:xfrm>
                    <a:off x="18326917" y="23149260"/>
                    <a:ext cx="3173372" cy="5151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AU"/>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147"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293"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44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586"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5733" algn="l" defTabSz="914293" rtl="0" eaLnBrk="1" latinLnBrk="0" hangingPunct="1">
                      <a:defRPr sz="2400" kern="1200">
                        <a:solidFill>
                          <a:schemeClr val="tx1"/>
                        </a:solidFill>
                        <a:latin typeface="Times" panose="02020603050405020304" pitchFamily="18" charset="0"/>
                        <a:ea typeface="+mn-ea"/>
                        <a:cs typeface="+mn-cs"/>
                      </a:defRPr>
                    </a:lvl6pPr>
                    <a:lvl7pPr marL="2742879" algn="l" defTabSz="914293" rtl="0" eaLnBrk="1" latinLnBrk="0" hangingPunct="1">
                      <a:defRPr sz="2400" kern="1200">
                        <a:solidFill>
                          <a:schemeClr val="tx1"/>
                        </a:solidFill>
                        <a:latin typeface="Times" panose="02020603050405020304" pitchFamily="18" charset="0"/>
                        <a:ea typeface="+mn-ea"/>
                        <a:cs typeface="+mn-cs"/>
                      </a:defRPr>
                    </a:lvl7pPr>
                    <a:lvl8pPr marL="3200026" algn="l" defTabSz="914293" rtl="0" eaLnBrk="1" latinLnBrk="0" hangingPunct="1">
                      <a:defRPr sz="2400" kern="1200">
                        <a:solidFill>
                          <a:schemeClr val="tx1"/>
                        </a:solidFill>
                        <a:latin typeface="Times" panose="02020603050405020304" pitchFamily="18" charset="0"/>
                        <a:ea typeface="+mn-ea"/>
                        <a:cs typeface="+mn-cs"/>
                      </a:defRPr>
                    </a:lvl8pPr>
                    <a:lvl9pPr marL="3657172" algn="l" defTabSz="914293" rtl="0" eaLnBrk="1" latinLnBrk="0" hangingPunct="1">
                      <a:defRPr sz="2400" kern="1200">
                        <a:solidFill>
                          <a:schemeClr val="tx1"/>
                        </a:solidFill>
                        <a:latin typeface="Times" panose="02020603050405020304" pitchFamily="18" charset="0"/>
                        <a:ea typeface="+mn-ea"/>
                        <a:cs typeface="+mn-cs"/>
                      </a:defRPr>
                    </a:lvl9pPr>
                  </a:lstStyle>
                  <a:p>
                    <a:pPr algn="l"/>
                    <a:r>
                      <a:rPr lang="en-US">
                        <a:highlight>
                          <a:srgbClr val="C0C0C0"/>
                        </a:highlight>
                        <a:latin typeface="Arial"/>
                        <a:cs typeface="Times"/>
                      </a:rPr>
                      <a:t>2-in</a:t>
                    </a:r>
                  </a:p>
                </p:txBody>
              </p:sp>
              <p:cxnSp>
                <p:nvCxnSpPr>
                  <p:cNvPr id="63" name="Straight Arrow Connector 62">
                    <a:extLst>
                      <a:ext uri="{FF2B5EF4-FFF2-40B4-BE49-F238E27FC236}">
                        <a16:creationId xmlns:a16="http://schemas.microsoft.com/office/drawing/2014/main" id="{9527960D-9070-4147-AB95-D3B752D8F98E}"/>
                      </a:ext>
                    </a:extLst>
                  </p:cNvPr>
                  <p:cNvCxnSpPr/>
                  <p:nvPr/>
                </p:nvCxnSpPr>
                <p:spPr>
                  <a:xfrm>
                    <a:off x="17664201" y="22719294"/>
                    <a:ext cx="945787" cy="121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F180F12-2F4E-420C-8698-5EF0DB32579A}"/>
                      </a:ext>
                    </a:extLst>
                  </p:cNvPr>
                  <p:cNvCxnSpPr/>
                  <p:nvPr/>
                </p:nvCxnSpPr>
                <p:spPr>
                  <a:xfrm flipV="1">
                    <a:off x="17824661" y="23718757"/>
                    <a:ext cx="608006" cy="571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Box 7">
                    <a:extLst>
                      <a:ext uri="{FF2B5EF4-FFF2-40B4-BE49-F238E27FC236}">
                        <a16:creationId xmlns:a16="http://schemas.microsoft.com/office/drawing/2014/main" id="{9FE33D5D-A238-4AC6-81D2-3F1FAEB34D4C}"/>
                      </a:ext>
                    </a:extLst>
                  </p:cNvPr>
                  <p:cNvSpPr txBox="1"/>
                  <p:nvPr/>
                </p:nvSpPr>
                <p:spPr>
                  <a:xfrm>
                    <a:off x="17408292" y="24036616"/>
                    <a:ext cx="791121" cy="5201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AU"/>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147"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293"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44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586"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5733" algn="l" defTabSz="914293" rtl="0" eaLnBrk="1" latinLnBrk="0" hangingPunct="1">
                      <a:defRPr sz="2400" kern="1200">
                        <a:solidFill>
                          <a:schemeClr val="tx1"/>
                        </a:solidFill>
                        <a:latin typeface="Times" panose="02020603050405020304" pitchFamily="18" charset="0"/>
                        <a:ea typeface="+mn-ea"/>
                        <a:cs typeface="+mn-cs"/>
                      </a:defRPr>
                    </a:lvl6pPr>
                    <a:lvl7pPr marL="2742879" algn="l" defTabSz="914293" rtl="0" eaLnBrk="1" latinLnBrk="0" hangingPunct="1">
                      <a:defRPr sz="2400" kern="1200">
                        <a:solidFill>
                          <a:schemeClr val="tx1"/>
                        </a:solidFill>
                        <a:latin typeface="Times" panose="02020603050405020304" pitchFamily="18" charset="0"/>
                        <a:ea typeface="+mn-ea"/>
                        <a:cs typeface="+mn-cs"/>
                      </a:defRPr>
                    </a:lvl7pPr>
                    <a:lvl8pPr marL="3200026" algn="l" defTabSz="914293" rtl="0" eaLnBrk="1" latinLnBrk="0" hangingPunct="1">
                      <a:defRPr sz="2400" kern="1200">
                        <a:solidFill>
                          <a:schemeClr val="tx1"/>
                        </a:solidFill>
                        <a:latin typeface="Times" panose="02020603050405020304" pitchFamily="18" charset="0"/>
                        <a:ea typeface="+mn-ea"/>
                        <a:cs typeface="+mn-cs"/>
                      </a:defRPr>
                    </a:lvl8pPr>
                    <a:lvl9pPr marL="3657172" algn="l" defTabSz="914293" rtl="0" eaLnBrk="1" latinLnBrk="0" hangingPunct="1">
                      <a:defRPr sz="2400" kern="1200">
                        <a:solidFill>
                          <a:schemeClr val="tx1"/>
                        </a:solidFill>
                        <a:latin typeface="Times" panose="02020603050405020304" pitchFamily="18" charset="0"/>
                        <a:ea typeface="+mn-ea"/>
                        <a:cs typeface="+mn-cs"/>
                      </a:defRPr>
                    </a:lvl9pPr>
                  </a:lstStyle>
                  <a:p>
                    <a:pPr algn="l"/>
                    <a:r>
                      <a:rPr lang="en-US">
                        <a:highlight>
                          <a:srgbClr val="FFFF00"/>
                        </a:highlight>
                        <a:latin typeface="Arial"/>
                        <a:cs typeface="Times"/>
                      </a:rPr>
                      <a:t>(b)</a:t>
                    </a:r>
                  </a:p>
                </p:txBody>
              </p:sp>
              <p:sp>
                <p:nvSpPr>
                  <p:cNvPr id="60" name="TextBox 5">
                    <a:extLst>
                      <a:ext uri="{FF2B5EF4-FFF2-40B4-BE49-F238E27FC236}">
                        <a16:creationId xmlns:a16="http://schemas.microsoft.com/office/drawing/2014/main" id="{D8BD1CE9-3C14-46FB-92A4-CDB6A423F393}"/>
                      </a:ext>
                    </a:extLst>
                  </p:cNvPr>
                  <p:cNvSpPr txBox="1"/>
                  <p:nvPr/>
                </p:nvSpPr>
                <p:spPr>
                  <a:xfrm>
                    <a:off x="18346529" y="21890913"/>
                    <a:ext cx="3173372" cy="5151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AU"/>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147"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293"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44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586"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5733" algn="l" defTabSz="914293" rtl="0" eaLnBrk="1" latinLnBrk="0" hangingPunct="1">
                      <a:defRPr sz="2400" kern="1200">
                        <a:solidFill>
                          <a:schemeClr val="tx1"/>
                        </a:solidFill>
                        <a:latin typeface="Times" panose="02020603050405020304" pitchFamily="18" charset="0"/>
                        <a:ea typeface="+mn-ea"/>
                        <a:cs typeface="+mn-cs"/>
                      </a:defRPr>
                    </a:lvl6pPr>
                    <a:lvl7pPr marL="2742879" algn="l" defTabSz="914293" rtl="0" eaLnBrk="1" latinLnBrk="0" hangingPunct="1">
                      <a:defRPr sz="2400" kern="1200">
                        <a:solidFill>
                          <a:schemeClr val="tx1"/>
                        </a:solidFill>
                        <a:latin typeface="Times" panose="02020603050405020304" pitchFamily="18" charset="0"/>
                        <a:ea typeface="+mn-ea"/>
                        <a:cs typeface="+mn-cs"/>
                      </a:defRPr>
                    </a:lvl7pPr>
                    <a:lvl8pPr marL="3200026" algn="l" defTabSz="914293" rtl="0" eaLnBrk="1" latinLnBrk="0" hangingPunct="1">
                      <a:defRPr sz="2400" kern="1200">
                        <a:solidFill>
                          <a:schemeClr val="tx1"/>
                        </a:solidFill>
                        <a:latin typeface="Times" panose="02020603050405020304" pitchFamily="18" charset="0"/>
                        <a:ea typeface="+mn-ea"/>
                        <a:cs typeface="+mn-cs"/>
                      </a:defRPr>
                    </a:lvl8pPr>
                    <a:lvl9pPr marL="3657172" algn="l" defTabSz="914293" rtl="0" eaLnBrk="1" latinLnBrk="0" hangingPunct="1">
                      <a:defRPr sz="2400" kern="1200">
                        <a:solidFill>
                          <a:schemeClr val="tx1"/>
                        </a:solidFill>
                        <a:latin typeface="Times" panose="02020603050405020304" pitchFamily="18" charset="0"/>
                        <a:ea typeface="+mn-ea"/>
                        <a:cs typeface="+mn-cs"/>
                      </a:defRPr>
                    </a:lvl9pPr>
                  </a:lstStyle>
                  <a:p>
                    <a:pPr algn="l"/>
                    <a:r>
                      <a:rPr lang="en-US">
                        <a:highlight>
                          <a:srgbClr val="C0C0C0"/>
                        </a:highlight>
                        <a:latin typeface="Arial"/>
                        <a:cs typeface="Times"/>
                      </a:rPr>
                      <a:t>3-in</a:t>
                    </a:r>
                  </a:p>
                </p:txBody>
              </p:sp>
            </p:grpSp>
            <p:grpSp>
              <p:nvGrpSpPr>
                <p:cNvPr id="73" name="Group 72">
                  <a:extLst>
                    <a:ext uri="{FF2B5EF4-FFF2-40B4-BE49-F238E27FC236}">
                      <a16:creationId xmlns:a16="http://schemas.microsoft.com/office/drawing/2014/main" id="{F3205A17-BC50-41B0-89E6-20EE3AB35FF7}"/>
                    </a:ext>
                  </a:extLst>
                </p:cNvPr>
                <p:cNvGrpSpPr/>
                <p:nvPr/>
              </p:nvGrpSpPr>
              <p:grpSpPr>
                <a:xfrm>
                  <a:off x="14750701" y="18764891"/>
                  <a:ext cx="5048411" cy="4427377"/>
                  <a:chOff x="10877948" y="20486115"/>
                  <a:chExt cx="5048411" cy="4427377"/>
                </a:xfrm>
              </p:grpSpPr>
              <p:pic>
                <p:nvPicPr>
                  <p:cNvPr id="57" name="Picture 56" descr="A picture containing indoor, table, computer, sitting&#10;&#10;Description automatically generated">
                    <a:extLst>
                      <a:ext uri="{FF2B5EF4-FFF2-40B4-BE49-F238E27FC236}">
                        <a16:creationId xmlns:a16="http://schemas.microsoft.com/office/drawing/2014/main" id="{76EA3E8D-4234-4209-947F-2DB5F5529BEE}"/>
                      </a:ext>
                    </a:extLst>
                  </p:cNvPr>
                  <p:cNvPicPr>
                    <a:picLocks noChangeAspect="1"/>
                  </p:cNvPicPr>
                  <p:nvPr/>
                </p:nvPicPr>
                <p:blipFill>
                  <a:blip r:embed="rId7"/>
                  <a:stretch>
                    <a:fillRect/>
                  </a:stretch>
                </p:blipFill>
                <p:spPr>
                  <a:xfrm>
                    <a:off x="10967418" y="20610884"/>
                    <a:ext cx="4607066" cy="4218027"/>
                  </a:xfrm>
                  <a:prstGeom prst="rect">
                    <a:avLst/>
                  </a:prstGeom>
                </p:spPr>
              </p:pic>
              <p:sp>
                <p:nvSpPr>
                  <p:cNvPr id="58" name="TextBox 3">
                    <a:extLst>
                      <a:ext uri="{FF2B5EF4-FFF2-40B4-BE49-F238E27FC236}">
                        <a16:creationId xmlns:a16="http://schemas.microsoft.com/office/drawing/2014/main" id="{BF15E1B2-0BB8-4A5F-810A-558DC9CB8022}"/>
                      </a:ext>
                    </a:extLst>
                  </p:cNvPr>
                  <p:cNvSpPr txBox="1"/>
                  <p:nvPr/>
                </p:nvSpPr>
                <p:spPr>
                  <a:xfrm>
                    <a:off x="10957293" y="24398360"/>
                    <a:ext cx="3173372" cy="5151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AU"/>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147"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293"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44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586"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5733" algn="l" defTabSz="914293" rtl="0" eaLnBrk="1" latinLnBrk="0" hangingPunct="1">
                      <a:defRPr sz="2400" kern="1200">
                        <a:solidFill>
                          <a:schemeClr val="tx1"/>
                        </a:solidFill>
                        <a:latin typeface="Times" panose="02020603050405020304" pitchFamily="18" charset="0"/>
                        <a:ea typeface="+mn-ea"/>
                        <a:cs typeface="+mn-cs"/>
                      </a:defRPr>
                    </a:lvl6pPr>
                    <a:lvl7pPr marL="2742879" algn="l" defTabSz="914293" rtl="0" eaLnBrk="1" latinLnBrk="0" hangingPunct="1">
                      <a:defRPr sz="2400" kern="1200">
                        <a:solidFill>
                          <a:schemeClr val="tx1"/>
                        </a:solidFill>
                        <a:latin typeface="Times" panose="02020603050405020304" pitchFamily="18" charset="0"/>
                        <a:ea typeface="+mn-ea"/>
                        <a:cs typeface="+mn-cs"/>
                      </a:defRPr>
                    </a:lvl7pPr>
                    <a:lvl8pPr marL="3200026" algn="l" defTabSz="914293" rtl="0" eaLnBrk="1" latinLnBrk="0" hangingPunct="1">
                      <a:defRPr sz="2400" kern="1200">
                        <a:solidFill>
                          <a:schemeClr val="tx1"/>
                        </a:solidFill>
                        <a:latin typeface="Times" panose="02020603050405020304" pitchFamily="18" charset="0"/>
                        <a:ea typeface="+mn-ea"/>
                        <a:cs typeface="+mn-cs"/>
                      </a:defRPr>
                    </a:lvl8pPr>
                    <a:lvl9pPr marL="3657172" algn="l" defTabSz="914293" rtl="0" eaLnBrk="1" latinLnBrk="0" hangingPunct="1">
                      <a:defRPr sz="2400" kern="1200">
                        <a:solidFill>
                          <a:schemeClr val="tx1"/>
                        </a:solidFill>
                        <a:latin typeface="Times" panose="02020603050405020304" pitchFamily="18" charset="0"/>
                        <a:ea typeface="+mn-ea"/>
                        <a:cs typeface="+mn-cs"/>
                      </a:defRPr>
                    </a:lvl9pPr>
                  </a:lstStyle>
                  <a:p>
                    <a:pPr algn="l"/>
                    <a:r>
                      <a:rPr lang="en-US">
                        <a:highlight>
                          <a:srgbClr val="FFFF00"/>
                        </a:highlight>
                        <a:latin typeface="Arial"/>
                        <a:cs typeface="Times"/>
                      </a:rPr>
                      <a:t>(a)</a:t>
                    </a:r>
                    <a:endParaRPr lang="en-US">
                      <a:highlight>
                        <a:srgbClr val="FFFF00"/>
                      </a:highlight>
                      <a:latin typeface="Arial"/>
                    </a:endParaRPr>
                  </a:p>
                </p:txBody>
              </p:sp>
              <p:cxnSp>
                <p:nvCxnSpPr>
                  <p:cNvPr id="19" name="Straight Arrow Connector 18">
                    <a:extLst>
                      <a:ext uri="{FF2B5EF4-FFF2-40B4-BE49-F238E27FC236}">
                        <a16:creationId xmlns:a16="http://schemas.microsoft.com/office/drawing/2014/main" id="{07560C16-82C5-4F2F-A474-868CD0AD741C}"/>
                      </a:ext>
                    </a:extLst>
                  </p:cNvPr>
                  <p:cNvCxnSpPr/>
                  <p:nvPr/>
                </p:nvCxnSpPr>
                <p:spPr>
                  <a:xfrm>
                    <a:off x="14323519" y="20486115"/>
                    <a:ext cx="61473" cy="3442446"/>
                  </a:xfrm>
                  <a:prstGeom prst="straightConnector1">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2D2B94-E598-4444-AB69-2AA941E031A7}"/>
                      </a:ext>
                    </a:extLst>
                  </p:cNvPr>
                  <p:cNvCxnSpPr>
                    <a:cxnSpLocks/>
                  </p:cNvCxnSpPr>
                  <p:nvPr/>
                </p:nvCxnSpPr>
                <p:spPr>
                  <a:xfrm>
                    <a:off x="11588003" y="20824213"/>
                    <a:ext cx="2735516" cy="3042876"/>
                  </a:xfrm>
                  <a:prstGeom prst="straightConnector1">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01162C1-D424-4FE6-979A-032C8CF4CF13}"/>
                      </a:ext>
                    </a:extLst>
                  </p:cNvPr>
                  <p:cNvCxnSpPr>
                    <a:cxnSpLocks/>
                  </p:cNvCxnSpPr>
                  <p:nvPr/>
                </p:nvCxnSpPr>
                <p:spPr>
                  <a:xfrm>
                    <a:off x="13094073" y="20732003"/>
                    <a:ext cx="1321655" cy="3227293"/>
                  </a:xfrm>
                  <a:prstGeom prst="straightConnector1">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83744E5-89BA-4E44-ABC9-BDDB1B3EAFF7}"/>
                      </a:ext>
                    </a:extLst>
                  </p:cNvPr>
                  <p:cNvSpPr txBox="1"/>
                  <p:nvPr/>
                </p:nvSpPr>
                <p:spPr>
                  <a:xfrm>
                    <a:off x="14535549" y="20673172"/>
                    <a:ext cx="139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tx1">
                            <a:lumMod val="75000"/>
                            <a:lumOff val="25000"/>
                          </a:schemeClr>
                        </a:solidFill>
                        <a:highlight>
                          <a:srgbClr val="00FFFF"/>
                        </a:highlight>
                        <a:latin typeface="Arial"/>
                        <a:cs typeface="Arial"/>
                      </a:rPr>
                      <a:t>90.0°</a:t>
                    </a:r>
                    <a:endParaRPr lang="en-US" b="1">
                      <a:solidFill>
                        <a:schemeClr val="tx1">
                          <a:lumMod val="75000"/>
                          <a:lumOff val="25000"/>
                        </a:schemeClr>
                      </a:solidFill>
                      <a:highlight>
                        <a:srgbClr val="00FFFF"/>
                      </a:highlight>
                    </a:endParaRPr>
                  </a:p>
                </p:txBody>
              </p:sp>
              <p:sp>
                <p:nvSpPr>
                  <p:cNvPr id="75" name="TextBox 74">
                    <a:extLst>
                      <a:ext uri="{FF2B5EF4-FFF2-40B4-BE49-F238E27FC236}">
                        <a16:creationId xmlns:a16="http://schemas.microsoft.com/office/drawing/2014/main" id="{CD6A024E-5802-4A53-A6A1-30C5FBE14FD9}"/>
                      </a:ext>
                    </a:extLst>
                  </p:cNvPr>
                  <p:cNvSpPr txBox="1"/>
                  <p:nvPr/>
                </p:nvSpPr>
                <p:spPr>
                  <a:xfrm>
                    <a:off x="10970158" y="20611700"/>
                    <a:ext cx="139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tx1">
                            <a:lumMod val="75000"/>
                            <a:lumOff val="25000"/>
                          </a:schemeClr>
                        </a:solidFill>
                        <a:highlight>
                          <a:srgbClr val="00FFFF"/>
                        </a:highlight>
                        <a:latin typeface="Arial"/>
                        <a:cs typeface="Arial"/>
                      </a:rPr>
                      <a:t>45°</a:t>
                    </a:r>
                    <a:endParaRPr lang="en-US" b="1">
                      <a:solidFill>
                        <a:schemeClr val="tx1">
                          <a:lumMod val="75000"/>
                          <a:lumOff val="25000"/>
                        </a:schemeClr>
                      </a:solidFill>
                      <a:highlight>
                        <a:srgbClr val="00FFFF"/>
                      </a:highlight>
                      <a:latin typeface="Times"/>
                      <a:cs typeface="Times"/>
                    </a:endParaRPr>
                  </a:p>
                </p:txBody>
              </p:sp>
              <p:sp>
                <p:nvSpPr>
                  <p:cNvPr id="77" name="TextBox 76">
                    <a:extLst>
                      <a:ext uri="{FF2B5EF4-FFF2-40B4-BE49-F238E27FC236}">
                        <a16:creationId xmlns:a16="http://schemas.microsoft.com/office/drawing/2014/main" id="{4C890755-1F00-443D-A94A-8AF326778D1E}"/>
                      </a:ext>
                    </a:extLst>
                  </p:cNvPr>
                  <p:cNvSpPr txBox="1"/>
                  <p:nvPr/>
                </p:nvSpPr>
                <p:spPr>
                  <a:xfrm>
                    <a:off x="10877948" y="23439423"/>
                    <a:ext cx="139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tx1">
                            <a:lumMod val="75000"/>
                            <a:lumOff val="25000"/>
                          </a:schemeClr>
                        </a:solidFill>
                        <a:highlight>
                          <a:srgbClr val="00FFFF"/>
                        </a:highlight>
                        <a:latin typeface="Arial"/>
                        <a:cs typeface="Arial"/>
                      </a:rPr>
                      <a:t>22.5°</a:t>
                    </a:r>
                    <a:endParaRPr lang="en-US" b="1">
                      <a:solidFill>
                        <a:schemeClr val="tx1">
                          <a:lumMod val="75000"/>
                          <a:lumOff val="25000"/>
                        </a:schemeClr>
                      </a:solidFill>
                      <a:highlight>
                        <a:srgbClr val="00FFFF"/>
                      </a:highlight>
                    </a:endParaRPr>
                  </a:p>
                </p:txBody>
              </p:sp>
              <p:sp>
                <p:nvSpPr>
                  <p:cNvPr id="78" name="TextBox 77">
                    <a:extLst>
                      <a:ext uri="{FF2B5EF4-FFF2-40B4-BE49-F238E27FC236}">
                        <a16:creationId xmlns:a16="http://schemas.microsoft.com/office/drawing/2014/main" id="{49B2A1ED-8985-437F-AAE5-0767713596C2}"/>
                      </a:ext>
                    </a:extLst>
                  </p:cNvPr>
                  <p:cNvSpPr txBox="1"/>
                  <p:nvPr/>
                </p:nvSpPr>
                <p:spPr>
                  <a:xfrm>
                    <a:off x="13060214" y="20611699"/>
                    <a:ext cx="139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tx1">
                            <a:lumMod val="75000"/>
                            <a:lumOff val="25000"/>
                          </a:schemeClr>
                        </a:solidFill>
                        <a:highlight>
                          <a:srgbClr val="00FFFF"/>
                        </a:highlight>
                        <a:latin typeface="Arial"/>
                        <a:cs typeface="Arial"/>
                      </a:rPr>
                      <a:t>67.5°</a:t>
                    </a:r>
                    <a:endParaRPr lang="en-US" b="1">
                      <a:solidFill>
                        <a:schemeClr val="tx1">
                          <a:lumMod val="75000"/>
                          <a:lumOff val="25000"/>
                        </a:schemeClr>
                      </a:solidFill>
                      <a:highlight>
                        <a:srgbClr val="00FFFF"/>
                      </a:highlight>
                    </a:endParaRPr>
                  </a:p>
                </p:txBody>
              </p:sp>
              <p:sp>
                <p:nvSpPr>
                  <p:cNvPr id="79" name="TextBox 78">
                    <a:extLst>
                      <a:ext uri="{FF2B5EF4-FFF2-40B4-BE49-F238E27FC236}">
                        <a16:creationId xmlns:a16="http://schemas.microsoft.com/office/drawing/2014/main" id="{54F8C1DD-0837-4EC0-A662-15E693C82BC1}"/>
                      </a:ext>
                    </a:extLst>
                  </p:cNvPr>
                  <p:cNvSpPr txBox="1"/>
                  <p:nvPr/>
                </p:nvSpPr>
                <p:spPr>
                  <a:xfrm>
                    <a:off x="12568435" y="24422979"/>
                    <a:ext cx="139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tx1">
                            <a:lumMod val="75000"/>
                            <a:lumOff val="25000"/>
                          </a:schemeClr>
                        </a:solidFill>
                        <a:highlight>
                          <a:srgbClr val="00FFFF"/>
                        </a:highlight>
                        <a:latin typeface="Arial"/>
                        <a:cs typeface="Arial"/>
                      </a:rPr>
                      <a:t>0°</a:t>
                    </a:r>
                    <a:endParaRPr lang="en-US" b="1">
                      <a:solidFill>
                        <a:schemeClr val="tx1">
                          <a:lumMod val="75000"/>
                          <a:lumOff val="25000"/>
                        </a:schemeClr>
                      </a:solidFill>
                      <a:highlight>
                        <a:srgbClr val="00FFFF"/>
                      </a:highlight>
                    </a:endParaRPr>
                  </a:p>
                </p:txBody>
              </p:sp>
            </p:grpSp>
            <p:cxnSp>
              <p:nvCxnSpPr>
                <p:cNvPr id="72" name="Straight Arrow Connector 71">
                  <a:extLst>
                    <a:ext uri="{FF2B5EF4-FFF2-40B4-BE49-F238E27FC236}">
                      <a16:creationId xmlns:a16="http://schemas.microsoft.com/office/drawing/2014/main" id="{6AA5614A-1D32-49F9-85D8-29DE17C84AC1}"/>
                    </a:ext>
                  </a:extLst>
                </p:cNvPr>
                <p:cNvCxnSpPr>
                  <a:cxnSpLocks/>
                </p:cNvCxnSpPr>
                <p:nvPr/>
              </p:nvCxnSpPr>
              <p:spPr>
                <a:xfrm>
                  <a:off x="15583701" y="21807767"/>
                  <a:ext cx="2704780" cy="430306"/>
                </a:xfrm>
                <a:prstGeom prst="straightConnector1">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A866214-7E85-4915-909B-1BBC5FCFB393}"/>
                    </a:ext>
                  </a:extLst>
                </p:cNvPr>
                <p:cNvCxnSpPr>
                  <a:cxnSpLocks/>
                </p:cNvCxnSpPr>
                <p:nvPr/>
              </p:nvCxnSpPr>
              <p:spPr>
                <a:xfrm flipV="1">
                  <a:off x="16751675" y="22207336"/>
                  <a:ext cx="1444598" cy="706932"/>
                </a:xfrm>
                <a:prstGeom prst="straightConnector1">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pic>
            <p:nvPicPr>
              <p:cNvPr id="37" name="Picture 37">
                <a:extLst>
                  <a:ext uri="{FF2B5EF4-FFF2-40B4-BE49-F238E27FC236}">
                    <a16:creationId xmlns:a16="http://schemas.microsoft.com/office/drawing/2014/main" id="{270E07AF-726B-439F-859B-6AE809F25CF3}"/>
                  </a:ext>
                </a:extLst>
              </p:cNvPr>
              <p:cNvPicPr>
                <a:picLocks noChangeAspect="1"/>
              </p:cNvPicPr>
              <p:nvPr/>
            </p:nvPicPr>
            <p:blipFill rotWithShape="1">
              <a:blip r:embed="rId8"/>
              <a:srcRect l="19643" t="24265" r="21788" b="23070"/>
              <a:stretch/>
            </p:blipFill>
            <p:spPr>
              <a:xfrm>
                <a:off x="43358614" y="18873850"/>
                <a:ext cx="4562743" cy="4239057"/>
              </a:xfrm>
              <a:prstGeom prst="rect">
                <a:avLst/>
              </a:prstGeom>
            </p:spPr>
          </p:pic>
          <p:sp>
            <p:nvSpPr>
              <p:cNvPr id="74" name="TextBox 73">
                <a:extLst>
                  <a:ext uri="{FF2B5EF4-FFF2-40B4-BE49-F238E27FC236}">
                    <a16:creationId xmlns:a16="http://schemas.microsoft.com/office/drawing/2014/main" id="{0C521DE8-A131-4DA9-9538-CB61FEB97085}"/>
                  </a:ext>
                </a:extLst>
              </p:cNvPr>
              <p:cNvSpPr txBox="1"/>
              <p:nvPr/>
            </p:nvSpPr>
            <p:spPr>
              <a:xfrm>
                <a:off x="45029156" y="2273585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tx1">
                        <a:lumMod val="75000"/>
                        <a:lumOff val="25000"/>
                      </a:schemeClr>
                    </a:solidFill>
                    <a:highlight>
                      <a:srgbClr val="00FFFF"/>
                    </a:highlight>
                    <a:latin typeface="Arial"/>
                    <a:cs typeface="Arial"/>
                  </a:rPr>
                  <a:t>0°</a:t>
                </a:r>
                <a:endParaRPr lang="en-US">
                  <a:solidFill>
                    <a:schemeClr val="tx1">
                      <a:lumMod val="75000"/>
                      <a:lumOff val="25000"/>
                    </a:schemeClr>
                  </a:solidFill>
                  <a:highlight>
                    <a:srgbClr val="00FFFF"/>
                  </a:highlight>
                </a:endParaRPr>
              </a:p>
            </p:txBody>
          </p:sp>
          <p:sp>
            <p:nvSpPr>
              <p:cNvPr id="88" name="TextBox 87">
                <a:extLst>
                  <a:ext uri="{FF2B5EF4-FFF2-40B4-BE49-F238E27FC236}">
                    <a16:creationId xmlns:a16="http://schemas.microsoft.com/office/drawing/2014/main" id="{30126E09-0D58-4964-886D-0C896EB6C7BB}"/>
                  </a:ext>
                </a:extLst>
              </p:cNvPr>
              <p:cNvSpPr txBox="1"/>
              <p:nvPr/>
            </p:nvSpPr>
            <p:spPr>
              <a:xfrm>
                <a:off x="43215724" y="2205965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tx1">
                        <a:lumMod val="75000"/>
                        <a:lumOff val="25000"/>
                      </a:schemeClr>
                    </a:solidFill>
                    <a:highlight>
                      <a:srgbClr val="00FFFF"/>
                    </a:highlight>
                    <a:latin typeface="Arial"/>
                    <a:cs typeface="Arial"/>
                  </a:rPr>
                  <a:t>22.5°</a:t>
                </a:r>
                <a:endParaRPr lang="en-US">
                  <a:solidFill>
                    <a:schemeClr val="tx1">
                      <a:lumMod val="75000"/>
                      <a:lumOff val="25000"/>
                    </a:schemeClr>
                  </a:solidFill>
                  <a:highlight>
                    <a:srgbClr val="00FFFF"/>
                  </a:highlight>
                </a:endParaRPr>
              </a:p>
            </p:txBody>
          </p:sp>
          <p:sp>
            <p:nvSpPr>
              <p:cNvPr id="89" name="TextBox 88">
                <a:extLst>
                  <a:ext uri="{FF2B5EF4-FFF2-40B4-BE49-F238E27FC236}">
                    <a16:creationId xmlns:a16="http://schemas.microsoft.com/office/drawing/2014/main" id="{D166F828-3E96-494B-87DF-9D10E532729C}"/>
                  </a:ext>
                </a:extLst>
              </p:cNvPr>
              <p:cNvSpPr txBox="1"/>
              <p:nvPr/>
            </p:nvSpPr>
            <p:spPr>
              <a:xfrm>
                <a:off x="45766825" y="1886310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tx1">
                        <a:lumMod val="75000"/>
                        <a:lumOff val="25000"/>
                      </a:schemeClr>
                    </a:solidFill>
                    <a:highlight>
                      <a:srgbClr val="00FFFF"/>
                    </a:highlight>
                    <a:latin typeface="Arial"/>
                    <a:cs typeface="Arial"/>
                  </a:rPr>
                  <a:t>67.5°</a:t>
                </a:r>
                <a:endParaRPr lang="en-US">
                  <a:solidFill>
                    <a:schemeClr val="tx1">
                      <a:lumMod val="75000"/>
                      <a:lumOff val="25000"/>
                    </a:schemeClr>
                  </a:solidFill>
                  <a:highlight>
                    <a:srgbClr val="00FFFF"/>
                  </a:highlight>
                </a:endParaRPr>
              </a:p>
            </p:txBody>
          </p:sp>
          <p:sp>
            <p:nvSpPr>
              <p:cNvPr id="90" name="TextBox 89">
                <a:extLst>
                  <a:ext uri="{FF2B5EF4-FFF2-40B4-BE49-F238E27FC236}">
                    <a16:creationId xmlns:a16="http://schemas.microsoft.com/office/drawing/2014/main" id="{C5457160-54F0-4151-86DF-DEE7AB9CBFD2}"/>
                  </a:ext>
                </a:extLst>
              </p:cNvPr>
              <p:cNvSpPr txBox="1"/>
              <p:nvPr/>
            </p:nvSpPr>
            <p:spPr>
              <a:xfrm>
                <a:off x="43338669" y="1886310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tx1">
                        <a:lumMod val="75000"/>
                        <a:lumOff val="25000"/>
                      </a:schemeClr>
                    </a:solidFill>
                    <a:highlight>
                      <a:srgbClr val="00FFFF"/>
                    </a:highlight>
                    <a:latin typeface="Arial"/>
                    <a:cs typeface="Arial"/>
                  </a:rPr>
                  <a:t>45°</a:t>
                </a:r>
                <a:endParaRPr lang="en-US">
                  <a:solidFill>
                    <a:schemeClr val="tx1">
                      <a:lumMod val="75000"/>
                      <a:lumOff val="25000"/>
                    </a:schemeClr>
                  </a:solidFill>
                  <a:highlight>
                    <a:srgbClr val="00FFFF"/>
                  </a:highlight>
                </a:endParaRPr>
              </a:p>
            </p:txBody>
          </p:sp>
        </p:grpSp>
        <p:sp>
          <p:nvSpPr>
            <p:cNvPr id="38" name="TextBox 37">
              <a:extLst>
                <a:ext uri="{FF2B5EF4-FFF2-40B4-BE49-F238E27FC236}">
                  <a16:creationId xmlns:a16="http://schemas.microsoft.com/office/drawing/2014/main" id="{62747C5A-8184-4AF9-A5DF-28A87F8FA83C}"/>
                </a:ext>
              </a:extLst>
            </p:cNvPr>
            <p:cNvSpPr txBox="1"/>
            <p:nvPr/>
          </p:nvSpPr>
          <p:spPr>
            <a:xfrm>
              <a:off x="48164243" y="1791028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tx1">
                      <a:lumMod val="75000"/>
                      <a:lumOff val="25000"/>
                    </a:schemeClr>
                  </a:solidFill>
                  <a:highlight>
                    <a:srgbClr val="00FFFF"/>
                  </a:highlight>
                  <a:latin typeface="Arial"/>
                  <a:cs typeface="Arial"/>
                </a:rPr>
                <a:t>90°</a:t>
              </a:r>
              <a:endParaRPr lang="en-US">
                <a:solidFill>
                  <a:schemeClr val="tx1">
                    <a:lumMod val="75000"/>
                    <a:lumOff val="25000"/>
                  </a:schemeClr>
                </a:solidFill>
                <a:highlight>
                  <a:srgbClr val="00FFFF"/>
                </a:highlight>
              </a:endParaRPr>
            </a:p>
          </p:txBody>
        </p:sp>
      </p:grpSp>
      <p:sp>
        <p:nvSpPr>
          <p:cNvPr id="41" name="TextBox 40">
            <a:extLst>
              <a:ext uri="{FF2B5EF4-FFF2-40B4-BE49-F238E27FC236}">
                <a16:creationId xmlns:a16="http://schemas.microsoft.com/office/drawing/2014/main" id="{61B36B43-1C5F-4071-8BFA-1B73557322E7}"/>
              </a:ext>
            </a:extLst>
          </p:cNvPr>
          <p:cNvSpPr txBox="1"/>
          <p:nvPr/>
        </p:nvSpPr>
        <p:spPr>
          <a:xfrm>
            <a:off x="687720" y="26465733"/>
            <a:ext cx="338865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Segoe UI"/>
              </a:rPr>
              <a:t>Figure 2:​</a:t>
            </a:r>
          </a:p>
          <a:p>
            <a:r>
              <a:rPr lang="en-US" sz="2000" dirty="0">
                <a:latin typeface="Arial"/>
                <a:cs typeface="Segoe UI"/>
              </a:rPr>
              <a:t>SolidWorks assembly without Arduino Mega ​and motor shield</a:t>
            </a:r>
          </a:p>
        </p:txBody>
      </p:sp>
      <p:sp>
        <p:nvSpPr>
          <p:cNvPr id="42" name="TextBox 41">
            <a:extLst>
              <a:ext uri="{FF2B5EF4-FFF2-40B4-BE49-F238E27FC236}">
                <a16:creationId xmlns:a16="http://schemas.microsoft.com/office/drawing/2014/main" id="{7A502F7C-1E65-4110-BA94-65EFFC03761B}"/>
              </a:ext>
            </a:extLst>
          </p:cNvPr>
          <p:cNvSpPr txBox="1"/>
          <p:nvPr/>
        </p:nvSpPr>
        <p:spPr>
          <a:xfrm>
            <a:off x="12121564" y="26896040"/>
            <a:ext cx="105194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Figure 3: </a:t>
            </a:r>
            <a:endParaRPr lang="en-US" dirty="0">
              <a:latin typeface="Times"/>
              <a:cs typeface="Times"/>
            </a:endParaRPr>
          </a:p>
          <a:p>
            <a:r>
              <a:rPr lang="en-US" dirty="0">
                <a:latin typeface="Arial"/>
                <a:cs typeface="Arial"/>
              </a:rPr>
              <a:t>(a) Device at a </a:t>
            </a:r>
            <a:r>
              <a:rPr lang="en-US" dirty="0">
                <a:solidFill>
                  <a:schemeClr val="tx1">
                    <a:lumMod val="75000"/>
                    <a:lumOff val="25000"/>
                  </a:schemeClr>
                </a:solidFill>
                <a:latin typeface="Arial"/>
                <a:cs typeface="Arial"/>
              </a:rPr>
              <a:t>45°</a:t>
            </a:r>
            <a:r>
              <a:rPr lang="en-US" dirty="0">
                <a:latin typeface="Arial"/>
                <a:cs typeface="Arial"/>
              </a:rPr>
              <a:t> plane from the horizontal (b) Available knob sizes</a:t>
            </a:r>
            <a:endParaRPr lang="en-US" dirty="0"/>
          </a:p>
        </p:txBody>
      </p:sp>
      <p:sp>
        <p:nvSpPr>
          <p:cNvPr id="43" name="TextBox 42">
            <a:extLst>
              <a:ext uri="{FF2B5EF4-FFF2-40B4-BE49-F238E27FC236}">
                <a16:creationId xmlns:a16="http://schemas.microsoft.com/office/drawing/2014/main" id="{BCE65304-2918-47FE-9198-A331EA15938B}"/>
              </a:ext>
            </a:extLst>
          </p:cNvPr>
          <p:cNvSpPr txBox="1"/>
          <p:nvPr/>
        </p:nvSpPr>
        <p:spPr>
          <a:xfrm>
            <a:off x="15430260" y="26762289"/>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ighlight>
                  <a:srgbClr val="FFFF00"/>
                </a:highlight>
                <a:latin typeface="Arial"/>
                <a:cs typeface="Arial"/>
              </a:rPr>
              <a:t>(a)</a:t>
            </a:r>
            <a:endParaRPr lang="en-US" dirty="0"/>
          </a:p>
        </p:txBody>
      </p:sp>
      <p:sp>
        <p:nvSpPr>
          <p:cNvPr id="47" name="TextBox 46">
            <a:extLst>
              <a:ext uri="{FF2B5EF4-FFF2-40B4-BE49-F238E27FC236}">
                <a16:creationId xmlns:a16="http://schemas.microsoft.com/office/drawing/2014/main" id="{ABEFEA0B-E478-4D68-997E-222263FA83D5}"/>
              </a:ext>
            </a:extLst>
          </p:cNvPr>
          <p:cNvSpPr txBox="1"/>
          <p:nvPr/>
        </p:nvSpPr>
        <p:spPr>
          <a:xfrm>
            <a:off x="37457263" y="11936667"/>
            <a:ext cx="59090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Figure 4: </a:t>
            </a:r>
            <a:endParaRPr lang="en-US" dirty="0">
              <a:cs typeface="Times"/>
            </a:endParaRPr>
          </a:p>
          <a:p>
            <a:r>
              <a:rPr lang="en-US">
                <a:latin typeface="Arial"/>
                <a:cs typeface="Arial"/>
              </a:rPr>
              <a:t>SolidWorks model of FSR and Knob.</a:t>
            </a:r>
            <a:endParaRPr lang="en-US"/>
          </a:p>
        </p:txBody>
      </p:sp>
      <p:sp>
        <p:nvSpPr>
          <p:cNvPr id="48" name="TextBox 47">
            <a:extLst>
              <a:ext uri="{FF2B5EF4-FFF2-40B4-BE49-F238E27FC236}">
                <a16:creationId xmlns:a16="http://schemas.microsoft.com/office/drawing/2014/main" id="{5D6B8F8F-3E5F-4F77-943F-D6E972B52216}"/>
              </a:ext>
            </a:extLst>
          </p:cNvPr>
          <p:cNvSpPr txBox="1"/>
          <p:nvPr/>
        </p:nvSpPr>
        <p:spPr>
          <a:xfrm>
            <a:off x="33575385" y="21332798"/>
            <a:ext cx="95358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rPr>
              <a:t>Figure 6: GUI designed in LabVIEW</a:t>
            </a:r>
            <a:endParaRPr lang="en-US" dirty="0"/>
          </a:p>
        </p:txBody>
      </p:sp>
      <p:sp>
        <p:nvSpPr>
          <p:cNvPr id="49" name="TextBox 48">
            <a:extLst>
              <a:ext uri="{FF2B5EF4-FFF2-40B4-BE49-F238E27FC236}">
                <a16:creationId xmlns:a16="http://schemas.microsoft.com/office/drawing/2014/main" id="{A5DE3426-3D9D-4D44-8BEA-C4D7A60179D6}"/>
              </a:ext>
            </a:extLst>
          </p:cNvPr>
          <p:cNvSpPr txBox="1"/>
          <p:nvPr/>
        </p:nvSpPr>
        <p:spPr>
          <a:xfrm>
            <a:off x="22170598" y="21331118"/>
            <a:ext cx="4648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Figure 5: System design layout</a:t>
            </a:r>
            <a:endParaRPr lang="en-US" dirty="0"/>
          </a:p>
        </p:txBody>
      </p:sp>
      <p:grpSp>
        <p:nvGrpSpPr>
          <p:cNvPr id="56" name="Group 55">
            <a:extLst>
              <a:ext uri="{FF2B5EF4-FFF2-40B4-BE49-F238E27FC236}">
                <a16:creationId xmlns:a16="http://schemas.microsoft.com/office/drawing/2014/main" id="{EF99AEDF-01AB-4F4E-AAF7-196706661FF8}"/>
              </a:ext>
            </a:extLst>
          </p:cNvPr>
          <p:cNvGrpSpPr/>
          <p:nvPr/>
        </p:nvGrpSpPr>
        <p:grpSpPr>
          <a:xfrm>
            <a:off x="17395692" y="8438988"/>
            <a:ext cx="4152553" cy="6327803"/>
            <a:chOff x="17395692" y="8438988"/>
            <a:chExt cx="4152553" cy="6327803"/>
          </a:xfrm>
        </p:grpSpPr>
        <p:pic>
          <p:nvPicPr>
            <p:cNvPr id="51" name="Picture 51" descr="A picture containing table, sitting, computer, food&#10;&#10;Description automatically generated">
              <a:extLst>
                <a:ext uri="{FF2B5EF4-FFF2-40B4-BE49-F238E27FC236}">
                  <a16:creationId xmlns:a16="http://schemas.microsoft.com/office/drawing/2014/main" id="{6099CFDD-2D34-4CC0-A4A9-EC67F90DC149}"/>
                </a:ext>
              </a:extLst>
            </p:cNvPr>
            <p:cNvPicPr>
              <a:picLocks noChangeAspect="1"/>
            </p:cNvPicPr>
            <p:nvPr/>
          </p:nvPicPr>
          <p:blipFill>
            <a:blip r:embed="rId9"/>
            <a:stretch>
              <a:fillRect/>
            </a:stretch>
          </p:blipFill>
          <p:spPr>
            <a:xfrm>
              <a:off x="19115658" y="8438988"/>
              <a:ext cx="2432587" cy="6327803"/>
            </a:xfrm>
            <a:prstGeom prst="rect">
              <a:avLst/>
            </a:prstGeom>
          </p:spPr>
        </p:pic>
        <p:sp>
          <p:nvSpPr>
            <p:cNvPr id="52" name="TextBox 51">
              <a:extLst>
                <a:ext uri="{FF2B5EF4-FFF2-40B4-BE49-F238E27FC236}">
                  <a16:creationId xmlns:a16="http://schemas.microsoft.com/office/drawing/2014/main" id="{C7A10F19-B437-4937-A425-64817046D97B}"/>
                </a:ext>
              </a:extLst>
            </p:cNvPr>
            <p:cNvSpPr txBox="1"/>
            <p:nvPr/>
          </p:nvSpPr>
          <p:spPr>
            <a:xfrm>
              <a:off x="17395692" y="11945791"/>
              <a:ext cx="222068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Hand Cup Body</a:t>
              </a:r>
            </a:p>
          </p:txBody>
        </p:sp>
        <p:sp>
          <p:nvSpPr>
            <p:cNvPr id="53" name="TextBox 52">
              <a:extLst>
                <a:ext uri="{FF2B5EF4-FFF2-40B4-BE49-F238E27FC236}">
                  <a16:creationId xmlns:a16="http://schemas.microsoft.com/office/drawing/2014/main" id="{11C434FC-2C72-45E4-BDB0-316D107B5A89}"/>
                </a:ext>
              </a:extLst>
            </p:cNvPr>
            <p:cNvSpPr txBox="1"/>
            <p:nvPr/>
          </p:nvSpPr>
          <p:spPr>
            <a:xfrm>
              <a:off x="17415622" y="13410320"/>
              <a:ext cx="18825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Electronics Chassis</a:t>
              </a:r>
            </a:p>
          </p:txBody>
        </p:sp>
        <p:sp>
          <p:nvSpPr>
            <p:cNvPr id="54" name="TextBox 53">
              <a:extLst>
                <a:ext uri="{FF2B5EF4-FFF2-40B4-BE49-F238E27FC236}">
                  <a16:creationId xmlns:a16="http://schemas.microsoft.com/office/drawing/2014/main" id="{C1454E6D-DAC7-4B79-BAC5-F9534A1FBC21}"/>
                </a:ext>
              </a:extLst>
            </p:cNvPr>
            <p:cNvSpPr txBox="1"/>
            <p:nvPr/>
          </p:nvSpPr>
          <p:spPr>
            <a:xfrm>
              <a:off x="19774860" y="10575152"/>
              <a:ext cx="10834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highlight>
                    <a:srgbClr val="C0C0C0"/>
                  </a:highlight>
                  <a:latin typeface="Arial"/>
                  <a:cs typeface="Times"/>
                </a:rPr>
                <a:t>Load Cell Inside</a:t>
              </a:r>
              <a:endParaRPr lang="en-US">
                <a:highlight>
                  <a:srgbClr val="C0C0C0"/>
                </a:highlight>
              </a:endParaRPr>
            </a:p>
          </p:txBody>
        </p:sp>
      </p:grpSp>
      <p:sp>
        <p:nvSpPr>
          <p:cNvPr id="55" name="TextBox 54">
            <a:extLst>
              <a:ext uri="{FF2B5EF4-FFF2-40B4-BE49-F238E27FC236}">
                <a16:creationId xmlns:a16="http://schemas.microsoft.com/office/drawing/2014/main" id="{01166BF5-F0DC-42EB-8DC7-4A4BAB86DB75}"/>
              </a:ext>
            </a:extLst>
          </p:cNvPr>
          <p:cNvSpPr txBox="1"/>
          <p:nvPr/>
        </p:nvSpPr>
        <p:spPr>
          <a:xfrm>
            <a:off x="17858414" y="14744459"/>
            <a:ext cx="40955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Figure 1: Grip-Load Device</a:t>
            </a:r>
            <a:endParaRPr lang="en-US" dirty="0"/>
          </a:p>
        </p:txBody>
      </p:sp>
      <p:grpSp>
        <p:nvGrpSpPr>
          <p:cNvPr id="98" name="Group 97">
            <a:extLst>
              <a:ext uri="{FF2B5EF4-FFF2-40B4-BE49-F238E27FC236}">
                <a16:creationId xmlns:a16="http://schemas.microsoft.com/office/drawing/2014/main" id="{0740AEE8-4E5C-4327-816F-1EFBC779105B}"/>
              </a:ext>
            </a:extLst>
          </p:cNvPr>
          <p:cNvGrpSpPr/>
          <p:nvPr/>
        </p:nvGrpSpPr>
        <p:grpSpPr>
          <a:xfrm>
            <a:off x="20022425" y="23001045"/>
            <a:ext cx="4266795" cy="4321983"/>
            <a:chOff x="45256802" y="6833839"/>
            <a:chExt cx="4142948" cy="4136180"/>
          </a:xfrm>
        </p:grpSpPr>
        <p:grpSp>
          <p:nvGrpSpPr>
            <p:cNvPr id="99" name="Group 98">
              <a:extLst>
                <a:ext uri="{FF2B5EF4-FFF2-40B4-BE49-F238E27FC236}">
                  <a16:creationId xmlns:a16="http://schemas.microsoft.com/office/drawing/2014/main" id="{2C957037-9DD5-4B94-995F-86CF6BF882A1}"/>
                </a:ext>
              </a:extLst>
            </p:cNvPr>
            <p:cNvGrpSpPr/>
            <p:nvPr/>
          </p:nvGrpSpPr>
          <p:grpSpPr>
            <a:xfrm>
              <a:off x="45287022" y="6833839"/>
              <a:ext cx="3945268" cy="4044764"/>
              <a:chOff x="45287022" y="6833839"/>
              <a:chExt cx="3576435" cy="3645195"/>
            </a:xfrm>
          </p:grpSpPr>
          <p:pic>
            <p:nvPicPr>
              <p:cNvPr id="105" name="Picture 104" descr="A picture containing indoor, monitor, table, clock&#10;&#10;Description automatically generated">
                <a:extLst>
                  <a:ext uri="{FF2B5EF4-FFF2-40B4-BE49-F238E27FC236}">
                    <a16:creationId xmlns:a16="http://schemas.microsoft.com/office/drawing/2014/main" id="{029ED46F-B70C-4BA1-8A57-A28A37FEE07A}"/>
                  </a:ext>
                </a:extLst>
              </p:cNvPr>
              <p:cNvPicPr>
                <a:picLocks noChangeAspect="1"/>
              </p:cNvPicPr>
              <p:nvPr/>
            </p:nvPicPr>
            <p:blipFill rotWithShape="1">
              <a:blip r:embed="rId6"/>
              <a:srcRect l="65957" t="6647"/>
              <a:stretch/>
            </p:blipFill>
            <p:spPr>
              <a:xfrm rot="10800000">
                <a:off x="45287022" y="6838672"/>
                <a:ext cx="1404109" cy="3640362"/>
              </a:xfrm>
              <a:prstGeom prst="rect">
                <a:avLst/>
              </a:prstGeom>
            </p:spPr>
          </p:pic>
          <p:sp>
            <p:nvSpPr>
              <p:cNvPr id="106" name="TextBox 3">
                <a:extLst>
                  <a:ext uri="{FF2B5EF4-FFF2-40B4-BE49-F238E27FC236}">
                    <a16:creationId xmlns:a16="http://schemas.microsoft.com/office/drawing/2014/main" id="{60DBC52C-5452-4880-9B7F-C0E73C330D01}"/>
                  </a:ext>
                </a:extLst>
              </p:cNvPr>
              <p:cNvSpPr txBox="1"/>
              <p:nvPr/>
            </p:nvSpPr>
            <p:spPr>
              <a:xfrm>
                <a:off x="46152529" y="6833839"/>
                <a:ext cx="2710928"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AU"/>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147"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293"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44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586"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5733" algn="l" defTabSz="914293" rtl="0" eaLnBrk="1" latinLnBrk="0" hangingPunct="1">
                  <a:defRPr sz="2400" kern="1200">
                    <a:solidFill>
                      <a:schemeClr val="tx1"/>
                    </a:solidFill>
                    <a:latin typeface="Times" panose="02020603050405020304" pitchFamily="18" charset="0"/>
                    <a:ea typeface="+mn-ea"/>
                    <a:cs typeface="+mn-cs"/>
                  </a:defRPr>
                </a:lvl6pPr>
                <a:lvl7pPr marL="2742879" algn="l" defTabSz="914293" rtl="0" eaLnBrk="1" latinLnBrk="0" hangingPunct="1">
                  <a:defRPr sz="2400" kern="1200">
                    <a:solidFill>
                      <a:schemeClr val="tx1"/>
                    </a:solidFill>
                    <a:latin typeface="Times" panose="02020603050405020304" pitchFamily="18" charset="0"/>
                    <a:ea typeface="+mn-ea"/>
                    <a:cs typeface="+mn-cs"/>
                  </a:defRPr>
                </a:lvl7pPr>
                <a:lvl8pPr marL="3200026" algn="l" defTabSz="914293" rtl="0" eaLnBrk="1" latinLnBrk="0" hangingPunct="1">
                  <a:defRPr sz="2400" kern="1200">
                    <a:solidFill>
                      <a:schemeClr val="tx1"/>
                    </a:solidFill>
                    <a:latin typeface="Times" panose="02020603050405020304" pitchFamily="18" charset="0"/>
                    <a:ea typeface="+mn-ea"/>
                    <a:cs typeface="+mn-cs"/>
                  </a:defRPr>
                </a:lvl8pPr>
                <a:lvl9pPr marL="3657172" algn="l" defTabSz="914293" rtl="0" eaLnBrk="1" latinLnBrk="0" hangingPunct="1">
                  <a:defRPr sz="2400" kern="1200">
                    <a:solidFill>
                      <a:schemeClr val="tx1"/>
                    </a:solidFill>
                    <a:latin typeface="Times" panose="02020603050405020304" pitchFamily="18" charset="0"/>
                    <a:ea typeface="+mn-ea"/>
                    <a:cs typeface="+mn-cs"/>
                  </a:defRPr>
                </a:lvl9pPr>
              </a:lstStyle>
              <a:p>
                <a:pPr algn="l"/>
                <a:r>
                  <a:rPr lang="en-US">
                    <a:highlight>
                      <a:srgbClr val="C0C0C0"/>
                    </a:highlight>
                    <a:latin typeface="Arial"/>
                    <a:cs typeface="Times"/>
                  </a:rPr>
                  <a:t>4in</a:t>
                </a:r>
              </a:p>
            </p:txBody>
          </p:sp>
          <p:cxnSp>
            <p:nvCxnSpPr>
              <p:cNvPr id="107" name="Straight Arrow Connector 106">
                <a:extLst>
                  <a:ext uri="{FF2B5EF4-FFF2-40B4-BE49-F238E27FC236}">
                    <a16:creationId xmlns:a16="http://schemas.microsoft.com/office/drawing/2014/main" id="{56898D89-68B6-4A1E-A341-BDC0827301D9}"/>
                  </a:ext>
                </a:extLst>
              </p:cNvPr>
              <p:cNvCxnSpPr/>
              <p:nvPr/>
            </p:nvCxnSpPr>
            <p:spPr>
              <a:xfrm flipV="1">
                <a:off x="45290429" y="7697956"/>
                <a:ext cx="1224832" cy="199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0" name="TextBox 6">
              <a:extLst>
                <a:ext uri="{FF2B5EF4-FFF2-40B4-BE49-F238E27FC236}">
                  <a16:creationId xmlns:a16="http://schemas.microsoft.com/office/drawing/2014/main" id="{3BA3EB85-0DC5-4381-B15A-C2CB3BF647D1}"/>
                </a:ext>
              </a:extLst>
            </p:cNvPr>
            <p:cNvSpPr txBox="1"/>
            <p:nvPr/>
          </p:nvSpPr>
          <p:spPr>
            <a:xfrm>
              <a:off x="46206766" y="9531612"/>
              <a:ext cx="3173372" cy="5151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AU"/>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147"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293"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44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586"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5733" algn="l" defTabSz="914293" rtl="0" eaLnBrk="1" latinLnBrk="0" hangingPunct="1">
                <a:defRPr sz="2400" kern="1200">
                  <a:solidFill>
                    <a:schemeClr val="tx1"/>
                  </a:solidFill>
                  <a:latin typeface="Times" panose="02020603050405020304" pitchFamily="18" charset="0"/>
                  <a:ea typeface="+mn-ea"/>
                  <a:cs typeface="+mn-cs"/>
                </a:defRPr>
              </a:lvl6pPr>
              <a:lvl7pPr marL="2742879" algn="l" defTabSz="914293" rtl="0" eaLnBrk="1" latinLnBrk="0" hangingPunct="1">
                <a:defRPr sz="2400" kern="1200">
                  <a:solidFill>
                    <a:schemeClr val="tx1"/>
                  </a:solidFill>
                  <a:latin typeface="Times" panose="02020603050405020304" pitchFamily="18" charset="0"/>
                  <a:ea typeface="+mn-ea"/>
                  <a:cs typeface="+mn-cs"/>
                </a:defRPr>
              </a:lvl7pPr>
              <a:lvl8pPr marL="3200026" algn="l" defTabSz="914293" rtl="0" eaLnBrk="1" latinLnBrk="0" hangingPunct="1">
                <a:defRPr sz="2400" kern="1200">
                  <a:solidFill>
                    <a:schemeClr val="tx1"/>
                  </a:solidFill>
                  <a:latin typeface="Times" panose="02020603050405020304" pitchFamily="18" charset="0"/>
                  <a:ea typeface="+mn-ea"/>
                  <a:cs typeface="+mn-cs"/>
                </a:defRPr>
              </a:lvl8pPr>
              <a:lvl9pPr marL="3657172" algn="l" defTabSz="914293" rtl="0" eaLnBrk="1" latinLnBrk="0" hangingPunct="1">
                <a:defRPr sz="2400" kern="1200">
                  <a:solidFill>
                    <a:schemeClr val="tx1"/>
                  </a:solidFill>
                  <a:latin typeface="Times" panose="02020603050405020304" pitchFamily="18" charset="0"/>
                  <a:ea typeface="+mn-ea"/>
                  <a:cs typeface="+mn-cs"/>
                </a:defRPr>
              </a:lvl9pPr>
            </a:lstStyle>
            <a:p>
              <a:pPr algn="l"/>
              <a:r>
                <a:rPr lang="en-US">
                  <a:highlight>
                    <a:srgbClr val="C0C0C0"/>
                  </a:highlight>
                  <a:latin typeface="Arial"/>
                  <a:cs typeface="Times"/>
                </a:rPr>
                <a:t>2-in</a:t>
              </a:r>
            </a:p>
          </p:txBody>
        </p:sp>
        <p:cxnSp>
          <p:nvCxnSpPr>
            <p:cNvPr id="101" name="Straight Arrow Connector 100">
              <a:extLst>
                <a:ext uri="{FF2B5EF4-FFF2-40B4-BE49-F238E27FC236}">
                  <a16:creationId xmlns:a16="http://schemas.microsoft.com/office/drawing/2014/main" id="{B4950439-A162-4070-8EB1-EC010DEAF6BA}"/>
                </a:ext>
              </a:extLst>
            </p:cNvPr>
            <p:cNvCxnSpPr/>
            <p:nvPr/>
          </p:nvCxnSpPr>
          <p:spPr>
            <a:xfrm>
              <a:off x="45544050" y="9101646"/>
              <a:ext cx="945787" cy="121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D41D88F8-D586-4EE1-B65E-D1569E70CF09}"/>
                </a:ext>
              </a:extLst>
            </p:cNvPr>
            <p:cNvCxnSpPr/>
            <p:nvPr/>
          </p:nvCxnSpPr>
          <p:spPr>
            <a:xfrm>
              <a:off x="45704510" y="10220021"/>
              <a:ext cx="576670" cy="46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TextBox 7">
              <a:extLst>
                <a:ext uri="{FF2B5EF4-FFF2-40B4-BE49-F238E27FC236}">
                  <a16:creationId xmlns:a16="http://schemas.microsoft.com/office/drawing/2014/main" id="{131DDA52-650E-44DA-B092-1E55CB21FD77}"/>
                </a:ext>
              </a:extLst>
            </p:cNvPr>
            <p:cNvSpPr txBox="1"/>
            <p:nvPr/>
          </p:nvSpPr>
          <p:spPr>
            <a:xfrm>
              <a:off x="45256802" y="10449856"/>
              <a:ext cx="791121" cy="5201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AU"/>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147"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293"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44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586"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5733" algn="l" defTabSz="914293" rtl="0" eaLnBrk="1" latinLnBrk="0" hangingPunct="1">
                <a:defRPr sz="2400" kern="1200">
                  <a:solidFill>
                    <a:schemeClr val="tx1"/>
                  </a:solidFill>
                  <a:latin typeface="Times" panose="02020603050405020304" pitchFamily="18" charset="0"/>
                  <a:ea typeface="+mn-ea"/>
                  <a:cs typeface="+mn-cs"/>
                </a:defRPr>
              </a:lvl6pPr>
              <a:lvl7pPr marL="2742879" algn="l" defTabSz="914293" rtl="0" eaLnBrk="1" latinLnBrk="0" hangingPunct="1">
                <a:defRPr sz="2400" kern="1200">
                  <a:solidFill>
                    <a:schemeClr val="tx1"/>
                  </a:solidFill>
                  <a:latin typeface="Times" panose="02020603050405020304" pitchFamily="18" charset="0"/>
                  <a:ea typeface="+mn-ea"/>
                  <a:cs typeface="+mn-cs"/>
                </a:defRPr>
              </a:lvl7pPr>
              <a:lvl8pPr marL="3200026" algn="l" defTabSz="914293" rtl="0" eaLnBrk="1" latinLnBrk="0" hangingPunct="1">
                <a:defRPr sz="2400" kern="1200">
                  <a:solidFill>
                    <a:schemeClr val="tx1"/>
                  </a:solidFill>
                  <a:latin typeface="Times" panose="02020603050405020304" pitchFamily="18" charset="0"/>
                  <a:ea typeface="+mn-ea"/>
                  <a:cs typeface="+mn-cs"/>
                </a:defRPr>
              </a:lvl8pPr>
              <a:lvl9pPr marL="3657172" algn="l" defTabSz="914293" rtl="0" eaLnBrk="1" latinLnBrk="0" hangingPunct="1">
                <a:defRPr sz="2400" kern="1200">
                  <a:solidFill>
                    <a:schemeClr val="tx1"/>
                  </a:solidFill>
                  <a:latin typeface="Times" panose="02020603050405020304" pitchFamily="18" charset="0"/>
                  <a:ea typeface="+mn-ea"/>
                  <a:cs typeface="+mn-cs"/>
                </a:defRPr>
              </a:lvl9pPr>
            </a:lstStyle>
            <a:p>
              <a:pPr algn="l"/>
              <a:r>
                <a:rPr lang="en-US">
                  <a:highlight>
                    <a:srgbClr val="FFFF00"/>
                  </a:highlight>
                  <a:latin typeface="Arial"/>
                  <a:cs typeface="Times"/>
                </a:rPr>
                <a:t>(b)</a:t>
              </a:r>
            </a:p>
          </p:txBody>
        </p:sp>
        <p:sp>
          <p:nvSpPr>
            <p:cNvPr id="104" name="TextBox 5">
              <a:extLst>
                <a:ext uri="{FF2B5EF4-FFF2-40B4-BE49-F238E27FC236}">
                  <a16:creationId xmlns:a16="http://schemas.microsoft.com/office/drawing/2014/main" id="{40EB287D-79DD-413A-85B9-C45EB9065441}"/>
                </a:ext>
              </a:extLst>
            </p:cNvPr>
            <p:cNvSpPr txBox="1"/>
            <p:nvPr/>
          </p:nvSpPr>
          <p:spPr>
            <a:xfrm>
              <a:off x="46226378" y="8273265"/>
              <a:ext cx="3173372" cy="5151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AU"/>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147"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293"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44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586"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5733" algn="l" defTabSz="914293" rtl="0" eaLnBrk="1" latinLnBrk="0" hangingPunct="1">
                <a:defRPr sz="2400" kern="1200">
                  <a:solidFill>
                    <a:schemeClr val="tx1"/>
                  </a:solidFill>
                  <a:latin typeface="Times" panose="02020603050405020304" pitchFamily="18" charset="0"/>
                  <a:ea typeface="+mn-ea"/>
                  <a:cs typeface="+mn-cs"/>
                </a:defRPr>
              </a:lvl6pPr>
              <a:lvl7pPr marL="2742879" algn="l" defTabSz="914293" rtl="0" eaLnBrk="1" latinLnBrk="0" hangingPunct="1">
                <a:defRPr sz="2400" kern="1200">
                  <a:solidFill>
                    <a:schemeClr val="tx1"/>
                  </a:solidFill>
                  <a:latin typeface="Times" panose="02020603050405020304" pitchFamily="18" charset="0"/>
                  <a:ea typeface="+mn-ea"/>
                  <a:cs typeface="+mn-cs"/>
                </a:defRPr>
              </a:lvl7pPr>
              <a:lvl8pPr marL="3200026" algn="l" defTabSz="914293" rtl="0" eaLnBrk="1" latinLnBrk="0" hangingPunct="1">
                <a:defRPr sz="2400" kern="1200">
                  <a:solidFill>
                    <a:schemeClr val="tx1"/>
                  </a:solidFill>
                  <a:latin typeface="Times" panose="02020603050405020304" pitchFamily="18" charset="0"/>
                  <a:ea typeface="+mn-ea"/>
                  <a:cs typeface="+mn-cs"/>
                </a:defRPr>
              </a:lvl8pPr>
              <a:lvl9pPr marL="3657172" algn="l" defTabSz="914293" rtl="0" eaLnBrk="1" latinLnBrk="0" hangingPunct="1">
                <a:defRPr sz="2400" kern="1200">
                  <a:solidFill>
                    <a:schemeClr val="tx1"/>
                  </a:solidFill>
                  <a:latin typeface="Times" panose="02020603050405020304" pitchFamily="18" charset="0"/>
                  <a:ea typeface="+mn-ea"/>
                  <a:cs typeface="+mn-cs"/>
                </a:defRPr>
              </a:lvl9pPr>
            </a:lstStyle>
            <a:p>
              <a:pPr algn="l"/>
              <a:r>
                <a:rPr lang="en-US">
                  <a:highlight>
                    <a:srgbClr val="C0C0C0"/>
                  </a:highlight>
                  <a:latin typeface="Arial"/>
                  <a:cs typeface="Times"/>
                </a:rPr>
                <a:t>3-in</a:t>
              </a:r>
            </a:p>
          </p:txBody>
        </p:sp>
      </p:grpSp>
      <p:sp>
        <p:nvSpPr>
          <p:cNvPr id="91" name="Rectangle 106">
            <a:extLst>
              <a:ext uri="{FF2B5EF4-FFF2-40B4-BE49-F238E27FC236}">
                <a16:creationId xmlns:a16="http://schemas.microsoft.com/office/drawing/2014/main" id="{AFBD9690-6043-43FC-AB04-CDD609146736}"/>
              </a:ext>
            </a:extLst>
          </p:cNvPr>
          <p:cNvSpPr>
            <a:spLocks noChangeArrowheads="1"/>
          </p:cNvSpPr>
          <p:nvPr/>
        </p:nvSpPr>
        <p:spPr bwMode="auto">
          <a:xfrm>
            <a:off x="-11850567" y="6874329"/>
            <a:ext cx="10896600" cy="1088027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228600" tIns="228600" rIns="228600" bIns="228600"/>
          <a:lstStyle>
            <a:lvl1pPr defTabSz="887413">
              <a:defRPr sz="2400">
                <a:solidFill>
                  <a:schemeClr val="tx1"/>
                </a:solidFill>
                <a:latin typeface="Times" panose="02020603050405020304" pitchFamily="18" charset="0"/>
              </a:defRPr>
            </a:lvl1pPr>
            <a:lvl2pPr marL="442913" defTabSz="887413">
              <a:defRPr sz="2400">
                <a:solidFill>
                  <a:schemeClr val="tx1"/>
                </a:solidFill>
                <a:latin typeface="Times" panose="02020603050405020304" pitchFamily="18" charset="0"/>
              </a:defRPr>
            </a:lvl2pPr>
            <a:lvl3pPr marL="887413" defTabSz="887413">
              <a:defRPr sz="2400">
                <a:solidFill>
                  <a:schemeClr val="tx1"/>
                </a:solidFill>
                <a:latin typeface="Times" panose="02020603050405020304" pitchFamily="18" charset="0"/>
              </a:defRPr>
            </a:lvl3pPr>
            <a:lvl4pPr marL="1330325" defTabSz="887413">
              <a:defRPr sz="2400">
                <a:solidFill>
                  <a:schemeClr val="tx1"/>
                </a:solidFill>
                <a:latin typeface="Times" panose="02020603050405020304" pitchFamily="18" charset="0"/>
              </a:defRPr>
            </a:lvl4pPr>
            <a:lvl5pPr marL="1773238" defTabSz="887413">
              <a:defRPr sz="2400">
                <a:solidFill>
                  <a:schemeClr val="tx1"/>
                </a:solidFill>
                <a:latin typeface="Times" panose="02020603050405020304" pitchFamily="18" charset="0"/>
              </a:defRPr>
            </a:lvl5pPr>
            <a:lvl6pPr marL="2230438" defTabSz="887413" eaLnBrk="0" fontAlgn="base" hangingPunct="0">
              <a:spcBef>
                <a:spcPct val="0"/>
              </a:spcBef>
              <a:spcAft>
                <a:spcPct val="0"/>
              </a:spcAft>
              <a:defRPr sz="2400">
                <a:solidFill>
                  <a:schemeClr val="tx1"/>
                </a:solidFill>
                <a:latin typeface="Times" panose="02020603050405020304" pitchFamily="18" charset="0"/>
              </a:defRPr>
            </a:lvl6pPr>
            <a:lvl7pPr marL="2687638" defTabSz="887413" eaLnBrk="0" fontAlgn="base" hangingPunct="0">
              <a:spcBef>
                <a:spcPct val="0"/>
              </a:spcBef>
              <a:spcAft>
                <a:spcPct val="0"/>
              </a:spcAft>
              <a:defRPr sz="2400">
                <a:solidFill>
                  <a:schemeClr val="tx1"/>
                </a:solidFill>
                <a:latin typeface="Times" panose="02020603050405020304" pitchFamily="18" charset="0"/>
              </a:defRPr>
            </a:lvl7pPr>
            <a:lvl8pPr marL="3144838" defTabSz="887413" eaLnBrk="0" fontAlgn="base" hangingPunct="0">
              <a:spcBef>
                <a:spcPct val="0"/>
              </a:spcBef>
              <a:spcAft>
                <a:spcPct val="0"/>
              </a:spcAft>
              <a:defRPr sz="2400">
                <a:solidFill>
                  <a:schemeClr val="tx1"/>
                </a:solidFill>
                <a:latin typeface="Times" panose="02020603050405020304" pitchFamily="18" charset="0"/>
              </a:defRPr>
            </a:lvl8pPr>
            <a:lvl9pPr marL="3602038" defTabSz="887413" eaLnBrk="0" fontAlgn="base" hangingPunct="0">
              <a:spcBef>
                <a:spcPct val="0"/>
              </a:spcBef>
              <a:spcAft>
                <a:spcPct val="0"/>
              </a:spcAft>
              <a:defRPr sz="2400">
                <a:solidFill>
                  <a:schemeClr val="tx1"/>
                </a:solidFill>
                <a:latin typeface="Times" panose="02020603050405020304" pitchFamily="18" charset="0"/>
              </a:defRPr>
            </a:lvl9pPr>
          </a:lstStyle>
          <a:p>
            <a:pPr>
              <a:spcBef>
                <a:spcPts val="0"/>
              </a:spcBef>
              <a:spcAft>
                <a:spcPts val="1000"/>
              </a:spcAft>
            </a:pPr>
            <a:r>
              <a:rPr lang="en-US" altLang="en-US" sz="3600" b="1" dirty="0">
                <a:solidFill>
                  <a:schemeClr val="tx1">
                    <a:lumMod val="75000"/>
                    <a:lumOff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ABSTRACT</a:t>
            </a:r>
          </a:p>
          <a:p>
            <a:pPr>
              <a:spcBef>
                <a:spcPts val="0"/>
              </a:spcBef>
              <a:spcAft>
                <a:spcPts val="1000"/>
              </a:spcAft>
            </a:pPr>
            <a:r>
              <a:rPr lang="en-US" sz="2800" dirty="0">
                <a:effectLst/>
                <a:latin typeface="Arial" panose="020B0604020202020204" pitchFamily="34" charset="0"/>
                <a:ea typeface="Calibri" panose="020F0502020204030204" pitchFamily="34" charset="0"/>
                <a:cs typeface="Arial" panose="020B0604020202020204" pitchFamily="34" charset="0"/>
              </a:rPr>
              <a:t>In everyday interactions with objects, a synchronous coordination of grip force (G; normal to the object contact area) and load force (L; tangential component) is needed to prevent object slippage or breakage. Visual and haptic</a:t>
            </a:r>
            <a:r>
              <a:rPr lang="en-US" sz="2800" dirty="0">
                <a:solidFill>
                  <a:srgbClr val="00B0F0"/>
                </a:solidFill>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feedback play a key role within the central nervous system to produce efficient manipulation. Hand impairment makes activities of daily living, such as holding a cup of water challenging. This work redesigns a user interface to measure grip force and load force for evaluation and rehabilitative training of individuals with hand impairment, such as stroke survivors. The redesigned interface includes an adjustable wrist brace, and a visual feedback display. The device allows for testing static and dynamic manipulation tasks similar to grabbing an object or lifting and holding a glass of water. The design enables changing the object’s weight for different testing conditions. Additionally, the manipulation tasks can be unidirectional (motion or force in one direction) or bidirectional (sinusoidal motion or force). Previous work highlighted the decrease of G-L coordination in bidirectional tasks. We aim to investigate the effect of wrist angle on G-L coordination and visual feedback, such as</a:t>
            </a:r>
            <a:r>
              <a:rPr lang="en-US" sz="2800" dirty="0">
                <a:solidFill>
                  <a:srgbClr val="00B0F0"/>
                </a:solidFill>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force trajectory tracking, on grip force modulation. A preliminary </a:t>
            </a:r>
            <a:r>
              <a:rPr lang="en-US" sz="2800" dirty="0">
                <a:solidFill>
                  <a:srgbClr val="000000"/>
                </a:solidFill>
                <a:effectLst/>
                <a:latin typeface="Arial" panose="020B0604020202020204" pitchFamily="34" charset="0"/>
                <a:ea typeface="Calibri" panose="020F0502020204030204" pitchFamily="34" charset="0"/>
                <a:cs typeface="Arial" panose="020B0604020202020204" pitchFamily="34" charset="0"/>
              </a:rPr>
              <a:t>study will be conducted with healthy subjects to obtain baseline data. Additional studies will follow with individuals with hand impairment.  </a:t>
            </a:r>
            <a:endParaRPr lang="en-US" sz="2800" dirty="0">
              <a:effectLst/>
              <a:latin typeface="Arial" panose="020B0604020202020204" pitchFamily="34" charset="0"/>
              <a:ea typeface="Calibri" panose="020F0502020204030204" pitchFamily="34" charset="0"/>
              <a:cs typeface="Arial" panose="020B0604020202020204" pitchFamily="34" charset="0"/>
            </a:endParaRPr>
          </a:p>
          <a:p>
            <a:pPr>
              <a:spcBef>
                <a:spcPts val="0"/>
              </a:spcBef>
              <a:spcAft>
                <a:spcPts val="1000"/>
              </a:spcAft>
            </a:pPr>
            <a:endParaRPr lang="en-US" sz="3600" b="1" dirty="0">
              <a:solidFill>
                <a:schemeClr val="tx1">
                  <a:lumMod val="75000"/>
                  <a:lumOff val="25000"/>
                </a:schemeClr>
              </a:solidFill>
              <a:latin typeface="Arial" panose="020B0604020202020204" pitchFamily="34" charset="0"/>
              <a:ea typeface="Calibri"/>
              <a:cs typeface="Arial" panose="020B0604020202020204" pitchFamily="34" charset="0"/>
              <a:sym typeface="Calibri"/>
            </a:endParaRPr>
          </a:p>
          <a:p>
            <a:pPr>
              <a:spcBef>
                <a:spcPts val="0"/>
              </a:spcBef>
              <a:spcAft>
                <a:spcPts val="1000"/>
              </a:spcAft>
            </a:pPr>
            <a:endParaRPr lang="en-US" altLang="en-US" sz="2700" b="1"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Blank">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5583</TotalTime>
  <Words>1156</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Arial,Sans-Serif</vt:lpstr>
      <vt:lpstr>Calibri</vt:lpstr>
      <vt:lpstr>Calibri Light</vt:lpstr>
      <vt:lpstr>Times</vt:lpstr>
      <vt:lpstr>Blank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Poster Template for Red 48x36 inches - 2 columns | G2 Computer Lab - California State University, Long Beach</dc:title>
  <dc:creator>rsKite</dc:creator>
  <cp:lastModifiedBy>Samid Ceballos</cp:lastModifiedBy>
  <cp:revision>1846</cp:revision>
  <cp:lastPrinted>2001-08-01T02:48:55Z</cp:lastPrinted>
  <dcterms:created xsi:type="dcterms:W3CDTF">2001-07-30T02:35:00Z</dcterms:created>
  <dcterms:modified xsi:type="dcterms:W3CDTF">2022-04-13T15:42:41Z</dcterms:modified>
</cp:coreProperties>
</file>