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Canva Sans" panose="020B0503030501040103" pitchFamily="34" charset="0"/>
      <p:regular r:id="rId16"/>
    </p:embeddedFont>
    <p:embeddedFont>
      <p:font typeface="Canva Sans Bold" panose="020B0803030501040103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Bold" panose="02000000000000000000" pitchFamily="2" charset="0"/>
      <p:regular r:id="rId23"/>
      <p:bold r:id="rId24"/>
    </p:embeddedFont>
    <p:embeddedFont>
      <p:font typeface="Roboto Condensed" panose="020F0502020204030204" pitchFamily="34" charset="0"/>
      <p:regular r:id="rId25"/>
      <p:bold r:id="rId26"/>
      <p:italic r:id="rId27"/>
      <p:boldItalic r:id="rId28"/>
    </p:embeddedFont>
    <p:embeddedFont>
      <p:font typeface="Roboto Condensed Bold" panose="02000000000000000000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1FF"/>
    <a:srgbClr val="1A0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48" autoAdjust="0"/>
  </p:normalViewPr>
  <p:slideViewPr>
    <p:cSldViewPr>
      <p:cViewPr>
        <p:scale>
          <a:sx n="45" d="100"/>
          <a:sy n="45" d="100"/>
        </p:scale>
        <p:origin x="960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8800" cy="2511882"/>
            </a:xfrm>
            <a:custGeom>
              <a:avLst/>
              <a:gdLst/>
              <a:ahLst/>
              <a:cxnLst/>
              <a:rect l="l" t="t" r="r" b="b"/>
              <a:pathLst>
                <a:path w="1998800" h="2511882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153267" y="3259138"/>
            <a:ext cx="6990733" cy="259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 dirty="0">
                <a:solidFill>
                  <a:srgbClr val="1A0550"/>
                </a:solidFill>
                <a:latin typeface="Roboto Bold"/>
              </a:rPr>
              <a:t>Take-home challenge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53267" y="6675437"/>
            <a:ext cx="6990733" cy="530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1A0550"/>
                </a:solidFill>
                <a:latin typeface="Roboto Condensed"/>
              </a:rPr>
              <a:t>Dr Camilla Sammut-Powell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3861"/>
              </p:ext>
            </p:extLst>
          </p:nvPr>
        </p:nvGraphicFramePr>
        <p:xfrm>
          <a:off x="1413747" y="4070595"/>
          <a:ext cx="7315203" cy="4114800"/>
        </p:xfrm>
        <a:graphic>
          <a:graphicData uri="http://schemas.openxmlformats.org/drawingml/2006/table">
            <a:tbl>
              <a:tblPr/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1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2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4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5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1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2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22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73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44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31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FFFFFF"/>
                          </a:solidFill>
                          <a:latin typeface="Canva Sans Bold"/>
                        </a:rPr>
                        <a:t>58</a:t>
                      </a:r>
                      <a:endParaRPr lang="en-US" sz="2500" dirty="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127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89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4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4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8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68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103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240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216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9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5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39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86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171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157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3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4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29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58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126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112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5271FF"/>
                          </a:solidFill>
                          <a:latin typeface="Canva Sans Bold"/>
                        </a:rPr>
                        <a:t>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5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7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20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>
                          <a:solidFill>
                            <a:srgbClr val="FFFFFF"/>
                          </a:solidFill>
                          <a:latin typeface="Canva Sans Bold"/>
                        </a:rPr>
                        <a:t>29</a:t>
                      </a:r>
                      <a:endParaRPr lang="en-US" sz="250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FFFFFF"/>
                          </a:solidFill>
                          <a:latin typeface="Canva Sans Bold"/>
                        </a:rPr>
                        <a:t>2</a:t>
                      </a:r>
                      <a:endParaRPr lang="en-US" sz="2500" dirty="0"/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FFFFFF"/>
                </a:solidFill>
                <a:latin typeface="Roboto Bold"/>
              </a:rPr>
              <a:t>Transitions between CGI-S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7F615-31D8-7B73-184C-F98E2011A8D0}"/>
              </a:ext>
            </a:extLst>
          </p:cNvPr>
          <p:cNvSpPr txBox="1"/>
          <p:nvPr/>
        </p:nvSpPr>
        <p:spPr>
          <a:xfrm>
            <a:off x="499348" y="23241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Number of patients that changed from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CGI-S at admission (row) to CGI-S at discharge (column)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B7B47-04A4-CC34-FC1E-23EEDBE11B55}"/>
              </a:ext>
            </a:extLst>
          </p:cNvPr>
          <p:cNvSpPr txBox="1"/>
          <p:nvPr/>
        </p:nvSpPr>
        <p:spPr>
          <a:xfrm>
            <a:off x="517883" y="8798453"/>
            <a:ext cx="102952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Example interpretation: Row 4, Column 3: 103 patients had a CGI-S of 4 at admission which was reduced to a CGI-S of 3 at discharge.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EE5C2-C5B4-5422-E5F0-03D7FE91A9D9}"/>
              </a:ext>
            </a:extLst>
          </p:cNvPr>
          <p:cNvSpPr txBox="1"/>
          <p:nvPr/>
        </p:nvSpPr>
        <p:spPr>
          <a:xfrm>
            <a:off x="517883" y="3398823"/>
            <a:ext cx="914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5171FF"/>
                </a:solidFill>
              </a:rPr>
              <a:t>CGI-S at discharge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473A5-253A-D63A-7442-AC27BF82F6C8}"/>
              </a:ext>
            </a:extLst>
          </p:cNvPr>
          <p:cNvSpPr txBox="1"/>
          <p:nvPr/>
        </p:nvSpPr>
        <p:spPr>
          <a:xfrm rot="16200000">
            <a:off x="-3521442" y="5882873"/>
            <a:ext cx="914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5171FF"/>
                </a:solidFill>
              </a:rPr>
              <a:t>CGI-S at admission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F4AF79-4995-CB7B-BAFF-54DD281C35CC}"/>
              </a:ext>
            </a:extLst>
          </p:cNvPr>
          <p:cNvGrpSpPr/>
          <p:nvPr/>
        </p:nvGrpSpPr>
        <p:grpSpPr>
          <a:xfrm>
            <a:off x="8991600" y="3072174"/>
            <a:ext cx="9078983" cy="4652022"/>
            <a:chOff x="9273702" y="2267357"/>
            <a:chExt cx="9078983" cy="4652022"/>
          </a:xfrm>
        </p:grpSpPr>
        <p:pic>
          <p:nvPicPr>
            <p:cNvPr id="24" name="Graphic 23" descr="Line arrow: Anti-clockwise curve outline">
              <a:extLst>
                <a:ext uri="{FF2B5EF4-FFF2-40B4-BE49-F238E27FC236}">
                  <a16:creationId xmlns:a16="http://schemas.microsoft.com/office/drawing/2014/main" id="{B1DBF7E5-98D8-48B5-B92A-4B55EEE1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132172">
              <a:off x="12139497" y="2267357"/>
              <a:ext cx="2840332" cy="2840332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3C72B1C-3EC5-C198-9582-3F5B5873661F}"/>
                </a:ext>
              </a:extLst>
            </p:cNvPr>
            <p:cNvGrpSpPr/>
            <p:nvPr/>
          </p:nvGrpSpPr>
          <p:grpSpPr>
            <a:xfrm>
              <a:off x="9273702" y="2378344"/>
              <a:ext cx="9078983" cy="4541035"/>
              <a:chOff x="9273702" y="2378344"/>
              <a:chExt cx="9078983" cy="4541035"/>
            </a:xfrm>
          </p:grpSpPr>
          <p:grpSp>
            <p:nvGrpSpPr>
              <p:cNvPr id="2" name="Group 2"/>
              <p:cNvGrpSpPr/>
              <p:nvPr/>
            </p:nvGrpSpPr>
            <p:grpSpPr>
              <a:xfrm>
                <a:off x="10354006" y="3487822"/>
                <a:ext cx="2060395" cy="2060395"/>
                <a:chOff x="0" y="0"/>
                <a:chExt cx="812800" cy="812800"/>
              </a:xfrm>
            </p:grpSpPr>
            <p:sp>
              <p:nvSpPr>
                <p:cNvPr id="3" name="Freeform 3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" name="TextBox 4"/>
                <p:cNvSpPr txBox="1"/>
                <p:nvPr/>
              </p:nvSpPr>
              <p:spPr>
                <a:xfrm>
                  <a:off x="76200" y="38100"/>
                  <a:ext cx="660400" cy="69850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r>
                    <a:rPr lang="en-US" sz="1899" dirty="0">
                      <a:solidFill>
                        <a:srgbClr val="1A0550"/>
                      </a:solidFill>
                      <a:latin typeface="Canva Sans"/>
                    </a:rPr>
                    <a:t>CGI-S ≤ 3 </a:t>
                  </a:r>
                </a:p>
              </p:txBody>
            </p:sp>
          </p:grpSp>
          <p:grpSp>
            <p:nvGrpSpPr>
              <p:cNvPr id="5" name="Group 5"/>
              <p:cNvGrpSpPr/>
              <p:nvPr/>
            </p:nvGrpSpPr>
            <p:grpSpPr>
              <a:xfrm>
                <a:off x="14688265" y="3487822"/>
                <a:ext cx="2060395" cy="2060395"/>
                <a:chOff x="0" y="0"/>
                <a:chExt cx="812800" cy="812800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TextBox 7"/>
                <p:cNvSpPr txBox="1"/>
                <p:nvPr/>
              </p:nvSpPr>
              <p:spPr>
                <a:xfrm>
                  <a:off x="76200" y="38100"/>
                  <a:ext cx="660400" cy="69850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r>
                    <a:rPr lang="en-US" sz="1899">
                      <a:solidFill>
                        <a:srgbClr val="1A0550"/>
                      </a:solidFill>
                      <a:latin typeface="Canva Sans"/>
                    </a:rPr>
                    <a:t>CGI-S &gt; 3 </a:t>
                  </a:r>
                </a:p>
              </p:txBody>
            </p:sp>
          </p:grpSp>
          <p:pic>
            <p:nvPicPr>
              <p:cNvPr id="20" name="Graphic 19" descr="Line arrow: Anti-clockwise curve outline">
                <a:extLst>
                  <a:ext uri="{FF2B5EF4-FFF2-40B4-BE49-F238E27FC236}">
                    <a16:creationId xmlns:a16="http://schemas.microsoft.com/office/drawing/2014/main" id="{91BAB3CD-CEAD-74B8-4119-21E79BE62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6197307">
                <a:off x="12224198" y="4079047"/>
                <a:ext cx="2840332" cy="2840332"/>
              </a:xfrm>
              <a:prstGeom prst="rect">
                <a:avLst/>
              </a:prstGeom>
            </p:spPr>
          </p:pic>
          <p:pic>
            <p:nvPicPr>
              <p:cNvPr id="22" name="Graphic 21" descr="Line arrow: Rotate right outline">
                <a:extLst>
                  <a:ext uri="{FF2B5EF4-FFF2-40B4-BE49-F238E27FC236}">
                    <a16:creationId xmlns:a16="http://schemas.microsoft.com/office/drawing/2014/main" id="{9DB828D4-4568-6A6C-D8D8-DA5674C0E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5526268">
                <a:off x="9285102" y="4247043"/>
                <a:ext cx="1607222" cy="1607222"/>
              </a:xfrm>
              <a:prstGeom prst="rect">
                <a:avLst/>
              </a:prstGeom>
            </p:spPr>
          </p:pic>
          <p:pic>
            <p:nvPicPr>
              <p:cNvPr id="23" name="Graphic 22" descr="Line arrow: Rotate right outline">
                <a:extLst>
                  <a:ext uri="{FF2B5EF4-FFF2-40B4-BE49-F238E27FC236}">
                    <a16:creationId xmlns:a16="http://schemas.microsoft.com/office/drawing/2014/main" id="{3A8368B6-C0C1-8F7E-C834-C52728BF3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7678377">
                <a:off x="16179159" y="4247043"/>
                <a:ext cx="1607222" cy="160722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32D295-95A0-CEA6-1C56-69ED7C96A7A9}"/>
                  </a:ext>
                </a:extLst>
              </p:cNvPr>
              <p:cNvSpPr txBox="1"/>
              <p:nvPr/>
            </p:nvSpPr>
            <p:spPr>
              <a:xfrm>
                <a:off x="17079219" y="5413069"/>
                <a:ext cx="127346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1092</a:t>
                </a:r>
              </a:p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(72.6%)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19BACF-457A-BCD4-E2F5-FE1C4BC99D8B}"/>
                  </a:ext>
                </a:extLst>
              </p:cNvPr>
              <p:cNvSpPr txBox="1"/>
              <p:nvPr/>
            </p:nvSpPr>
            <p:spPr>
              <a:xfrm>
                <a:off x="13007631" y="2378344"/>
                <a:ext cx="127346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412</a:t>
                </a:r>
              </a:p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(27.4%)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21F3EE-75C8-3D44-4DFD-146B94E9A091}"/>
                  </a:ext>
                </a:extLst>
              </p:cNvPr>
              <p:cNvSpPr txBox="1"/>
              <p:nvPr/>
            </p:nvSpPr>
            <p:spPr>
              <a:xfrm>
                <a:off x="9273702" y="5673552"/>
                <a:ext cx="127346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154</a:t>
                </a:r>
              </a:p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(31.7%)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E5700B-AA22-840A-D6EB-F055C1E20C5C}"/>
                  </a:ext>
                </a:extLst>
              </p:cNvPr>
              <p:cNvSpPr txBox="1"/>
              <p:nvPr/>
            </p:nvSpPr>
            <p:spPr>
              <a:xfrm>
                <a:off x="13160181" y="6021363"/>
                <a:ext cx="127346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337</a:t>
                </a:r>
              </a:p>
              <a:p>
                <a:pPr algn="ctr"/>
                <a:r>
                  <a:rPr lang="en-US" sz="2500" dirty="0">
                    <a:solidFill>
                      <a:schemeClr val="bg1"/>
                    </a:solidFill>
                  </a:rPr>
                  <a:t>(68.3%)</a:t>
                </a:r>
              </a:p>
            </p:txBody>
          </p:sp>
        </p:grpSp>
      </p:grpSp>
      <p:grpSp>
        <p:nvGrpSpPr>
          <p:cNvPr id="36" name="Group 3">
            <a:extLst>
              <a:ext uri="{FF2B5EF4-FFF2-40B4-BE49-F238E27FC236}">
                <a16:creationId xmlns:a16="http://schemas.microsoft.com/office/drawing/2014/main" id="{19949E2D-053A-E2F0-70D9-75D3A51864E8}"/>
              </a:ext>
            </a:extLst>
          </p:cNvPr>
          <p:cNvGrpSpPr/>
          <p:nvPr/>
        </p:nvGrpSpPr>
        <p:grpSpPr>
          <a:xfrm>
            <a:off x="11336670" y="8218840"/>
            <a:ext cx="4051183" cy="1624555"/>
            <a:chOff x="0" y="0"/>
            <a:chExt cx="1066978" cy="427866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A9EC124A-5B51-6642-0BDE-424CCDC5E921}"/>
                </a:ext>
              </a:extLst>
            </p:cNvPr>
            <p:cNvSpPr/>
            <p:nvPr/>
          </p:nvSpPr>
          <p:spPr>
            <a:xfrm>
              <a:off x="0" y="0"/>
              <a:ext cx="1066978" cy="427866"/>
            </a:xfrm>
            <a:custGeom>
              <a:avLst/>
              <a:gdLst/>
              <a:ahLst/>
              <a:cxnLst/>
              <a:rect l="l" t="t" r="r" b="b"/>
              <a:pathLst>
                <a:path w="1066978" h="427866">
                  <a:moveTo>
                    <a:pt x="97462" y="0"/>
                  </a:moveTo>
                  <a:lnTo>
                    <a:pt x="969516" y="0"/>
                  </a:lnTo>
                  <a:cubicBezTo>
                    <a:pt x="995365" y="0"/>
                    <a:pt x="1020154" y="10268"/>
                    <a:pt x="1038432" y="28546"/>
                  </a:cubicBezTo>
                  <a:cubicBezTo>
                    <a:pt x="1056710" y="46824"/>
                    <a:pt x="1066978" y="71614"/>
                    <a:pt x="1066978" y="97462"/>
                  </a:cubicBezTo>
                  <a:lnTo>
                    <a:pt x="1066978" y="330404"/>
                  </a:lnTo>
                  <a:cubicBezTo>
                    <a:pt x="1066978" y="356252"/>
                    <a:pt x="1056710" y="381042"/>
                    <a:pt x="1038432" y="399320"/>
                  </a:cubicBezTo>
                  <a:cubicBezTo>
                    <a:pt x="1020154" y="417598"/>
                    <a:pt x="995365" y="427866"/>
                    <a:pt x="969516" y="427866"/>
                  </a:cubicBezTo>
                  <a:lnTo>
                    <a:pt x="97462" y="427866"/>
                  </a:lnTo>
                  <a:cubicBezTo>
                    <a:pt x="71614" y="427866"/>
                    <a:pt x="46824" y="417598"/>
                    <a:pt x="28546" y="399320"/>
                  </a:cubicBezTo>
                  <a:cubicBezTo>
                    <a:pt x="10268" y="381042"/>
                    <a:pt x="0" y="356252"/>
                    <a:pt x="0" y="330404"/>
                  </a:cubicBezTo>
                  <a:lnTo>
                    <a:pt x="0" y="97462"/>
                  </a:lnTo>
                  <a:cubicBezTo>
                    <a:pt x="0" y="71614"/>
                    <a:pt x="10268" y="46824"/>
                    <a:pt x="28546" y="28546"/>
                  </a:cubicBezTo>
                  <a:cubicBezTo>
                    <a:pt x="46824" y="10268"/>
                    <a:pt x="71614" y="0"/>
                    <a:pt x="97462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E84CD757-B554-3496-8362-F8EF6B8D45A7}"/>
                </a:ext>
              </a:extLst>
            </p:cNvPr>
            <p:cNvSpPr txBox="1"/>
            <p:nvPr/>
          </p:nvSpPr>
          <p:spPr>
            <a:xfrm>
              <a:off x="0" y="-38100"/>
              <a:ext cx="1066978" cy="465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1291/1995 (64.7%) of patients were classified as having ineffective treatment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FFFFFF"/>
                </a:solidFill>
                <a:latin typeface="Roboto Bold"/>
              </a:rPr>
              <a:t>Risk factors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DC23D24-D535-2C18-9FE0-03229C93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78853"/>
              </p:ext>
            </p:extLst>
          </p:nvPr>
        </p:nvGraphicFramePr>
        <p:xfrm>
          <a:off x="1616676" y="4060075"/>
          <a:ext cx="9482853" cy="3600450"/>
        </p:xfrm>
        <a:graphic>
          <a:graphicData uri="http://schemas.openxmlformats.org/drawingml/2006/table">
            <a:tbl>
              <a:tblPr/>
              <a:tblGrid>
                <a:gridCol w="316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Model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95% CI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Full,1yr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0.74063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0.59277 - 0.9221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Clinical, 1yr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0.74455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0.59658 - 0.9259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Full, 60d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0.72598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0.58227 - 0.9022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Clinical, 60d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0.72858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0.58502 - 0.9044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Full, CGI-S only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0.71247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0.57155 - 0.8852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Clinical, CGI-S only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0.71414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5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0.57350 - 0.8863</a:t>
                      </a:r>
                    </a:p>
                  </a:txBody>
                  <a:tcPr marL="66675" marR="66675" marT="66675" marB="666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9C46B8-A184-014F-3CA1-0FF26CA581C5}"/>
              </a:ext>
            </a:extLst>
          </p:cNvPr>
          <p:cNvSpPr txBox="1"/>
          <p:nvPr/>
        </p:nvSpPr>
        <p:spPr>
          <a:xfrm>
            <a:off x="1132095" y="2308599"/>
            <a:ext cx="157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baseline CGI-S had a statistically significant association with ineffective management.</a:t>
            </a:r>
          </a:p>
          <a:p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estimated odds-ratio for high CGI-S at baseline was similar across all models: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9636C-AA46-08AE-A4A8-7DDBD2C1E22A}"/>
              </a:ext>
            </a:extLst>
          </p:cNvPr>
          <p:cNvSpPr txBox="1"/>
          <p:nvPr/>
        </p:nvSpPr>
        <p:spPr>
          <a:xfrm>
            <a:off x="1123857" y="8267700"/>
            <a:ext cx="162306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suggests that those who have a high CGI-S on admission have a lower odds of ineffective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0200" y="2933700"/>
            <a:ext cx="15773400" cy="5347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Condensed"/>
              </a:rPr>
              <a:t>86.8% of admissions were co-prescribed an adjunctive medicine in addition to antidepressant therapy. 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Condensed"/>
              </a:rPr>
              <a:t>64.7% (1291/1995) of admissions were ineffective in managing depression.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Condensed"/>
              </a:rPr>
              <a:t>4.8% of admissions (95/1995) were re-admitted within 1 year from discharge. 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Condensed"/>
              </a:rPr>
              <a:t>In 68.3% of admissions, CGI-S moved from ‘moderate’ to ‘high’.  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 Condensed"/>
              </a:rPr>
              <a:t>Having a normal/mild CGI-S on admission was associated with being more likely to have ineffective management compared to those who were high at baseline.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FFFFFF"/>
                </a:solidFill>
                <a:latin typeface="Roboto Bold"/>
              </a:rPr>
              <a:t>Key findings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2017E-A289-78CD-2FCD-3973E11A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3216E23-29CD-131B-BB3B-7B8F55C877AA}"/>
              </a:ext>
            </a:extLst>
          </p:cNvPr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>
                <a:solidFill>
                  <a:srgbClr val="FFFFFF"/>
                </a:solidFill>
                <a:latin typeface="Roboto Bold"/>
              </a:rPr>
              <a:t>Risk factors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33093DF-45A0-BA2E-C890-FD04786A210B}"/>
              </a:ext>
            </a:extLst>
          </p:cNvPr>
          <p:cNvSpPr txBox="1"/>
          <p:nvPr/>
        </p:nvSpPr>
        <p:spPr>
          <a:xfrm>
            <a:off x="1040063" y="12954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1A044F"/>
                </a:solidFill>
                <a:latin typeface="Roboto Bold"/>
              </a:rPr>
              <a:t>Take-home messages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3D242CC-971C-0520-8C21-2101A6A24028}"/>
              </a:ext>
            </a:extLst>
          </p:cNvPr>
          <p:cNvSpPr txBox="1"/>
          <p:nvPr/>
        </p:nvSpPr>
        <p:spPr>
          <a:xfrm>
            <a:off x="1900843" y="2628900"/>
            <a:ext cx="14024957" cy="6424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1A044F"/>
                </a:solidFill>
                <a:latin typeface="Roboto Condensed"/>
              </a:rPr>
              <a:t>There are a minority of admissions where patients may have been under-prescribed prior to admission. Further investigation is required to determine whether they may have been avoidable.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1A044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1A044F"/>
                </a:solidFill>
                <a:latin typeface="Roboto Condensed"/>
              </a:rPr>
              <a:t>Patients that have a normal/mild CGI-S on admission may need regular monitoring for worsening CGI-S to be managed effectively.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1A044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1A044F"/>
                </a:solidFill>
                <a:latin typeface="Roboto Condensed"/>
              </a:rPr>
              <a:t>Unlike the literature, we did not find any evidence that age, being female, having anxiety, substance use disorder, increased symptoms, or previous </a:t>
            </a:r>
            <a:r>
              <a:rPr lang="en-US" sz="3000" dirty="0" err="1">
                <a:solidFill>
                  <a:srgbClr val="1A044F"/>
                </a:solidFill>
                <a:latin typeface="Roboto Condensed"/>
              </a:rPr>
              <a:t>hospitalisations</a:t>
            </a:r>
            <a:r>
              <a:rPr lang="en-US" sz="3000" dirty="0">
                <a:solidFill>
                  <a:srgbClr val="1A044F"/>
                </a:solidFill>
                <a:latin typeface="Roboto Condensed"/>
              </a:rPr>
              <a:t> were associated with ineffective management.</a:t>
            </a:r>
          </a:p>
          <a:p>
            <a:pPr marL="514350" indent="-514350">
              <a:lnSpc>
                <a:spcPts val="4200"/>
              </a:lnSpc>
              <a:buAutoNum type="arabicPeriod"/>
            </a:pPr>
            <a:endParaRPr lang="en-US" sz="3000" dirty="0">
              <a:solidFill>
                <a:srgbClr val="1A044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1A044F"/>
              </a:solidFill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1071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A876D-6943-8D03-D063-5E80DB0ECDEF}"/>
              </a:ext>
            </a:extLst>
          </p:cNvPr>
          <p:cNvSpPr txBox="1"/>
          <p:nvPr/>
        </p:nvSpPr>
        <p:spPr>
          <a:xfrm>
            <a:off x="6934200" y="1882208"/>
            <a:ext cx="10906009" cy="705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endParaRPr lang="en-US" sz="3000" dirty="0">
              <a:solidFill>
                <a:srgbClr val="1A044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Guidelines suggest that CGI-S is measured from observation over 7 days. Therefore, baseline measurement may be inaccurate which could have led to an increased CGI-S at discharge.</a:t>
            </a:r>
          </a:p>
          <a:p>
            <a:pPr marL="514350" indent="-514350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 information such as date of MDD diagnosis, reason for admission, treatment during admission, </a:t>
            </a:r>
            <a:r>
              <a:rPr lang="en-US" sz="3000" dirty="0" err="1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were not available for analysis. These could be strong causal factors for change in CGI-S.</a:t>
            </a:r>
          </a:p>
          <a:p>
            <a:pPr marL="514350" indent="-514350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Complete coverage across the data extract period was assumed for all patients, i.e. all patients were followed up from 1</a:t>
            </a:r>
            <a:r>
              <a:rPr lang="en-US" sz="3000" baseline="30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Jan 2011 to 28</a:t>
            </a:r>
            <a:r>
              <a:rPr lang="en-US" sz="3000" baseline="30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December 2015.</a:t>
            </a:r>
          </a:p>
          <a:p>
            <a:pPr marL="514350" indent="-514350">
              <a:lnSpc>
                <a:spcPts val="4200"/>
              </a:lnSpc>
              <a:buAutoNum type="arabicPeriod"/>
            </a:pPr>
            <a:r>
              <a:rPr lang="en-US" sz="3000" dirty="0">
                <a:solidFill>
                  <a:srgbClr val="1A04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Causal interpretation cannot be concluded from this study.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AD42A740-1737-72FC-7051-F579B0BF2FA9}"/>
              </a:ext>
            </a:extLst>
          </p:cNvPr>
          <p:cNvGrpSpPr/>
          <p:nvPr/>
        </p:nvGrpSpPr>
        <p:grpSpPr>
          <a:xfrm rot="2700000">
            <a:off x="-1282120" y="3061914"/>
            <a:ext cx="2314062" cy="2062698"/>
            <a:chOff x="0" y="0"/>
            <a:chExt cx="1316462" cy="128519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D727A04-3FD8-0C75-59BB-0C53C43827FD}"/>
                </a:ext>
              </a:extLst>
            </p:cNvPr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1CFAAB12-7246-92DB-A3D8-C16993E1A81C}"/>
                </a:ext>
              </a:extLst>
            </p:cNvPr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0474ED79-4C1A-D048-E73C-58FDED4C94DE}"/>
              </a:ext>
            </a:extLst>
          </p:cNvPr>
          <p:cNvGrpSpPr/>
          <p:nvPr/>
        </p:nvGrpSpPr>
        <p:grpSpPr>
          <a:xfrm rot="8100000">
            <a:off x="19845" y="-2825389"/>
            <a:ext cx="7589194" cy="6345457"/>
            <a:chOff x="0" y="0"/>
            <a:chExt cx="1998800" cy="2511881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6C1BA3D-66DB-0F86-1349-82BC97E79D91}"/>
                </a:ext>
              </a:extLst>
            </p:cNvPr>
            <p:cNvSpPr/>
            <p:nvPr/>
          </p:nvSpPr>
          <p:spPr>
            <a:xfrm>
              <a:off x="0" y="0"/>
              <a:ext cx="1998800" cy="2511882"/>
            </a:xfrm>
            <a:custGeom>
              <a:avLst/>
              <a:gdLst/>
              <a:ahLst/>
              <a:cxnLst/>
              <a:rect l="l" t="t" r="r" b="b"/>
              <a:pathLst>
                <a:path w="1998800" h="2511882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F28AAB9F-2283-96AE-6A35-51F9794A6AE4}"/>
                </a:ext>
              </a:extLst>
            </p:cNvPr>
            <p:cNvSpPr txBox="1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DC9C5797-1739-0B24-5660-AB14ADD29F33}"/>
              </a:ext>
            </a:extLst>
          </p:cNvPr>
          <p:cNvGrpSpPr/>
          <p:nvPr/>
        </p:nvGrpSpPr>
        <p:grpSpPr>
          <a:xfrm rot="8100000">
            <a:off x="191806" y="5378135"/>
            <a:ext cx="5470181" cy="8196922"/>
            <a:chOff x="0" y="0"/>
            <a:chExt cx="2542369" cy="2324159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A5B38D1-9310-45D8-788E-D83230D7C233}"/>
                </a:ext>
              </a:extLst>
            </p:cNvPr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4FCD8012-E5E5-AC23-7556-A988CDFA8A24}"/>
                </a:ext>
              </a:extLst>
            </p:cNvPr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23361A5-B259-F119-165B-F6411F8CA2BF}"/>
              </a:ext>
            </a:extLst>
          </p:cNvPr>
          <p:cNvSpPr txBox="1"/>
          <p:nvPr/>
        </p:nvSpPr>
        <p:spPr>
          <a:xfrm>
            <a:off x="8131758" y="1216205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1A044F"/>
                </a:solidFill>
                <a:latin typeface="Roboto Bold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467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155699" y="1155698"/>
            <a:ext cx="10287000" cy="7975605"/>
            <a:chOff x="0" y="0"/>
            <a:chExt cx="2772786" cy="2324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2786" cy="2324159"/>
            </a:xfrm>
            <a:custGeom>
              <a:avLst/>
              <a:gdLst/>
              <a:ahLst/>
              <a:cxnLst/>
              <a:rect l="l" t="t" r="r" b="b"/>
              <a:pathLst>
                <a:path w="2772786" h="2324159">
                  <a:moveTo>
                    <a:pt x="0" y="0"/>
                  </a:moveTo>
                  <a:lnTo>
                    <a:pt x="2772786" y="0"/>
                  </a:lnTo>
                  <a:lnTo>
                    <a:pt x="2772786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72786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62695" y="2192082"/>
            <a:ext cx="12211128" cy="155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A0550"/>
                </a:solidFill>
                <a:latin typeface="Roboto Bold"/>
              </a:rPr>
              <a:t>Contents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44473" y="4509909"/>
            <a:ext cx="6146329" cy="327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Major Depressive Disorder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Problem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Approach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Results</a:t>
            </a:r>
          </a:p>
          <a:p>
            <a:pPr marL="0" lvl="0" indent="0"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Key findings</a:t>
            </a:r>
          </a:p>
          <a:p>
            <a:pPr marL="0" lvl="0" indent="0"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1A0550"/>
                </a:solidFill>
                <a:latin typeface="Roboto Condensed Bold"/>
              </a:rPr>
              <a:t>Limitations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166655" y="2192082"/>
            <a:ext cx="12211128" cy="155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Roboto Bold"/>
              </a:rPr>
              <a:t>Brief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5744" y="4721084"/>
            <a:ext cx="6146329" cy="215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boto Condensed"/>
              </a:rPr>
              <a:t>Generate insights using data from routine clinical practice to better understand the treatment of major depressive disorder (MDD).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5769" y="-843265"/>
            <a:ext cx="8344522" cy="11863717"/>
            <a:chOff x="0" y="0"/>
            <a:chExt cx="2197734" cy="3124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7734" cy="3124600"/>
            </a:xfrm>
            <a:custGeom>
              <a:avLst/>
              <a:gdLst/>
              <a:ahLst/>
              <a:cxnLst/>
              <a:rect l="l" t="t" r="r" b="b"/>
              <a:pathLst>
                <a:path w="2197734" h="3124600">
                  <a:moveTo>
                    <a:pt x="0" y="0"/>
                  </a:moveTo>
                  <a:lnTo>
                    <a:pt x="2197734" y="0"/>
                  </a:lnTo>
                  <a:lnTo>
                    <a:pt x="219773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97734" cy="317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81999" y="-338788"/>
            <a:ext cx="18569999" cy="11134766"/>
            <a:chOff x="0" y="0"/>
            <a:chExt cx="5247247" cy="31463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47247" cy="3146304"/>
            </a:xfrm>
            <a:custGeom>
              <a:avLst/>
              <a:gdLst/>
              <a:ahLst/>
              <a:cxnLst/>
              <a:rect l="l" t="t" r="r" b="b"/>
              <a:pathLst>
                <a:path w="5247247" h="3146304">
                  <a:moveTo>
                    <a:pt x="0" y="0"/>
                  </a:moveTo>
                  <a:lnTo>
                    <a:pt x="5247247" y="0"/>
                  </a:lnTo>
                  <a:lnTo>
                    <a:pt x="5247247" y="3146304"/>
                  </a:lnTo>
                  <a:lnTo>
                    <a:pt x="0" y="3146304"/>
                  </a:lnTo>
                  <a:close/>
                </a:path>
              </a:pathLst>
            </a:custGeom>
            <a:solidFill>
              <a:srgbClr val="1A05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47247" cy="3184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867347" y="2558299"/>
            <a:ext cx="7116796" cy="6366297"/>
          </a:xfrm>
          <a:custGeom>
            <a:avLst/>
            <a:gdLst/>
            <a:ahLst/>
            <a:cxnLst/>
            <a:rect l="l" t="t" r="r" b="b"/>
            <a:pathLst>
              <a:path w="7116796" h="6366297">
                <a:moveTo>
                  <a:pt x="0" y="0"/>
                </a:moveTo>
                <a:lnTo>
                  <a:pt x="7116795" y="0"/>
                </a:lnTo>
                <a:lnTo>
                  <a:pt x="7116795" y="6366298"/>
                </a:lnTo>
                <a:lnTo>
                  <a:pt x="0" y="6366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887663" y="881467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>
                <a:solidFill>
                  <a:srgbClr val="FFFFFF"/>
                </a:solidFill>
                <a:latin typeface="Roboto Bold"/>
              </a:rPr>
              <a:t>Major Depressive Disorder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94501" y="2482099"/>
            <a:ext cx="12763667" cy="742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Major depressive disorder (MDD) is a mental disorder characterized by at least two weeks of pervasive low mood, low self-esteem, and loss of interest or pleasure in normally enjoyable activities.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First-line pharmacotherapy tends to be an antidepressant such as selective serotonin reputake inhibitors (SSRI). 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Patients are considered to respond to treatment if they have either:</a:t>
            </a: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     • a CGI-S score of ≤3 (mildly depressed to normal) </a:t>
            </a: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     • ≥2 points decrease from in CGI-S from baseline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FFFFFF"/>
              </a:solidFill>
              <a:latin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89492" y="-788359"/>
            <a:ext cx="9584278" cy="11863717"/>
            <a:chOff x="0" y="0"/>
            <a:chExt cx="2524254" cy="3124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254" cy="3124600"/>
            </a:xfrm>
            <a:custGeom>
              <a:avLst/>
              <a:gdLst/>
              <a:ahLst/>
              <a:cxnLst/>
              <a:rect l="l" t="t" r="r" b="b"/>
              <a:pathLst>
                <a:path w="2524254" h="3124600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89492" y="0"/>
            <a:ext cx="8798508" cy="10287000"/>
            <a:chOff x="0" y="0"/>
            <a:chExt cx="11731344" cy="137160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1507" r="21507"/>
            <a:stretch>
              <a:fillRect/>
            </a:stretch>
          </p:blipFill>
          <p:spPr>
            <a:xfrm>
              <a:off x="0" y="0"/>
              <a:ext cx="11731344" cy="13716000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>
            <a:off x="1555740" y="1028700"/>
            <a:ext cx="67157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99479" y="2962624"/>
            <a:ext cx="6428251" cy="154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>
                <a:solidFill>
                  <a:srgbClr val="FFFFFF"/>
                </a:solidFill>
                <a:latin typeface="Roboto Bold"/>
              </a:rPr>
              <a:t>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2781" y="5067995"/>
            <a:ext cx="5661647" cy="2120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FFFFFF"/>
                </a:solidFill>
                <a:latin typeface="Roboto Condensed"/>
              </a:rPr>
              <a:t>Are patients with MDD effectively treated for depression during inpatient / emergency care?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283049" y="-7854169"/>
            <a:ext cx="1760003" cy="18288000"/>
            <a:chOff x="0" y="0"/>
            <a:chExt cx="497317" cy="51675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317" cy="5167563"/>
            </a:xfrm>
            <a:custGeom>
              <a:avLst/>
              <a:gdLst/>
              <a:ahLst/>
              <a:cxnLst/>
              <a:rect l="l" t="t" r="r" b="b"/>
              <a:pathLst>
                <a:path w="497317" h="5167563">
                  <a:moveTo>
                    <a:pt x="0" y="0"/>
                  </a:moveTo>
                  <a:lnTo>
                    <a:pt x="497317" y="0"/>
                  </a:lnTo>
                  <a:lnTo>
                    <a:pt x="497317" y="5167563"/>
                  </a:lnTo>
                  <a:lnTo>
                    <a:pt x="0" y="5167563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7317" cy="52056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38436" y="658052"/>
            <a:ext cx="12211128" cy="126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Roboto Bold"/>
              </a:rPr>
              <a:t>Approach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38607" y="4478439"/>
            <a:ext cx="16810786" cy="3715985"/>
            <a:chOff x="0" y="0"/>
            <a:chExt cx="22414381" cy="4954647"/>
          </a:xfrm>
        </p:grpSpPr>
        <p:sp>
          <p:nvSpPr>
            <p:cNvPr id="7" name="TextBox 7"/>
            <p:cNvSpPr txBox="1"/>
            <p:nvPr/>
          </p:nvSpPr>
          <p:spPr>
            <a:xfrm>
              <a:off x="3310587" y="-76200"/>
              <a:ext cx="6326920" cy="6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SUMMARY STATISTICS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9699"/>
              <a:ext cx="4266374" cy="2094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 Condensed"/>
                </a:rPr>
                <a:t>What does the population look like on admission?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239259" y="2853704"/>
              <a:ext cx="5151296" cy="2094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 Condensed"/>
                </a:rPr>
                <a:t>How do the CGI-S scores change from admission to discharge?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5202539" y="-76200"/>
              <a:ext cx="7211843" cy="6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LOGISTIC REGRESSION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232812" y="2853704"/>
              <a:ext cx="5151296" cy="2094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 Condensed"/>
                </a:rPr>
                <a:t>Are there any factors associated with effective management?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18808460" y="793264"/>
              <a:ext cx="0" cy="1752512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2158587" y="891287"/>
              <a:ext cx="0" cy="1752512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10789507" y="891287"/>
              <a:ext cx="0" cy="1752512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158587" y="916687"/>
              <a:ext cx="865632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F39F175D-D44E-1E83-7A94-352DCEC65BD3}"/>
              </a:ext>
            </a:extLst>
          </p:cNvPr>
          <p:cNvSpPr txBox="1"/>
          <p:nvPr/>
        </p:nvSpPr>
        <p:spPr>
          <a:xfrm>
            <a:off x="688384" y="2545355"/>
            <a:ext cx="16456616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"/>
              </a:rPr>
              <a:t>Retrospective observational descriptive population study.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Roboto"/>
              </a:rPr>
              <a:t>Population: Patients with MDD that were admitted to the hospital and recorded within the EHR.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90725"/>
            <a:ext cx="12035839" cy="64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Roboto Condensed Bold"/>
              </a:rPr>
              <a:t>Primary outcome: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Patients are considered to have received effective treatment if they: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     (</a:t>
            </a:r>
            <a:r>
              <a:rPr lang="en-US" sz="2999" dirty="0" err="1">
                <a:solidFill>
                  <a:srgbClr val="FFFFFF"/>
                </a:solidFill>
                <a:latin typeface="Roboto Condensed"/>
              </a:rPr>
              <a:t>i</a:t>
            </a:r>
            <a:r>
              <a:rPr lang="en-US" sz="2999" dirty="0">
                <a:solidFill>
                  <a:srgbClr val="FFFFFF"/>
                </a:solidFill>
                <a:latin typeface="Roboto Condensed"/>
              </a:rPr>
              <a:t>) have a CGI-S score of ≤3 (mildly depressed to normal) at discharge, or                                         	≥2 points decrease from in CGI-S from admission to discharge, and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     (ii) did not have a re-admission within the following year.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Roboto Condensed"/>
            </a:endParaRP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Roboto Condensed"/>
            </a:endParaRP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Candidate predictors from the literature 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(J Clin Psychiatry 2024;85(1):23r14885)</a:t>
            </a:r>
            <a:r>
              <a:rPr lang="en-US" sz="2999" dirty="0">
                <a:solidFill>
                  <a:srgbClr val="FFFFFF"/>
                </a:solidFill>
                <a:latin typeface="Roboto Condensed Bold"/>
              </a:rPr>
              <a:t>: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Roboto Condensed"/>
              </a:rPr>
              <a:t>symptom severity, suicidality, recurrent depression, cardiovascular disease, pain, thyroid dysfunction, younger age, females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625" y="851299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FFFFFF"/>
                </a:solidFill>
                <a:latin typeface="Roboto Bold"/>
              </a:rPr>
              <a:t>Definitions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833842" y="2320556"/>
            <a:ext cx="4051183" cy="2568772"/>
            <a:chOff x="0" y="0"/>
            <a:chExt cx="5401578" cy="342502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401578" cy="3425029"/>
              <a:chOff x="0" y="0"/>
              <a:chExt cx="1066978" cy="67654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66978" cy="676549"/>
              </a:xfrm>
              <a:custGeom>
                <a:avLst/>
                <a:gdLst/>
                <a:ahLst/>
                <a:cxnLst/>
                <a:rect l="l" t="t" r="r" b="b"/>
                <a:pathLst>
                  <a:path w="1066978" h="676549">
                    <a:moveTo>
                      <a:pt x="97462" y="0"/>
                    </a:moveTo>
                    <a:lnTo>
                      <a:pt x="969516" y="0"/>
                    </a:lnTo>
                    <a:cubicBezTo>
                      <a:pt x="995365" y="0"/>
                      <a:pt x="1020154" y="10268"/>
                      <a:pt x="1038432" y="28546"/>
                    </a:cubicBezTo>
                    <a:cubicBezTo>
                      <a:pt x="1056710" y="46824"/>
                      <a:pt x="1066978" y="71614"/>
                      <a:pt x="1066978" y="97462"/>
                    </a:cubicBezTo>
                    <a:lnTo>
                      <a:pt x="1066978" y="579087"/>
                    </a:lnTo>
                    <a:cubicBezTo>
                      <a:pt x="1066978" y="604935"/>
                      <a:pt x="1056710" y="629725"/>
                      <a:pt x="1038432" y="648003"/>
                    </a:cubicBezTo>
                    <a:cubicBezTo>
                      <a:pt x="1020154" y="666281"/>
                      <a:pt x="995365" y="676549"/>
                      <a:pt x="969516" y="676549"/>
                    </a:cubicBezTo>
                    <a:lnTo>
                      <a:pt x="97462" y="676549"/>
                    </a:lnTo>
                    <a:cubicBezTo>
                      <a:pt x="71614" y="676549"/>
                      <a:pt x="46824" y="666281"/>
                      <a:pt x="28546" y="648003"/>
                    </a:cubicBezTo>
                    <a:cubicBezTo>
                      <a:pt x="10268" y="629725"/>
                      <a:pt x="0" y="604935"/>
                      <a:pt x="0" y="579087"/>
                    </a:cubicBezTo>
                    <a:lnTo>
                      <a:pt x="0" y="97462"/>
                    </a:lnTo>
                    <a:cubicBezTo>
                      <a:pt x="0" y="71614"/>
                      <a:pt x="10268" y="46824"/>
                      <a:pt x="28546" y="28546"/>
                    </a:cubicBezTo>
                    <a:cubicBezTo>
                      <a:pt x="46824" y="10268"/>
                      <a:pt x="71614" y="0"/>
                      <a:pt x="97462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066978" cy="7146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281757" y="442128"/>
              <a:ext cx="4838063" cy="2551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9"/>
                </a:lnSpc>
                <a:spcBef>
                  <a:spcPct val="0"/>
                </a:spcBef>
              </a:pPr>
              <a:r>
                <a:rPr lang="en-US" sz="2699" dirty="0">
                  <a:solidFill>
                    <a:srgbClr val="FFFFFF"/>
                  </a:solidFill>
                  <a:latin typeface="Roboto Condensed Bold"/>
                </a:rPr>
                <a:t>Sensitivity analyses</a:t>
              </a:r>
              <a:r>
                <a:rPr lang="en-US" sz="2699" dirty="0">
                  <a:solidFill>
                    <a:srgbClr val="FFFFFF"/>
                  </a:solidFill>
                  <a:latin typeface="Roboto Condensed"/>
                </a:rPr>
                <a:t>:</a:t>
              </a:r>
            </a:p>
            <a:p>
              <a:pPr>
                <a:lnSpc>
                  <a:spcPts val="3779"/>
                </a:lnSpc>
                <a:spcBef>
                  <a:spcPct val="0"/>
                </a:spcBef>
              </a:pPr>
              <a:r>
                <a:rPr lang="en-US" sz="2699" dirty="0">
                  <a:solidFill>
                    <a:srgbClr val="FFFFFF"/>
                  </a:solidFill>
                  <a:latin typeface="Roboto Condensed"/>
                </a:rPr>
                <a:t>(a) Use 60 days instead of              1 year in (ii).</a:t>
              </a:r>
            </a:p>
            <a:p>
              <a:pPr>
                <a:lnSpc>
                  <a:spcPts val="3779"/>
                </a:lnSpc>
                <a:spcBef>
                  <a:spcPct val="0"/>
                </a:spcBef>
              </a:pPr>
              <a:r>
                <a:rPr lang="en-US" sz="2699" dirty="0">
                  <a:solidFill>
                    <a:srgbClr val="FFFFFF"/>
                  </a:solidFill>
                  <a:latin typeface="Roboto Condensed"/>
                </a:rPr>
                <a:t> (b) Remove (ii)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4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9EF08B3-5485-C4E0-3F05-2AE722DC9A69}"/>
              </a:ext>
            </a:extLst>
          </p:cNvPr>
          <p:cNvSpPr txBox="1"/>
          <p:nvPr/>
        </p:nvSpPr>
        <p:spPr>
          <a:xfrm>
            <a:off x="1028625" y="851299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 dirty="0">
                <a:solidFill>
                  <a:srgbClr val="FFFFFF"/>
                </a:solidFill>
                <a:latin typeface="Roboto Bold"/>
              </a:rPr>
              <a:t>Models: candidate risk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CE5C5-85ED-9092-EA87-71DA58C86789}"/>
              </a:ext>
            </a:extLst>
          </p:cNvPr>
          <p:cNvSpPr txBox="1"/>
          <p:nvPr/>
        </p:nvSpPr>
        <p:spPr>
          <a:xfrm>
            <a:off x="1676402" y="1990725"/>
            <a:ext cx="7391399" cy="7309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500" dirty="0">
                <a:solidFill>
                  <a:srgbClr val="FFFFFF"/>
                </a:solidFill>
                <a:latin typeface="Roboto Condensed Bold"/>
              </a:rPr>
              <a:t>Full model:</a:t>
            </a:r>
          </a:p>
          <a:p>
            <a:pPr algn="just"/>
            <a:endParaRPr lang="en-US" sz="2500" dirty="0">
              <a:solidFill>
                <a:srgbClr val="FFFFFF"/>
              </a:solidFill>
              <a:latin typeface="Roboto Condensed Bold"/>
            </a:endParaRP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Age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Race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BMI (quadratic)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Residential Status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Gender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Diabetes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Hypertension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solid </a:t>
            </a:r>
            <a:r>
              <a:rPr lang="en-US" sz="2500" dirty="0" err="1">
                <a:solidFill>
                  <a:srgbClr val="FFFFFF"/>
                </a:solidFill>
                <a:latin typeface="Roboto Condensed"/>
              </a:rPr>
              <a:t>tumour</a:t>
            </a:r>
            <a:r>
              <a:rPr lang="en-US" sz="2500" dirty="0">
                <a:solidFill>
                  <a:srgbClr val="FFFFFF"/>
                </a:solidFill>
                <a:latin typeface="Roboto Condensed"/>
              </a:rPr>
              <a:t>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anxiety disorder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other mood disorders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Substance use disorder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Current treatment of psychotherapy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Polypharmacy or not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Number of symptoms</a:t>
            </a:r>
          </a:p>
          <a:p>
            <a:pPr algn="just">
              <a:spcBef>
                <a:spcPct val="0"/>
              </a:spcBef>
            </a:pPr>
            <a:r>
              <a:rPr lang="en-US" sz="2500" dirty="0" err="1">
                <a:solidFill>
                  <a:srgbClr val="FFFFFF"/>
                </a:solidFill>
                <a:latin typeface="Roboto Condensed"/>
              </a:rPr>
              <a:t>Hospitalised</a:t>
            </a:r>
            <a:r>
              <a:rPr lang="en-US" sz="2500" dirty="0">
                <a:solidFill>
                  <a:srgbClr val="FFFFFF"/>
                </a:solidFill>
                <a:latin typeface="Roboto Condensed"/>
              </a:rPr>
              <a:t> within previous 12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GAF (regrouped)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CGI-S high at baseline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8777-58D8-83B4-CB99-82B1C8161724}"/>
              </a:ext>
            </a:extLst>
          </p:cNvPr>
          <p:cNvSpPr txBox="1"/>
          <p:nvPr/>
        </p:nvSpPr>
        <p:spPr>
          <a:xfrm>
            <a:off x="9753599" y="1990725"/>
            <a:ext cx="7772399" cy="7309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500" dirty="0">
                <a:solidFill>
                  <a:srgbClr val="FFFFFF"/>
                </a:solidFill>
                <a:latin typeface="Roboto Condensed Bold"/>
              </a:rPr>
              <a:t>Clinical model:</a:t>
            </a:r>
          </a:p>
          <a:p>
            <a:pPr algn="just"/>
            <a:endParaRPr lang="en-US" sz="2500" dirty="0">
              <a:solidFill>
                <a:srgbClr val="FFFFFF"/>
              </a:solidFill>
              <a:latin typeface="Roboto Condensed Bold"/>
            </a:endParaRP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Age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Gender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Hypertension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anxiety disorder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Diagnosis of Substance use disorder in past 24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Number of symptoms</a:t>
            </a:r>
          </a:p>
          <a:p>
            <a:pPr algn="just">
              <a:spcBef>
                <a:spcPct val="0"/>
              </a:spcBef>
            </a:pPr>
            <a:r>
              <a:rPr lang="en-US" sz="2500" dirty="0" err="1">
                <a:solidFill>
                  <a:srgbClr val="FFFFFF"/>
                </a:solidFill>
                <a:latin typeface="Roboto Condensed"/>
              </a:rPr>
              <a:t>Hospitalised</a:t>
            </a:r>
            <a:r>
              <a:rPr lang="en-US" sz="2500" dirty="0">
                <a:solidFill>
                  <a:srgbClr val="FFFFFF"/>
                </a:solidFill>
                <a:latin typeface="Roboto Condensed"/>
              </a:rPr>
              <a:t> within previous 12 months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.</a:t>
            </a:r>
          </a:p>
          <a:p>
            <a:pPr algn="just">
              <a:spcBef>
                <a:spcPct val="0"/>
              </a:spcBef>
            </a:pPr>
            <a:r>
              <a:rPr lang="en-US" sz="2500" dirty="0">
                <a:solidFill>
                  <a:srgbClr val="FFFFFF"/>
                </a:solidFill>
                <a:latin typeface="Roboto Condensed"/>
              </a:rPr>
              <a:t>CGI-S high at baseline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4BE545-1AA9-7146-0137-541F83697BE5}"/>
              </a:ext>
            </a:extLst>
          </p:cNvPr>
          <p:cNvCxnSpPr/>
          <p:nvPr/>
        </p:nvCxnSpPr>
        <p:spPr>
          <a:xfrm>
            <a:off x="9144000" y="1990725"/>
            <a:ext cx="0" cy="7572375"/>
          </a:xfrm>
          <a:prstGeom prst="line">
            <a:avLst/>
          </a:prstGeom>
          <a:ln w="38100">
            <a:solidFill>
              <a:srgbClr val="51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">
            <a:extLst>
              <a:ext uri="{FF2B5EF4-FFF2-40B4-BE49-F238E27FC236}">
                <a16:creationId xmlns:a16="http://schemas.microsoft.com/office/drawing/2014/main" id="{44658ED5-AF17-81FE-5573-98021BC58D85}"/>
              </a:ext>
            </a:extLst>
          </p:cNvPr>
          <p:cNvGrpSpPr/>
          <p:nvPr/>
        </p:nvGrpSpPr>
        <p:grpSpPr>
          <a:xfrm>
            <a:off x="13868400" y="1990725"/>
            <a:ext cx="4051183" cy="1624555"/>
            <a:chOff x="0" y="0"/>
            <a:chExt cx="1066978" cy="427866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50D3A317-28E7-7430-D306-1C10CC1D4B98}"/>
                </a:ext>
              </a:extLst>
            </p:cNvPr>
            <p:cNvSpPr/>
            <p:nvPr/>
          </p:nvSpPr>
          <p:spPr>
            <a:xfrm>
              <a:off x="0" y="0"/>
              <a:ext cx="1066978" cy="427866"/>
            </a:xfrm>
            <a:custGeom>
              <a:avLst/>
              <a:gdLst/>
              <a:ahLst/>
              <a:cxnLst/>
              <a:rect l="l" t="t" r="r" b="b"/>
              <a:pathLst>
                <a:path w="1066978" h="427866">
                  <a:moveTo>
                    <a:pt x="97462" y="0"/>
                  </a:moveTo>
                  <a:lnTo>
                    <a:pt x="969516" y="0"/>
                  </a:lnTo>
                  <a:cubicBezTo>
                    <a:pt x="995365" y="0"/>
                    <a:pt x="1020154" y="10268"/>
                    <a:pt x="1038432" y="28546"/>
                  </a:cubicBezTo>
                  <a:cubicBezTo>
                    <a:pt x="1056710" y="46824"/>
                    <a:pt x="1066978" y="71614"/>
                    <a:pt x="1066978" y="97462"/>
                  </a:cubicBezTo>
                  <a:lnTo>
                    <a:pt x="1066978" y="330404"/>
                  </a:lnTo>
                  <a:cubicBezTo>
                    <a:pt x="1066978" y="356252"/>
                    <a:pt x="1056710" y="381042"/>
                    <a:pt x="1038432" y="399320"/>
                  </a:cubicBezTo>
                  <a:cubicBezTo>
                    <a:pt x="1020154" y="417598"/>
                    <a:pt x="995365" y="427866"/>
                    <a:pt x="969516" y="427866"/>
                  </a:cubicBezTo>
                  <a:lnTo>
                    <a:pt x="97462" y="427866"/>
                  </a:lnTo>
                  <a:cubicBezTo>
                    <a:pt x="71614" y="427866"/>
                    <a:pt x="46824" y="417598"/>
                    <a:pt x="28546" y="399320"/>
                  </a:cubicBezTo>
                  <a:cubicBezTo>
                    <a:pt x="10268" y="381042"/>
                    <a:pt x="0" y="356252"/>
                    <a:pt x="0" y="330404"/>
                  </a:cubicBezTo>
                  <a:lnTo>
                    <a:pt x="0" y="97462"/>
                  </a:lnTo>
                  <a:cubicBezTo>
                    <a:pt x="0" y="71614"/>
                    <a:pt x="10268" y="46824"/>
                    <a:pt x="28546" y="28546"/>
                  </a:cubicBezTo>
                  <a:cubicBezTo>
                    <a:pt x="46824" y="10268"/>
                    <a:pt x="71614" y="0"/>
                    <a:pt x="97462" y="0"/>
                  </a:cubicBez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916F73D8-1963-C7BE-515C-959022A23E66}"/>
                </a:ext>
              </a:extLst>
            </p:cNvPr>
            <p:cNvSpPr txBox="1"/>
            <p:nvPr/>
          </p:nvSpPr>
          <p:spPr>
            <a:xfrm>
              <a:off x="0" y="-38100"/>
              <a:ext cx="1066978" cy="465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substance use and </a:t>
              </a:r>
              <a:r>
                <a:rPr lang="en-US" sz="1899" dirty="0" err="1">
                  <a:solidFill>
                    <a:srgbClr val="FFFFFF"/>
                  </a:solidFill>
                  <a:latin typeface="Canva Sans"/>
                </a:rPr>
                <a:t>tumour</a:t>
              </a:r>
              <a:r>
                <a:rPr lang="en-US" sz="1899" dirty="0">
                  <a:solidFill>
                    <a:srgbClr val="FFFFFF"/>
                  </a:solidFill>
                  <a:latin typeface="Canva Sans"/>
                </a:rPr>
                <a:t> dx had missing values - these were imputed with mode values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09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>
                <a:solidFill>
                  <a:srgbClr val="FFFFFF"/>
                </a:solidFill>
                <a:latin typeface="Roboto Bold"/>
              </a:rPr>
              <a:t>Admissions selection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7663" y="2078651"/>
            <a:ext cx="14657131" cy="506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Roboto"/>
              </a:rPr>
              <a:t>3400 admissions took place between 1st January 2011 and 28th December 2015. </a:t>
            </a:r>
          </a:p>
        </p:txBody>
      </p:sp>
      <p:sp>
        <p:nvSpPr>
          <p:cNvPr id="4" name="AutoShape 4"/>
          <p:cNvSpPr/>
          <p:nvPr/>
        </p:nvSpPr>
        <p:spPr>
          <a:xfrm>
            <a:off x="3303449" y="2756639"/>
            <a:ext cx="0" cy="153857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3303449" y="3454103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161856" y="2920261"/>
            <a:ext cx="5995348" cy="102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Roboto"/>
              </a:rPr>
              <a:t>4 admissions excluded due to overlapping admission dates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90801" y="4390459"/>
            <a:ext cx="1461066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n=3396</a:t>
            </a:r>
          </a:p>
        </p:txBody>
      </p:sp>
      <p:sp>
        <p:nvSpPr>
          <p:cNvPr id="8" name="AutoShape 8"/>
          <p:cNvSpPr/>
          <p:nvPr/>
        </p:nvSpPr>
        <p:spPr>
          <a:xfrm>
            <a:off x="3322499" y="5055664"/>
            <a:ext cx="0" cy="153857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3322499" y="5753128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161856" y="5209761"/>
            <a:ext cx="5995348" cy="102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Roboto"/>
              </a:rPr>
              <a:t>711 admissions excluded due to &lt;1 year follow up after discharge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0" y="6829975"/>
            <a:ext cx="2223068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n=2685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322499" y="7573763"/>
            <a:ext cx="0" cy="153857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3322499" y="8271228"/>
            <a:ext cx="64922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161856" y="7727860"/>
            <a:ext cx="5995348" cy="102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Roboto"/>
              </a:rPr>
              <a:t>690 admissions excluded due to &lt;1 year follow up prior to admission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05076" y="9231282"/>
            <a:ext cx="1632516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n=1995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3916" y="2814590"/>
            <a:ext cx="2188672" cy="1981743"/>
          </a:xfrm>
          <a:custGeom>
            <a:avLst/>
            <a:gdLst/>
            <a:ahLst/>
            <a:cxnLst/>
            <a:rect l="l" t="t" r="r" b="b"/>
            <a:pathLst>
              <a:path w="2188672" h="1981743">
                <a:moveTo>
                  <a:pt x="0" y="0"/>
                </a:moveTo>
                <a:lnTo>
                  <a:pt x="2188673" y="0"/>
                </a:lnTo>
                <a:lnTo>
                  <a:pt x="2188673" y="1981743"/>
                </a:lnTo>
                <a:lnTo>
                  <a:pt x="0" y="1981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800000">
            <a:off x="1939753" y="6447182"/>
            <a:ext cx="1503410" cy="1495893"/>
          </a:xfrm>
          <a:custGeom>
            <a:avLst/>
            <a:gdLst/>
            <a:ahLst/>
            <a:cxnLst/>
            <a:rect l="l" t="t" r="r" b="b"/>
            <a:pathLst>
              <a:path w="1503410" h="1495893">
                <a:moveTo>
                  <a:pt x="0" y="0"/>
                </a:moveTo>
                <a:lnTo>
                  <a:pt x="1503410" y="0"/>
                </a:lnTo>
                <a:lnTo>
                  <a:pt x="1503410" y="1495893"/>
                </a:lnTo>
                <a:lnTo>
                  <a:pt x="0" y="1495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555434" y="3112192"/>
            <a:ext cx="1887967" cy="1748729"/>
          </a:xfrm>
          <a:custGeom>
            <a:avLst/>
            <a:gdLst/>
            <a:ahLst/>
            <a:cxnLst/>
            <a:rect l="l" t="t" r="r" b="b"/>
            <a:pathLst>
              <a:path w="1887967" h="1748729">
                <a:moveTo>
                  <a:pt x="0" y="0"/>
                </a:moveTo>
                <a:lnTo>
                  <a:pt x="1887967" y="0"/>
                </a:lnTo>
                <a:lnTo>
                  <a:pt x="1887967" y="1748729"/>
                </a:lnTo>
                <a:lnTo>
                  <a:pt x="0" y="1748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53943"/>
              </p:ext>
            </p:extLst>
          </p:nvPr>
        </p:nvGraphicFramePr>
        <p:xfrm>
          <a:off x="13879683" y="3112192"/>
          <a:ext cx="3603301" cy="6492607"/>
        </p:xfrm>
        <a:graphic>
          <a:graphicData uri="http://schemas.openxmlformats.org/drawingml/2006/table">
            <a:tbl>
              <a:tblPr/>
              <a:tblGrid>
                <a:gridCol w="96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31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14 (0.7%)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13 (0.7%)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44 (2.2%)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298 (14.9%)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385 (19.3%)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698 (35%)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339 (17%)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845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FFFFFF"/>
                          </a:solidFill>
                          <a:latin typeface="Roboto"/>
                        </a:rPr>
                        <a:t>204 (10.2%)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041738" y="3112192"/>
          <a:ext cx="2399509" cy="5495924"/>
        </p:xfrm>
        <a:graphic>
          <a:graphicData uri="http://schemas.openxmlformats.org/drawingml/2006/table">
            <a:tbl>
              <a:tblPr/>
              <a:tblGrid>
                <a:gridCol w="56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7 (0.4%)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168 (8.4%)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316 (15.8%)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644 (32.3%)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459 (23%)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336 (16.8%)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13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Roboto"/>
                        </a:rPr>
                        <a:t>65 (3.3%)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7"/>
          <p:cNvSpPr/>
          <p:nvPr/>
        </p:nvSpPr>
        <p:spPr>
          <a:xfrm>
            <a:off x="5650785" y="6348970"/>
            <a:ext cx="1755549" cy="1904442"/>
          </a:xfrm>
          <a:custGeom>
            <a:avLst/>
            <a:gdLst/>
            <a:ahLst/>
            <a:cxnLst/>
            <a:rect l="l" t="t" r="r" b="b"/>
            <a:pathLst>
              <a:path w="1755549" h="1904442">
                <a:moveTo>
                  <a:pt x="0" y="0"/>
                </a:moveTo>
                <a:lnTo>
                  <a:pt x="1755549" y="0"/>
                </a:lnTo>
                <a:lnTo>
                  <a:pt x="1755549" y="1904442"/>
                </a:lnTo>
                <a:lnTo>
                  <a:pt x="0" y="19044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887663" y="1143000"/>
            <a:ext cx="16230675" cy="8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1"/>
              </a:lnSpc>
            </a:pPr>
            <a:r>
              <a:rPr lang="en-US" sz="6661">
                <a:solidFill>
                  <a:srgbClr val="FFFFFF"/>
                </a:solidFill>
                <a:latin typeface="Roboto Bold"/>
              </a:rPr>
              <a:t>Baseline demographics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9063" y="5067300"/>
            <a:ext cx="2718378" cy="982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"/>
              </a:rPr>
              <a:t>1995 admissions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oboto"/>
              </a:rPr>
              <a:t>1856 patients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66489" y="8275872"/>
            <a:ext cx="2583527" cy="982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"/>
              </a:rPr>
              <a:t>1732 (86.8%)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oboto"/>
              </a:rPr>
              <a:t>Polypharmacy*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11160" y="5067300"/>
            <a:ext cx="2176514" cy="982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oboto"/>
              </a:rPr>
              <a:t>1042 (52.2%)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oboto"/>
              </a:rPr>
              <a:t>Female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79684" y="2320835"/>
            <a:ext cx="3036716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GAF (24 months)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33745" y="2380948"/>
            <a:ext cx="2615493" cy="49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CGI-S admission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86400" y="8352072"/>
            <a:ext cx="2399509" cy="982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515 (25.8%)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Roboto"/>
              </a:rPr>
              <a:t>Anxiety 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961" y="9680997"/>
            <a:ext cx="14788960" cy="396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Roboto"/>
              </a:rPr>
              <a:t>*Prescribed antidepressant(s) and other psychiatric medications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6522" y="1873156"/>
            <a:ext cx="4649871" cy="322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Canva Sans"/>
              </a:rPr>
              <a:t>(full results available in csv file)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1179</Words>
  <Application>Microsoft Macintosh PowerPoint</Application>
  <PresentationFormat>Custom</PresentationFormat>
  <Paragraphs>256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 Condensed</vt:lpstr>
      <vt:lpstr>Arial</vt:lpstr>
      <vt:lpstr>Canva Sans</vt:lpstr>
      <vt:lpstr>Canva Sans Bold</vt:lpstr>
      <vt:lpstr>Roboto Bold</vt:lpstr>
      <vt:lpstr>Roboto</vt:lpstr>
      <vt:lpstr>Calibri</vt:lpstr>
      <vt:lpstr>Roboto Condensed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Holmusk Task</dc:title>
  <cp:lastModifiedBy>Camilla Sammut-Powell</cp:lastModifiedBy>
  <cp:revision>13</cp:revision>
  <dcterms:created xsi:type="dcterms:W3CDTF">2006-08-16T00:00:00Z</dcterms:created>
  <dcterms:modified xsi:type="dcterms:W3CDTF">2024-01-24T15:23:11Z</dcterms:modified>
  <dc:identifier>DAF6yUH92IE</dc:identifier>
</cp:coreProperties>
</file>