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87" r:id="rId4"/>
    <p:sldId id="278" r:id="rId5"/>
    <p:sldId id="288" r:id="rId6"/>
    <p:sldId id="279" r:id="rId7"/>
    <p:sldId id="294" r:id="rId8"/>
    <p:sldId id="280" r:id="rId9"/>
    <p:sldId id="290" r:id="rId10"/>
    <p:sldId id="281" r:id="rId11"/>
    <p:sldId id="295" r:id="rId12"/>
    <p:sldId id="297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sng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sng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sng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sng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sng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sng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sng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sng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sng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ACA"/>
    <a:srgbClr val="FBEF55"/>
    <a:srgbClr val="FFE7F9"/>
    <a:srgbClr val="FFDDF7"/>
    <a:srgbClr val="FFFFFF"/>
    <a:srgbClr val="D9FFFF"/>
    <a:srgbClr val="FFF9D5"/>
    <a:srgbClr val="F1FFD5"/>
    <a:srgbClr val="E7FED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70B1F-EBE7-4419-AA81-E988F4D7A373}" v="94" dt="2023-01-09T00:15:16.30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6F6F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>
              <a:lumOff val="31647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73784" autoAdjust="0"/>
  </p:normalViewPr>
  <p:slideViewPr>
    <p:cSldViewPr snapToGrid="0">
      <p:cViewPr varScale="1">
        <p:scale>
          <a:sx n="61" d="100"/>
          <a:sy n="61" d="100"/>
        </p:scale>
        <p:origin x="21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Shape 23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7" name="Shape 23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ES" dirty="0"/>
              <a:t>Objetivo: analizar las relaciones existentes entre 5 variables y su impacto en algunas economías nacionales.</a:t>
            </a:r>
          </a:p>
          <a:p>
            <a:pPr marL="457200" indent="-457200">
              <a:buAutoNum type="arabicPeriod"/>
            </a:pPr>
            <a:r>
              <a:rPr lang="es-ES" dirty="0"/>
              <a:t>Las 5 variables analizadas son: corrupción, coste de la vida, riqueza nacional, turismo, tasa de desempleo.</a:t>
            </a:r>
          </a:p>
        </p:txBody>
      </p:sp>
    </p:spTree>
    <p:extLst>
      <p:ext uri="{BB962C8B-B14F-4D97-AF65-F5344CB8AC3E}">
        <p14:creationId xmlns:p14="http://schemas.microsoft.com/office/powerpoint/2010/main" val="1013555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2" name="Shape 2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Objetivo: describir la clasificación de países en base a su tasa de desempleo.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Explicar concepto: Tasa de desempleo = </a:t>
            </a:r>
            <a:r>
              <a:rPr lang="es-ES" b="0" dirty="0" err="1"/>
              <a:t>nº</a:t>
            </a:r>
            <a:r>
              <a:rPr lang="es-ES" b="0" dirty="0"/>
              <a:t> desempleados / población edad activa (18-65) x 100.</a:t>
            </a:r>
          </a:p>
          <a:p>
            <a:pPr>
              <a:defRPr sz="1400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032628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2" name="Shape 2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  <a:defRPr sz="1400"/>
            </a:pPr>
            <a:r>
              <a:rPr lang="es-ES" b="0" dirty="0"/>
              <a:t>Comentario de la gráfica: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Son </a:t>
            </a:r>
            <a:r>
              <a:rPr lang="es-ES" b="1" dirty="0"/>
              <a:t>datos descriptivos, no permiten realizar inferencia estadística</a:t>
            </a:r>
            <a:r>
              <a:rPr lang="es-ES" b="0" dirty="0"/>
              <a:t> (no permiten generalizar o extraer conclusiones aplicables a partir de esos datos).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1" dirty="0"/>
              <a:t>Si bien es lo más probable</a:t>
            </a:r>
            <a:r>
              <a:rPr lang="es-ES" b="0" dirty="0"/>
              <a:t>, que exista </a:t>
            </a:r>
            <a:r>
              <a:rPr lang="es-ES" b="1" dirty="0"/>
              <a:t>una mayor tasa de desempleo no SIEMPRE implica un menor grado de bienestar</a:t>
            </a:r>
            <a:r>
              <a:rPr lang="es-ES" b="0" dirty="0"/>
              <a:t> en la población, ya que pueden existir otros factores (economía informal, subsidios).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Datos habitualmente sesgados: personas en paro que no están registradas, demandantes de subsidio (</a:t>
            </a:r>
            <a:r>
              <a:rPr lang="es-ES" b="0" dirty="0" err="1"/>
              <a:t>resgitrados</a:t>
            </a:r>
            <a:r>
              <a:rPr lang="es-ES" b="0" dirty="0"/>
              <a:t> como parados) pero trabajando de forma informal, etc.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400"/>
            </a:pPr>
            <a:r>
              <a:rPr lang="es-ES" b="1" dirty="0"/>
              <a:t>Conclusión: si bien es lo más probable</a:t>
            </a:r>
            <a:r>
              <a:rPr lang="es-ES" b="0" dirty="0"/>
              <a:t>, que exista </a:t>
            </a:r>
            <a:r>
              <a:rPr lang="es-ES" b="1" dirty="0"/>
              <a:t>una mayor tasa de desempleo no SIEMPRE implica un menor grado de bienestar</a:t>
            </a:r>
            <a:r>
              <a:rPr lang="es-ES" b="0" dirty="0"/>
              <a:t> en la población, ya que pueden existir otros factores (economía informal, subsidios).</a:t>
            </a:r>
          </a:p>
        </p:txBody>
      </p:sp>
    </p:spTree>
    <p:extLst>
      <p:ext uri="{BB962C8B-B14F-4D97-AF65-F5344CB8AC3E}">
        <p14:creationId xmlns:p14="http://schemas.microsoft.com/office/powerpoint/2010/main" val="275832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2" name="Shape 2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 sz="1400"/>
            </a:pPr>
            <a:r>
              <a:rPr lang="es-ES" b="1" dirty="0"/>
              <a:t>Variabilidad de los datos obtenidos</a:t>
            </a:r>
            <a:r>
              <a:rPr lang="es-ES" b="0" dirty="0"/>
              <a:t>: se han obtenido resultados a veces diferentes a los esperados </a:t>
            </a:r>
            <a:r>
              <a:rPr lang="es-ES" b="0" dirty="0">
                <a:sym typeface="Wingdings" panose="05000000000000000000" pitchFamily="2" charset="2"/>
              </a:rPr>
              <a:t> si bien mayor </a:t>
            </a:r>
            <a:r>
              <a:rPr lang="es-ES" b="0" dirty="0"/>
              <a:t>corrupción y menores ingresos se asocian, mayor número de turistas no se asocia siempre a mayores ingresos por turismo.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1" dirty="0"/>
              <a:t>Limitaciones derivadas del estudio de asociación entre variables</a:t>
            </a:r>
            <a:r>
              <a:rPr lang="es-ES" b="0" dirty="0"/>
              <a:t>: no se pueden inferir (extrapolar a toda la población) conclusiones, tan sólo observar si existe asociación, esto es, NO ANALIZA CAUSALIDAD.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Fortaleza del estudio: el estudio actual permite la generación de </a:t>
            </a:r>
            <a:r>
              <a:rPr lang="es-ES" b="0" dirty="0" err="1"/>
              <a:t>hipótesis</a:t>
            </a:r>
            <a:r>
              <a:rPr lang="es-ES" b="0" dirty="0"/>
              <a:t> para posteriores análisis (capacidad del PIB per cápita para predecir el grado de bienestar social en función del índice Gini).</a:t>
            </a:r>
          </a:p>
        </p:txBody>
      </p:sp>
    </p:spTree>
    <p:extLst>
      <p:ext uri="{BB962C8B-B14F-4D97-AF65-F5344CB8AC3E}">
        <p14:creationId xmlns:p14="http://schemas.microsoft.com/office/powerpoint/2010/main" val="196523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2" name="Shape 2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 sz="1400"/>
            </a:pPr>
            <a:r>
              <a:rPr lang="es-ES" b="1" dirty="0"/>
              <a:t>Objetivo</a:t>
            </a:r>
            <a:r>
              <a:rPr lang="es-ES" b="0" dirty="0"/>
              <a:t>: analizar la relación entre corrupción e ingresos anuales, en </a:t>
            </a:r>
            <a:r>
              <a:rPr lang="es-ES" b="0" dirty="0" err="1"/>
              <a:t>pos</a:t>
            </a:r>
            <a:r>
              <a:rPr lang="es-ES" b="0" dirty="0"/>
              <a:t> de demostrar que existe asociación entre mayor nivel de ingresos y menor grado de corrupción.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1" dirty="0"/>
              <a:t>Explicar</a:t>
            </a:r>
            <a:r>
              <a:rPr lang="es-ES" b="0" dirty="0"/>
              <a:t>: índice de corrupción (0=muy corrupto; 100=muy limpio), ingresos anuales (Ingreso anual per </a:t>
            </a:r>
            <a:r>
              <a:rPr lang="es-ES" b="0" dirty="0" err="1"/>
              <a:t>capita</a:t>
            </a:r>
            <a:r>
              <a:rPr lang="es-ES" b="0" dirty="0"/>
              <a:t>, obtenido de: ingresos y beneficios anuales nacionales / población total del país).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1" dirty="0"/>
              <a:t>Comentar las gráficas en 2 pasos</a:t>
            </a:r>
            <a:r>
              <a:rPr lang="es-ES" b="0" dirty="0"/>
              <a:t>: 1) explicar resultados (gráficas a la izquierda) </a:t>
            </a:r>
            <a:r>
              <a:rPr lang="es-ES" b="0" dirty="0">
                <a:sym typeface="Wingdings" panose="05000000000000000000" pitchFamily="2" charset="2"/>
              </a:rPr>
              <a:t> 2) clarificar resultados modificando las gráficas para facilitar la comprensión visual.</a:t>
            </a:r>
            <a:endParaRPr lang="es-ES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2" name="Shape 2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Una vez analizada visualmente en los gráficos (cualitativamente) la asociación, se podría concluir que existe asociación entre menor corrupción y mayores ingresos, mayor corrupción y menores ingresos y viceversa. Esto se pone de manifiesto en los 2 extremos de ambas gráficas.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Asimismo, esta asociación entre ambas variables se demuestra cuantitativamente (índice de correlación).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Sin embargo, esto no implica causalidad (asociación causa-efecto), ya que podría haber otros factores responsables de la corrupción, y que los ingresos actúen como factor de confusión (ejemplo: (A) una mayor laxitud fiscal que permite un mayor número de transacciones financieras opacas </a:t>
            </a:r>
            <a:r>
              <a:rPr lang="es-ES" b="0" dirty="0">
                <a:sym typeface="Wingdings" panose="05000000000000000000" pitchFamily="2" charset="2"/>
              </a:rPr>
              <a:t> esto genera </a:t>
            </a:r>
            <a:r>
              <a:rPr lang="es-ES" b="0" dirty="0"/>
              <a:t>(B) </a:t>
            </a:r>
            <a:r>
              <a:rPr lang="es-ES" b="0" dirty="0">
                <a:sym typeface="Wingdings" panose="05000000000000000000" pitchFamily="2" charset="2"/>
              </a:rPr>
              <a:t>mayor corrupción, pero también genera </a:t>
            </a:r>
            <a:r>
              <a:rPr lang="es-ES" b="0" dirty="0"/>
              <a:t>(C)</a:t>
            </a:r>
            <a:r>
              <a:rPr lang="es-ES" b="0" dirty="0">
                <a:sym typeface="Wingdings" panose="05000000000000000000" pitchFamily="2" charset="2"/>
              </a:rPr>
              <a:t> mayores ingresos anuales en el país. De este modo, (C) se asocia a (A) y (B), pero no es el responsable de (B), ya que es (A)).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59542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2" name="Shape 2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Objetivo: analizar relación entre índice de coste, ingresos mensuales y poder adquisitivo o de compra.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Explicar conceptos: índice de coste, ingresos mensuales per </a:t>
            </a:r>
            <a:r>
              <a:rPr lang="es-ES" b="0" dirty="0" err="1"/>
              <a:t>capita</a:t>
            </a:r>
            <a:r>
              <a:rPr lang="es-ES" b="0" dirty="0"/>
              <a:t> (ingreso del país mensual / población).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Analizar resultados.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982939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2" name="Shape 2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Explicar conceptos.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Analizar gráfica.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92668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2" name="Shape 2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Objetivo: describir la clasificación de países en base a su riqueza nacional en función del PIB per cápita.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Explicar concepto: PIB per </a:t>
            </a:r>
            <a:r>
              <a:rPr lang="es-ES" b="0" dirty="0" err="1"/>
              <a:t>capita</a:t>
            </a:r>
            <a:r>
              <a:rPr lang="es-E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37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2" name="Shape 2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  <a:defRPr sz="1400"/>
            </a:pPr>
            <a:r>
              <a:rPr lang="es-ES" b="0" dirty="0"/>
              <a:t>Comentario de la gráfica: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Son </a:t>
            </a:r>
            <a:r>
              <a:rPr lang="es-ES" b="1" dirty="0"/>
              <a:t>datos descriptivos, no permiten realizar inferencia estadística</a:t>
            </a:r>
            <a:r>
              <a:rPr lang="es-ES" b="0" dirty="0"/>
              <a:t> (no permiten generalizar o extraer conclusiones aplicables a partir de esos datos).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Que exista </a:t>
            </a:r>
            <a:r>
              <a:rPr lang="es-ES" b="1" dirty="0"/>
              <a:t>un mayor PIB no implica un mayor grado de bienestar</a:t>
            </a:r>
            <a:r>
              <a:rPr lang="es-ES" b="0" dirty="0"/>
              <a:t> en la población, ya que el PIB per </a:t>
            </a:r>
            <a:r>
              <a:rPr lang="es-ES" b="0" dirty="0" err="1"/>
              <a:t>capita</a:t>
            </a:r>
            <a:r>
              <a:rPr lang="es-ES" b="0" dirty="0"/>
              <a:t> es una media estadística, por lo que no explica la asimetría de los datos (el grado de distribución de riqueza entre la población).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Sí se puede analizar el grado de distribución de riqueza con la </a:t>
            </a:r>
            <a:r>
              <a:rPr lang="es-ES" b="1" dirty="0"/>
              <a:t>curva de Lorenz</a:t>
            </a:r>
            <a:r>
              <a:rPr lang="es-ES" b="0" dirty="0"/>
              <a:t> (analiza cualitativamente el grado de distribución de la riqueza en un país) e </a:t>
            </a:r>
            <a:r>
              <a:rPr lang="es-ES" b="1" dirty="0"/>
              <a:t>índice de Gini</a:t>
            </a:r>
            <a:r>
              <a:rPr lang="es-ES" b="0" dirty="0"/>
              <a:t> (lo analiza cuantitativamente).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1" dirty="0"/>
              <a:t>Lo ideal sería combinar la gráfica con el índice de Gini</a:t>
            </a:r>
            <a:r>
              <a:rPr lang="es-E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447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2" name="Shape 2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Objetivo: analizar relación entre número de visitantes e ingresos nacionales derivados del turismo, bajo la premisa de a mayor número de turistas, mayores ingresos.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Analizar resultados cualitativamente: podría existir asociación parcial entre número de turistas e ingresos nacionales, pero se observa dispersión de los datos.</a:t>
            </a:r>
          </a:p>
          <a:p>
            <a:pPr marL="342900" indent="-342900">
              <a:buFont typeface="+mj-lt"/>
              <a:buAutoNum type="arabicPeriod"/>
              <a:defRPr sz="1400"/>
            </a:pPr>
            <a:r>
              <a:rPr lang="es-ES" b="0" dirty="0"/>
              <a:t>Explicación: no analiza las características del turismo (economía formal Vs sumergida, turismo de lujo, grado de imposición fiscal a la industria del turismo, etc.).</a:t>
            </a:r>
          </a:p>
        </p:txBody>
      </p:sp>
    </p:spTree>
    <p:extLst>
      <p:ext uri="{BB962C8B-B14F-4D97-AF65-F5344CB8AC3E}">
        <p14:creationId xmlns:p14="http://schemas.microsoft.com/office/powerpoint/2010/main" val="406409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2" name="Shape 2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400"/>
            </a:pPr>
            <a:r>
              <a:rPr lang="es-ES" sz="1400" u="none" dirty="0">
                <a:latin typeface="Abadi" panose="020B0604020202020204" pitchFamily="34" charset="0"/>
              </a:rPr>
              <a:t>La gráfica refleja el grado dependencia del PIB nacional del turismo. A mayor dependencia, menor fortaleza económica del país ante situaciones conflictivas. Contrariamente, a mayor diversificación, mayor capacidad de supervivencia.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400"/>
            </a:pPr>
            <a:r>
              <a:rPr lang="es-ES" sz="1400" u="none" dirty="0">
                <a:latin typeface="Abadi" panose="020B0604020202020204" pitchFamily="34" charset="0"/>
              </a:rPr>
              <a:t>Mayor dependencia no implica mayores ingresos por turismo (condicionado por el número de turistas y los demás factores expuestos antes).</a:t>
            </a:r>
          </a:p>
        </p:txBody>
      </p:sp>
    </p:spTree>
    <p:extLst>
      <p:ext uri="{BB962C8B-B14F-4D97-AF65-F5344CB8AC3E}">
        <p14:creationId xmlns:p14="http://schemas.microsoft.com/office/powerpoint/2010/main" val="390337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"/>
          <p:cNvGrpSpPr/>
          <p:nvPr/>
        </p:nvGrpSpPr>
        <p:grpSpPr>
          <a:xfrm>
            <a:off x="0" y="0"/>
            <a:ext cx="9140825" cy="6850063"/>
            <a:chOff x="0" y="0"/>
            <a:chExt cx="9140825" cy="6850062"/>
          </a:xfrm>
        </p:grpSpPr>
        <p:grpSp>
          <p:nvGrpSpPr>
            <p:cNvPr id="141" name="Group"/>
            <p:cNvGrpSpPr/>
            <p:nvPr/>
          </p:nvGrpSpPr>
          <p:grpSpPr>
            <a:xfrm>
              <a:off x="2743200" y="3540125"/>
              <a:ext cx="6392863" cy="3309938"/>
              <a:chOff x="0" y="0"/>
              <a:chExt cx="6392862" cy="3309937"/>
            </a:xfrm>
          </p:grpSpPr>
          <p:sp>
            <p:nvSpPr>
              <p:cNvPr id="136" name="Shape"/>
              <p:cNvSpPr/>
              <p:nvPr/>
            </p:nvSpPr>
            <p:spPr>
              <a:xfrm>
                <a:off x="0" y="657225"/>
                <a:ext cx="4575175" cy="265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E8B"/>
                  </a:gs>
                  <a:gs pos="100000">
                    <a:srgbClr val="0033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37" name="Shape"/>
              <p:cNvSpPr/>
              <p:nvPr/>
            </p:nvSpPr>
            <p:spPr>
              <a:xfrm>
                <a:off x="3876675" y="700087"/>
                <a:ext cx="1998663" cy="1287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E8B"/>
                  </a:gs>
                  <a:gs pos="100000">
                    <a:srgbClr val="003399"/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38" name="Shape"/>
              <p:cNvSpPr/>
              <p:nvPr/>
            </p:nvSpPr>
            <p:spPr>
              <a:xfrm>
                <a:off x="1860550" y="1771650"/>
                <a:ext cx="4522788" cy="1538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A7D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39" name="Shape"/>
              <p:cNvSpPr/>
              <p:nvPr/>
            </p:nvSpPr>
            <p:spPr>
              <a:xfrm>
                <a:off x="1619250" y="0"/>
                <a:ext cx="4773613" cy="3309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40" name="Shape"/>
              <p:cNvSpPr/>
              <p:nvPr/>
            </p:nvSpPr>
            <p:spPr>
              <a:xfrm>
                <a:off x="4402137" y="138112"/>
                <a:ext cx="1981201" cy="855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D86"/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  <p:sp>
          <p:nvSpPr>
            <p:cNvPr id="142" name="Shape"/>
            <p:cNvSpPr/>
            <p:nvPr/>
          </p:nvSpPr>
          <p:spPr>
            <a:xfrm>
              <a:off x="5273675" y="2128837"/>
              <a:ext cx="2897188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3399"/>
                </a:gs>
                <a:gs pos="100000">
                  <a:srgbClr val="002B82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43" name="Rectangle"/>
            <p:cNvSpPr/>
            <p:nvPr/>
          </p:nvSpPr>
          <p:spPr>
            <a:xfrm>
              <a:off x="0" y="0"/>
              <a:ext cx="9140825" cy="2819400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051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95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96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97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98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995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018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154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55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165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156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7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8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9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0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1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2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3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4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027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036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045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068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077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086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095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23825"/>
            <a:ext cx="573088" cy="906463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78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18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27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36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1145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1168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1177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1186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23825"/>
            <a:ext cx="573088" cy="90646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1195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1218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1227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1236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1245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r>
              <a:t>Title Text</a:t>
            </a:r>
          </a:p>
        </p:txBody>
      </p:sp>
      <p:sp>
        <p:nvSpPr>
          <p:cNvPr id="1254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/>
          <a:lstStyle>
            <a:lvl1pPr defTabSz="914400"/>
            <a:lvl2pPr defTabSz="914400"/>
            <a:lvl3pPr defTabSz="914400"/>
            <a:lvl4pPr defTabSz="914400"/>
            <a:lvl5pPr defTabSz="914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196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97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207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198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9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0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1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2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3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4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5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6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r>
              <a:t>Title Text</a:t>
            </a:r>
          </a:p>
        </p:txBody>
      </p:sp>
      <p:sp>
        <p:nvSpPr>
          <p:cNvPr id="1277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/>
          <a:lstStyle>
            <a:lvl1pPr defTabSz="914400"/>
            <a:lvl2pPr defTabSz="914400"/>
            <a:lvl3pPr defTabSz="914400"/>
            <a:lvl4pPr defTabSz="914400"/>
            <a:lvl5pPr defTabSz="914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r>
              <a:t>Title Text</a:t>
            </a:r>
          </a:p>
        </p:txBody>
      </p:sp>
      <p:sp>
        <p:nvSpPr>
          <p:cNvPr id="1286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/>
          <a:lstStyle>
            <a:lvl1pPr defTabSz="914400"/>
            <a:lvl2pPr defTabSz="914400"/>
            <a:lvl3pPr defTabSz="914400"/>
            <a:lvl4pPr defTabSz="914400"/>
            <a:lvl5pPr defTabSz="914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r>
              <a:t>Title Text</a:t>
            </a:r>
          </a:p>
        </p:txBody>
      </p:sp>
      <p:sp>
        <p:nvSpPr>
          <p:cNvPr id="1295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/>
          <a:lstStyle>
            <a:lvl1pPr defTabSz="914400"/>
            <a:lvl2pPr defTabSz="914400"/>
            <a:lvl3pPr defTabSz="914400"/>
            <a:lvl4pPr defTabSz="914400"/>
            <a:lvl5pPr defTabSz="914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r>
              <a:t>Title Text</a:t>
            </a:r>
          </a:p>
        </p:txBody>
      </p:sp>
      <p:sp>
        <p:nvSpPr>
          <p:cNvPr id="1318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/>
          <a:lstStyle>
            <a:lvl1pPr defTabSz="914400"/>
            <a:lvl2pPr defTabSz="914400"/>
            <a:lvl3pPr defTabSz="914400"/>
            <a:lvl4pPr defTabSz="914400"/>
            <a:lvl5pPr defTabSz="914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r>
              <a:t>Title Text</a:t>
            </a:r>
          </a:p>
        </p:txBody>
      </p:sp>
      <p:sp>
        <p:nvSpPr>
          <p:cNvPr id="1327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/>
          <a:lstStyle>
            <a:lvl1pPr defTabSz="914400"/>
            <a:lvl2pPr defTabSz="914400"/>
            <a:lvl3pPr defTabSz="914400"/>
            <a:lvl4pPr defTabSz="914400"/>
            <a:lvl5pPr defTabSz="914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r>
              <a:t>Title Text</a:t>
            </a:r>
          </a:p>
        </p:txBody>
      </p:sp>
      <p:sp>
        <p:nvSpPr>
          <p:cNvPr id="1336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/>
          <a:lstStyle>
            <a:lvl1pPr defTabSz="914400"/>
            <a:lvl2pPr defTabSz="914400"/>
            <a:lvl3pPr defTabSz="914400"/>
            <a:lvl4pPr defTabSz="914400"/>
            <a:lvl5pPr defTabSz="914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r>
              <a:t>Title Text</a:t>
            </a:r>
          </a:p>
        </p:txBody>
      </p:sp>
      <p:sp>
        <p:nvSpPr>
          <p:cNvPr id="1345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/>
          <a:lstStyle>
            <a:lvl1pPr defTabSz="914400"/>
            <a:lvl2pPr defTabSz="914400"/>
            <a:lvl3pPr defTabSz="914400"/>
            <a:lvl4pPr defTabSz="914400"/>
            <a:lvl5pPr defTabSz="914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r>
              <a:t>Title Text</a:t>
            </a:r>
          </a:p>
        </p:txBody>
      </p:sp>
      <p:sp>
        <p:nvSpPr>
          <p:cNvPr id="1354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/>
          <a:lstStyle>
            <a:lvl1pPr defTabSz="914400"/>
            <a:lvl2pPr defTabSz="914400"/>
            <a:lvl3pPr defTabSz="914400"/>
            <a:lvl4pPr defTabSz="914400"/>
            <a:lvl5pPr defTabSz="914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e"/>
          <p:cNvSpPr/>
          <p:nvPr/>
        </p:nvSpPr>
        <p:spPr>
          <a:xfrm>
            <a:off x="533400" y="6096000"/>
            <a:ext cx="8077200" cy="0"/>
          </a:xfrm>
          <a:prstGeom prst="line">
            <a:avLst/>
          </a:prstGeom>
          <a:ln>
            <a:solidFill>
              <a:srgbClr val="CC6600"/>
            </a:solidFill>
          </a:ln>
        </p:spPr>
        <p:txBody>
          <a:bodyPr lIns="45719" rIns="45719"/>
          <a:lstStyle/>
          <a:p>
            <a:pPr defTabSz="457200">
              <a:defRPr sz="12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" name="Rectangle"/>
          <p:cNvSpPr/>
          <p:nvPr/>
        </p:nvSpPr>
        <p:spPr>
          <a:xfrm>
            <a:off x="539750" y="976312"/>
            <a:ext cx="7920038" cy="227013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7618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" name="Rounded Rectangle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5764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" name="Rectangle"/>
          <p:cNvSpPr/>
          <p:nvPr/>
        </p:nvSpPr>
        <p:spPr>
          <a:xfrm>
            <a:off x="731837" y="1192212"/>
            <a:ext cx="7920038" cy="227013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7618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2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2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roup"/>
          <p:cNvGrpSpPr/>
          <p:nvPr/>
        </p:nvGrpSpPr>
        <p:grpSpPr>
          <a:xfrm>
            <a:off x="0" y="0"/>
            <a:ext cx="9140825" cy="6850063"/>
            <a:chOff x="0" y="0"/>
            <a:chExt cx="9140825" cy="6850062"/>
          </a:xfrm>
        </p:grpSpPr>
        <p:grpSp>
          <p:nvGrpSpPr>
            <p:cNvPr id="1367" name="Group"/>
            <p:cNvGrpSpPr/>
            <p:nvPr/>
          </p:nvGrpSpPr>
          <p:grpSpPr>
            <a:xfrm>
              <a:off x="2743200" y="3540125"/>
              <a:ext cx="6392863" cy="3309938"/>
              <a:chOff x="0" y="0"/>
              <a:chExt cx="6392862" cy="3309937"/>
            </a:xfrm>
          </p:grpSpPr>
          <p:sp>
            <p:nvSpPr>
              <p:cNvPr id="1362" name="Shape"/>
              <p:cNvSpPr/>
              <p:nvPr/>
            </p:nvSpPr>
            <p:spPr>
              <a:xfrm>
                <a:off x="0" y="657225"/>
                <a:ext cx="4575175" cy="265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E8B"/>
                  </a:gs>
                  <a:gs pos="100000">
                    <a:srgbClr val="0033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363" name="Shape"/>
              <p:cNvSpPr/>
              <p:nvPr/>
            </p:nvSpPr>
            <p:spPr>
              <a:xfrm>
                <a:off x="3876675" y="700087"/>
                <a:ext cx="1998663" cy="1287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E8B"/>
                  </a:gs>
                  <a:gs pos="100000">
                    <a:srgbClr val="003399"/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364" name="Shape"/>
              <p:cNvSpPr/>
              <p:nvPr/>
            </p:nvSpPr>
            <p:spPr>
              <a:xfrm>
                <a:off x="1860550" y="1771650"/>
                <a:ext cx="4522788" cy="1538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A7D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365" name="Shape"/>
              <p:cNvSpPr/>
              <p:nvPr/>
            </p:nvSpPr>
            <p:spPr>
              <a:xfrm>
                <a:off x="1619250" y="0"/>
                <a:ext cx="4773613" cy="3309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366" name="Shape"/>
              <p:cNvSpPr/>
              <p:nvPr/>
            </p:nvSpPr>
            <p:spPr>
              <a:xfrm>
                <a:off x="4402137" y="138112"/>
                <a:ext cx="1981201" cy="855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D86"/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  <p:sp>
          <p:nvSpPr>
            <p:cNvPr id="1368" name="Shape"/>
            <p:cNvSpPr/>
            <p:nvPr/>
          </p:nvSpPr>
          <p:spPr>
            <a:xfrm>
              <a:off x="5273675" y="2128837"/>
              <a:ext cx="2897188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3399"/>
                </a:gs>
                <a:gs pos="100000">
                  <a:srgbClr val="002B82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369" name="Rectangle"/>
            <p:cNvSpPr/>
            <p:nvPr/>
          </p:nvSpPr>
          <p:spPr>
            <a:xfrm>
              <a:off x="0" y="0"/>
              <a:ext cx="9140825" cy="2819400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051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13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37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674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39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40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4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4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4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44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44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4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46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roup"/>
          <p:cNvGrpSpPr/>
          <p:nvPr/>
        </p:nvGrpSpPr>
        <p:grpSpPr>
          <a:xfrm>
            <a:off x="0" y="6350"/>
            <a:ext cx="9140826" cy="6851650"/>
            <a:chOff x="0" y="0"/>
            <a:chExt cx="9140825" cy="6851650"/>
          </a:xfrm>
        </p:grpSpPr>
        <p:grpSp>
          <p:nvGrpSpPr>
            <p:cNvPr id="1491" name="Group"/>
            <p:cNvGrpSpPr/>
            <p:nvPr/>
          </p:nvGrpSpPr>
          <p:grpSpPr>
            <a:xfrm>
              <a:off x="0" y="1836737"/>
              <a:ext cx="9140825" cy="5014913"/>
              <a:chOff x="0" y="0"/>
              <a:chExt cx="9140825" cy="5014912"/>
            </a:xfrm>
          </p:grpSpPr>
          <p:sp>
            <p:nvSpPr>
              <p:cNvPr id="1489" name="Rectangle"/>
              <p:cNvSpPr/>
              <p:nvPr/>
            </p:nvSpPr>
            <p:spPr>
              <a:xfrm>
                <a:off x="885825" y="0"/>
                <a:ext cx="8255000" cy="50149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490" name="Rectangle"/>
              <p:cNvSpPr/>
              <p:nvPr/>
            </p:nvSpPr>
            <p:spPr>
              <a:xfrm>
                <a:off x="0" y="0"/>
                <a:ext cx="885825" cy="50149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  <p:sp>
          <p:nvSpPr>
            <p:cNvPr id="1492" name="Rectangle"/>
            <p:cNvSpPr/>
            <p:nvPr/>
          </p:nvSpPr>
          <p:spPr>
            <a:xfrm>
              <a:off x="876300" y="1503362"/>
              <a:ext cx="19050" cy="666751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0066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493" name="Rectangle"/>
            <p:cNvSpPr/>
            <p:nvPr/>
          </p:nvSpPr>
          <p:spPr>
            <a:xfrm>
              <a:off x="1217612" y="1827212"/>
              <a:ext cx="400051" cy="19051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66FF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494" name="Rectangle"/>
            <p:cNvSpPr/>
            <p:nvPr/>
          </p:nvSpPr>
          <p:spPr>
            <a:xfrm>
              <a:off x="0" y="1827212"/>
              <a:ext cx="557213" cy="19051"/>
            </a:xfrm>
            <a:prstGeom prst="rect">
              <a:avLst/>
            </a:prstGeom>
            <a:gradFill flip="none" rotWithShape="1">
              <a:gsLst>
                <a:gs pos="0">
                  <a:srgbClr val="0066FF"/>
                </a:gs>
                <a:gs pos="100000">
                  <a:srgbClr val="0000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1501" name="Group"/>
            <p:cNvGrpSpPr/>
            <p:nvPr/>
          </p:nvGrpSpPr>
          <p:grpSpPr>
            <a:xfrm>
              <a:off x="552450" y="0"/>
              <a:ext cx="8588376" cy="6851650"/>
              <a:chOff x="0" y="0"/>
              <a:chExt cx="8588374" cy="6851650"/>
            </a:xfrm>
          </p:grpSpPr>
          <p:sp>
            <p:nvSpPr>
              <p:cNvPr id="1495" name="Rectangle"/>
              <p:cNvSpPr/>
              <p:nvPr/>
            </p:nvSpPr>
            <p:spPr>
              <a:xfrm>
                <a:off x="32385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496" name="Rectangle"/>
              <p:cNvSpPr/>
              <p:nvPr/>
            </p:nvSpPr>
            <p:spPr>
              <a:xfrm>
                <a:off x="32385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497" name="Rectangle"/>
              <p:cNvSpPr/>
              <p:nvPr/>
            </p:nvSpPr>
            <p:spPr>
              <a:xfrm>
                <a:off x="106521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498" name="Rectangle"/>
              <p:cNvSpPr/>
              <p:nvPr/>
            </p:nvSpPr>
            <p:spPr>
              <a:xfrm>
                <a:off x="32385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499" name="Rectangle"/>
              <p:cNvSpPr/>
              <p:nvPr/>
            </p:nvSpPr>
            <p:spPr>
              <a:xfrm>
                <a:off x="32385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00" name="Rectangle"/>
              <p:cNvSpPr/>
              <p:nvPr/>
            </p:nvSpPr>
            <p:spPr>
              <a:xfrm>
                <a:off x="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1503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50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51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52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531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54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54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57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581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5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5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608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617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626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649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658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667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676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685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694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703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712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721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730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739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776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799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"/>
          <p:cNvSpPr/>
          <p:nvPr/>
        </p:nvSpPr>
        <p:spPr>
          <a:xfrm>
            <a:off x="533400" y="6096000"/>
            <a:ext cx="8077200" cy="0"/>
          </a:xfrm>
          <a:prstGeom prst="line">
            <a:avLst/>
          </a:prstGeom>
          <a:ln>
            <a:solidFill>
              <a:srgbClr val="CC6600"/>
            </a:solidFill>
          </a:ln>
        </p:spPr>
        <p:txBody>
          <a:bodyPr lIns="45719" rIns="45719"/>
          <a:lstStyle/>
          <a:p>
            <a:pPr defTabSz="457200">
              <a:defRPr sz="12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" name="Rectangle"/>
          <p:cNvSpPr/>
          <p:nvPr/>
        </p:nvSpPr>
        <p:spPr>
          <a:xfrm>
            <a:off x="539750" y="976312"/>
            <a:ext cx="7920038" cy="227013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7618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" name="Rounded Rectangle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5764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" name="Rectangle"/>
          <p:cNvSpPr/>
          <p:nvPr/>
        </p:nvSpPr>
        <p:spPr>
          <a:xfrm>
            <a:off x="731837" y="1192212"/>
            <a:ext cx="7920038" cy="227013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7618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836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845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854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863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872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881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890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899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0" name="Group"/>
          <p:cNvGrpSpPr/>
          <p:nvPr/>
        </p:nvGrpSpPr>
        <p:grpSpPr>
          <a:xfrm>
            <a:off x="0" y="6350"/>
            <a:ext cx="9140826" cy="6851650"/>
            <a:chOff x="0" y="0"/>
            <a:chExt cx="9140825" cy="6851650"/>
          </a:xfrm>
        </p:grpSpPr>
        <p:grpSp>
          <p:nvGrpSpPr>
            <p:cNvPr id="1909" name="Group"/>
            <p:cNvGrpSpPr/>
            <p:nvPr/>
          </p:nvGrpSpPr>
          <p:grpSpPr>
            <a:xfrm>
              <a:off x="0" y="1836737"/>
              <a:ext cx="9140825" cy="5014913"/>
              <a:chOff x="0" y="0"/>
              <a:chExt cx="9140825" cy="5014912"/>
            </a:xfrm>
          </p:grpSpPr>
          <p:sp>
            <p:nvSpPr>
              <p:cNvPr id="1907" name="Rectangle"/>
              <p:cNvSpPr/>
              <p:nvPr/>
            </p:nvSpPr>
            <p:spPr>
              <a:xfrm>
                <a:off x="885825" y="0"/>
                <a:ext cx="8255000" cy="50149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08" name="Rectangle"/>
              <p:cNvSpPr/>
              <p:nvPr/>
            </p:nvSpPr>
            <p:spPr>
              <a:xfrm>
                <a:off x="0" y="0"/>
                <a:ext cx="885825" cy="50149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  <p:sp>
          <p:nvSpPr>
            <p:cNvPr id="1910" name="Rectangle"/>
            <p:cNvSpPr/>
            <p:nvPr/>
          </p:nvSpPr>
          <p:spPr>
            <a:xfrm>
              <a:off x="876300" y="1503362"/>
              <a:ext cx="19050" cy="666751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0066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911" name="Rectangle"/>
            <p:cNvSpPr/>
            <p:nvPr/>
          </p:nvSpPr>
          <p:spPr>
            <a:xfrm>
              <a:off x="1217612" y="1827212"/>
              <a:ext cx="400051" cy="19051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66FF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912" name="Rectangle"/>
            <p:cNvSpPr/>
            <p:nvPr/>
          </p:nvSpPr>
          <p:spPr>
            <a:xfrm>
              <a:off x="0" y="1827212"/>
              <a:ext cx="557213" cy="19051"/>
            </a:xfrm>
            <a:prstGeom prst="rect">
              <a:avLst/>
            </a:prstGeom>
            <a:gradFill flip="none" rotWithShape="1">
              <a:gsLst>
                <a:gs pos="0">
                  <a:srgbClr val="0066FF"/>
                </a:gs>
                <a:gs pos="100000">
                  <a:srgbClr val="0000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1919" name="Group"/>
            <p:cNvGrpSpPr/>
            <p:nvPr/>
          </p:nvGrpSpPr>
          <p:grpSpPr>
            <a:xfrm>
              <a:off x="552450" y="0"/>
              <a:ext cx="8588376" cy="6851650"/>
              <a:chOff x="0" y="0"/>
              <a:chExt cx="8588374" cy="6851650"/>
            </a:xfrm>
          </p:grpSpPr>
          <p:sp>
            <p:nvSpPr>
              <p:cNvPr id="1913" name="Rectangle"/>
              <p:cNvSpPr/>
              <p:nvPr/>
            </p:nvSpPr>
            <p:spPr>
              <a:xfrm>
                <a:off x="32385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14" name="Rectangle"/>
              <p:cNvSpPr/>
              <p:nvPr/>
            </p:nvSpPr>
            <p:spPr>
              <a:xfrm>
                <a:off x="32385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15" name="Rectangle"/>
              <p:cNvSpPr/>
              <p:nvPr/>
            </p:nvSpPr>
            <p:spPr>
              <a:xfrm>
                <a:off x="106521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16" name="Rectangle"/>
              <p:cNvSpPr/>
              <p:nvPr/>
            </p:nvSpPr>
            <p:spPr>
              <a:xfrm>
                <a:off x="32385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17" name="Rectangle"/>
              <p:cNvSpPr/>
              <p:nvPr/>
            </p:nvSpPr>
            <p:spPr>
              <a:xfrm>
                <a:off x="32385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18" name="Rectangle"/>
              <p:cNvSpPr/>
              <p:nvPr/>
            </p:nvSpPr>
            <p:spPr>
              <a:xfrm>
                <a:off x="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1921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92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2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1930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931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1941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1932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33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34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35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36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37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38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39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40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19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2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1950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951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1961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1952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53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54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55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56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57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58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59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60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1963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96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1972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973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1983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1974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75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76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77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78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79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80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81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82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1985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98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6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1994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995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2005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1996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97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98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999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00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01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02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03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04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07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200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8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2016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017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2027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2018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19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20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21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22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23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24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25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26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29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203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2038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039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2049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2040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41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42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43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44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45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46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47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48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0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2058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059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2069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2060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61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62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63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64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65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66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67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68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71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207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2080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081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2091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2082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83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84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85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86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87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88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89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090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93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20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2102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103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2113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2104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05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06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07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08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09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10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11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12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2115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211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6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2124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125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2135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2126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27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28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29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30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31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32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33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34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2137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213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4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5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6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7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8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9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20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210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21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22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23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24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Line"/>
          <p:cNvSpPr/>
          <p:nvPr/>
        </p:nvSpPr>
        <p:spPr>
          <a:xfrm>
            <a:off x="533400" y="6096000"/>
            <a:ext cx="8077200" cy="0"/>
          </a:xfrm>
          <a:prstGeom prst="line">
            <a:avLst/>
          </a:prstGeom>
          <a:ln>
            <a:solidFill>
              <a:srgbClr val="CC6600"/>
            </a:solidFill>
          </a:ln>
        </p:spPr>
        <p:txBody>
          <a:bodyPr lIns="45719" rIns="45719"/>
          <a:lstStyle/>
          <a:p>
            <a:pPr defTabSz="457200">
              <a:defRPr sz="12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55" name="Rectangle"/>
          <p:cNvSpPr/>
          <p:nvPr/>
        </p:nvSpPr>
        <p:spPr>
          <a:xfrm>
            <a:off x="539750" y="976312"/>
            <a:ext cx="7920038" cy="227013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7618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6" name="Rounded Rectangle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5764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7" name="Rectangle"/>
          <p:cNvSpPr/>
          <p:nvPr/>
        </p:nvSpPr>
        <p:spPr>
          <a:xfrm>
            <a:off x="731837" y="1192212"/>
            <a:ext cx="7920038" cy="227013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7618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Line"/>
          <p:cNvSpPr/>
          <p:nvPr/>
        </p:nvSpPr>
        <p:spPr>
          <a:xfrm>
            <a:off x="533400" y="6096000"/>
            <a:ext cx="8077200" cy="0"/>
          </a:xfrm>
          <a:prstGeom prst="line">
            <a:avLst/>
          </a:prstGeom>
          <a:ln>
            <a:solidFill>
              <a:srgbClr val="CC6600"/>
            </a:solidFill>
          </a:ln>
        </p:spPr>
        <p:txBody>
          <a:bodyPr lIns="45719" rIns="45719"/>
          <a:lstStyle/>
          <a:p>
            <a:pPr defTabSz="457200">
              <a:defRPr sz="12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66" name="Rectangle"/>
          <p:cNvSpPr/>
          <p:nvPr/>
        </p:nvSpPr>
        <p:spPr>
          <a:xfrm>
            <a:off x="539750" y="976312"/>
            <a:ext cx="7920038" cy="227013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7618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67" name="Rounded Rectangle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5764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68" name="Rectangle"/>
          <p:cNvSpPr/>
          <p:nvPr/>
        </p:nvSpPr>
        <p:spPr>
          <a:xfrm>
            <a:off x="731837" y="1192212"/>
            <a:ext cx="7920038" cy="227013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7618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69" name="DR. DOMINGUEZ-ROLDAN"/>
          <p:cNvSpPr txBox="1"/>
          <p:nvPr/>
        </p:nvSpPr>
        <p:spPr>
          <a:xfrm>
            <a:off x="928687" y="6475730"/>
            <a:ext cx="217757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762000">
              <a:spcBef>
                <a:spcPts val="800"/>
              </a:spcBef>
              <a:defRPr sz="1400" u="none">
                <a:solidFill>
                  <a:srgbClr val="FFFF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rPr sz="1400">
                <a:solidFill>
                  <a:srgbClr val="FFFF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rPr>
              <a:t>DR. DOMINGUEZ-ROLDAN</a:t>
            </a:r>
          </a:p>
        </p:txBody>
      </p:sp>
      <p:sp>
        <p:nvSpPr>
          <p:cNvPr id="2270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27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subtítulo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Rectangle"/>
          <p:cNvSpPr/>
          <p:nvPr/>
        </p:nvSpPr>
        <p:spPr>
          <a:xfrm>
            <a:off x="401835" y="3338632"/>
            <a:ext cx="8344755" cy="2233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35718" tIns="35718" rIns="35718" bIns="35718" anchor="ctr"/>
          <a:lstStyle/>
          <a:p>
            <a:pPr defTabSz="457200">
              <a:defRPr sz="8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80" name="Title Text"/>
          <p:cNvSpPr txBox="1">
            <a:spLocks noGrp="1"/>
          </p:cNvSpPr>
          <p:nvPr>
            <p:ph type="title"/>
          </p:nvPr>
        </p:nvSpPr>
        <p:spPr>
          <a:xfrm>
            <a:off x="401835" y="0"/>
            <a:ext cx="8340330" cy="316111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 defTabSz="584200"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1835" y="3527226"/>
            <a:ext cx="8340330" cy="2428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584200">
              <a:spcBef>
                <a:spcPts val="0"/>
              </a:spcBef>
              <a:defRPr sz="1800">
                <a:solidFill>
                  <a:srgbClr val="747474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indent="0" defTabSz="584200">
              <a:spcBef>
                <a:spcPts val="0"/>
              </a:spcBef>
              <a:defRPr sz="1800">
                <a:solidFill>
                  <a:srgbClr val="747474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indent="0" defTabSz="584200">
              <a:spcBef>
                <a:spcPts val="0"/>
              </a:spcBef>
              <a:defRPr sz="1800">
                <a:solidFill>
                  <a:srgbClr val="747474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indent="0" defTabSz="584200">
              <a:spcBef>
                <a:spcPts val="0"/>
              </a:spcBef>
              <a:defRPr sz="1800">
                <a:solidFill>
                  <a:srgbClr val="747474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indent="0" defTabSz="584200">
              <a:spcBef>
                <a:spcPts val="0"/>
              </a:spcBef>
              <a:defRPr sz="1800">
                <a:solidFill>
                  <a:srgbClr val="747474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199"/>
            <a:ext cx="2133600" cy="368301"/>
          </a:xfrm>
          <a:prstGeom prst="rect">
            <a:avLst/>
          </a:prstGeom>
        </p:spPr>
        <p:txBody>
          <a:bodyPr/>
          <a:lstStyle>
            <a:lvl1pPr defTabSz="457200">
              <a:defRPr sz="11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)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Triangle"/>
          <p:cNvSpPr/>
          <p:nvPr/>
        </p:nvSpPr>
        <p:spPr>
          <a:xfrm rot="5400000">
            <a:off x="4805689" y="6108397"/>
            <a:ext cx="100021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35718" tIns="35718" rIns="35718" bIns="35718" anchor="ctr"/>
          <a:lstStyle/>
          <a:p>
            <a:pPr defTabSz="457200">
              <a:defRPr sz="8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00" name="Title Text"/>
          <p:cNvSpPr txBox="1">
            <a:spLocks noGrp="1"/>
          </p:cNvSpPr>
          <p:nvPr>
            <p:ph type="title"/>
          </p:nvPr>
        </p:nvSpPr>
        <p:spPr>
          <a:xfrm>
            <a:off x="991195" y="5286375"/>
            <a:ext cx="4071938" cy="1571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r" defTabSz="584200"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3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8546" y="5956101"/>
            <a:ext cx="3482579" cy="9018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584200">
              <a:spcBef>
                <a:spcPts val="0"/>
              </a:spcBef>
              <a:defRPr sz="1800">
                <a:solidFill>
                  <a:srgbClr val="747474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indent="0" defTabSz="584200">
              <a:spcBef>
                <a:spcPts val="0"/>
              </a:spcBef>
              <a:defRPr sz="1800">
                <a:solidFill>
                  <a:srgbClr val="747474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indent="0" defTabSz="584200">
              <a:spcBef>
                <a:spcPts val="0"/>
              </a:spcBef>
              <a:defRPr sz="1800">
                <a:solidFill>
                  <a:srgbClr val="747474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indent="0" defTabSz="584200">
              <a:spcBef>
                <a:spcPts val="0"/>
              </a:spcBef>
              <a:defRPr sz="1800">
                <a:solidFill>
                  <a:srgbClr val="747474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indent="0" defTabSz="584200">
              <a:spcBef>
                <a:spcPts val="0"/>
              </a:spcBef>
              <a:defRPr sz="1800">
                <a:solidFill>
                  <a:srgbClr val="747474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199"/>
            <a:ext cx="2133600" cy="368301"/>
          </a:xfrm>
          <a:prstGeom prst="rect">
            <a:avLst/>
          </a:prstGeom>
        </p:spPr>
        <p:txBody>
          <a:bodyPr/>
          <a:lstStyle>
            <a:lvl1pPr defTabSz="457200">
              <a:defRPr sz="11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, viñetas y foto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Rectangle"/>
          <p:cNvSpPr/>
          <p:nvPr/>
        </p:nvSpPr>
        <p:spPr>
          <a:xfrm>
            <a:off x="401836" y="1383032"/>
            <a:ext cx="3567231" cy="2233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35718" tIns="35718" rIns="35718" bIns="35718" anchor="ctr"/>
          <a:lstStyle/>
          <a:p>
            <a:pPr defTabSz="457200">
              <a:defRPr sz="8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10" name="Title Text"/>
          <p:cNvSpPr txBox="1">
            <a:spLocks noGrp="1"/>
          </p:cNvSpPr>
          <p:nvPr>
            <p:ph type="title"/>
          </p:nvPr>
        </p:nvSpPr>
        <p:spPr>
          <a:xfrm>
            <a:off x="401835" y="0"/>
            <a:ext cx="3571876" cy="121443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 defTabSz="584200"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3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199"/>
            <a:ext cx="2133600" cy="368301"/>
          </a:xfrm>
          <a:prstGeom prst="rect">
            <a:avLst/>
          </a:prstGeom>
        </p:spPr>
        <p:txBody>
          <a:bodyPr/>
          <a:lstStyle>
            <a:lvl1pPr defTabSz="457200">
              <a:defRPr sz="11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viñetas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Rectangle"/>
          <p:cNvSpPr/>
          <p:nvPr/>
        </p:nvSpPr>
        <p:spPr>
          <a:xfrm>
            <a:off x="401836" y="1383030"/>
            <a:ext cx="8344762" cy="2234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35718" tIns="35718" rIns="35718" bIns="35718" anchor="ctr"/>
          <a:lstStyle/>
          <a:p>
            <a:pPr defTabSz="457200">
              <a:defRPr sz="8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19" name="Title Text"/>
          <p:cNvSpPr txBox="1">
            <a:spLocks noGrp="1"/>
          </p:cNvSpPr>
          <p:nvPr>
            <p:ph type="title"/>
          </p:nvPr>
        </p:nvSpPr>
        <p:spPr>
          <a:xfrm>
            <a:off x="401835" y="0"/>
            <a:ext cx="8340330" cy="121443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 defTabSz="584200"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320" name="Body Level One…"/>
          <p:cNvSpPr txBox="1">
            <a:spLocks noGrp="1"/>
          </p:cNvSpPr>
          <p:nvPr>
            <p:ph type="body" idx="1"/>
          </p:nvPr>
        </p:nvSpPr>
        <p:spPr>
          <a:xfrm>
            <a:off x="401835" y="1562695"/>
            <a:ext cx="8340330" cy="529530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584200">
              <a:spcBef>
                <a:spcPts val="4200"/>
              </a:spcBef>
              <a:buFont typeface="Helvetica Neue"/>
              <a:defRPr sz="24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defTabSz="584200">
              <a:spcBef>
                <a:spcPts val="4200"/>
              </a:spcBef>
              <a:buFont typeface="Helvetica Neue"/>
              <a:defRPr sz="24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defTabSz="584200">
              <a:spcBef>
                <a:spcPts val="4200"/>
              </a:spcBef>
              <a:buFont typeface="Helvetica Neue"/>
              <a:defRPr sz="24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defTabSz="584200">
              <a:spcBef>
                <a:spcPts val="4200"/>
              </a:spcBef>
              <a:buFont typeface="Helvetica Neue"/>
              <a:defRPr sz="24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defTabSz="584200">
              <a:spcBef>
                <a:spcPts val="4200"/>
              </a:spcBef>
              <a:buFont typeface="Helvetica Neue"/>
              <a:defRPr sz="24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199"/>
            <a:ext cx="2133600" cy="368301"/>
          </a:xfrm>
          <a:prstGeom prst="rect">
            <a:avLst/>
          </a:prstGeom>
        </p:spPr>
        <p:txBody>
          <a:bodyPr/>
          <a:lstStyle>
            <a:lvl1pPr defTabSz="457200">
              <a:defRPr sz="11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de título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Title Text"/>
          <p:cNvSpPr txBox="1"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 lIns="45710" tIns="45710" rIns="45710" bIns="45710">
            <a:normAutofit/>
          </a:bodyPr>
          <a:lstStyle>
            <a:lvl1pPr defTabSz="914400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32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 lIns="45710" tIns="45710" rIns="45710" bIns="45710">
            <a:normAutofit/>
          </a:bodyPr>
          <a:lstStyle>
            <a:lvl1pPr algn="ct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4301"/>
            <a:ext cx="2133600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 A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Image"/>
          <p:cNvSpPr>
            <a:spLocks noGrp="1"/>
          </p:cNvSpPr>
          <p:nvPr>
            <p:ph type="pic" idx="21"/>
          </p:nvPr>
        </p:nvSpPr>
        <p:spPr>
          <a:xfrm>
            <a:off x="-44649" y="1875234"/>
            <a:ext cx="9224368" cy="5023844"/>
          </a:xfrm>
          <a:prstGeom prst="rect">
            <a:avLst/>
          </a:prstGeom>
          <a:ln w="3175"/>
        </p:spPr>
        <p:txBody>
          <a:bodyPr lIns="91439" rIns="91439"/>
          <a:lstStyle/>
          <a:p>
            <a:endParaRPr/>
          </a:p>
        </p:txBody>
      </p:sp>
      <p:sp>
        <p:nvSpPr>
          <p:cNvPr id="2338" name="Title Text"/>
          <p:cNvSpPr txBox="1">
            <a:spLocks noGrp="1"/>
          </p:cNvSpPr>
          <p:nvPr>
            <p:ph type="title"/>
          </p:nvPr>
        </p:nvSpPr>
        <p:spPr>
          <a:xfrm>
            <a:off x="464343" y="705445"/>
            <a:ext cx="8215314" cy="1026915"/>
          </a:xfrm>
          <a:prstGeom prst="rect">
            <a:avLst/>
          </a:prstGeom>
        </p:spPr>
        <p:txBody>
          <a:bodyPr lIns="35718" tIns="35718" rIns="35718" bIns="35718" anchor="t">
            <a:normAutofit/>
          </a:bodyPr>
          <a:lstStyle>
            <a:lvl1pPr algn="l" defTabSz="584200">
              <a:defRPr sz="4200" cap="all" spc="672">
                <a:solidFill>
                  <a:schemeClr val="accent3">
                    <a:lumOff val="44000"/>
                  </a:schemeClr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3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64343" y="357187"/>
            <a:ext cx="8215314" cy="357188"/>
          </a:xfrm>
          <a:prstGeom prst="rect">
            <a:avLst/>
          </a:prstGeom>
        </p:spPr>
        <p:txBody>
          <a:bodyPr lIns="35718" tIns="35718" rIns="35718" bIns="35718" anchor="ctr">
            <a:normAutofit/>
          </a:bodyPr>
          <a:lstStyle>
            <a:lvl1pPr defTabSz="584200">
              <a:spcBef>
                <a:spcPts val="0"/>
              </a:spcBef>
              <a:defRPr sz="1600" cap="all" spc="256">
                <a:solidFill>
                  <a:schemeClr val="accent3">
                    <a:lumOff val="44000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indent="228600" defTabSz="584200">
              <a:spcBef>
                <a:spcPts val="0"/>
              </a:spcBef>
              <a:defRPr sz="1600" cap="all" spc="256">
                <a:solidFill>
                  <a:schemeClr val="accent3">
                    <a:lumOff val="44000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indent="457200" defTabSz="584200">
              <a:spcBef>
                <a:spcPts val="0"/>
              </a:spcBef>
              <a:defRPr sz="1600" cap="all" spc="256">
                <a:solidFill>
                  <a:schemeClr val="accent3">
                    <a:lumOff val="44000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indent="685800" defTabSz="584200">
              <a:spcBef>
                <a:spcPts val="0"/>
              </a:spcBef>
              <a:defRPr sz="1600" cap="all" spc="256">
                <a:solidFill>
                  <a:schemeClr val="accent3">
                    <a:lumOff val="44000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indent="914400" defTabSz="584200">
              <a:spcBef>
                <a:spcPts val="0"/>
              </a:spcBef>
              <a:defRPr sz="1600" cap="all" spc="256">
                <a:solidFill>
                  <a:schemeClr val="accent3">
                    <a:lumOff val="44000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0501" y="6509742"/>
            <a:ext cx="242635" cy="2746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 u="none">
                <a:solidFill>
                  <a:schemeClr val="accent3">
                    <a:lumOff val="44000"/>
                  </a:schemeClr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3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Image"/>
          <p:cNvSpPr>
            <a:spLocks noGrp="1"/>
          </p:cNvSpPr>
          <p:nvPr>
            <p:ph type="pic" sz="half" idx="21"/>
          </p:nvPr>
        </p:nvSpPr>
        <p:spPr>
          <a:xfrm>
            <a:off x="4429750" y="3209137"/>
            <a:ext cx="5313165" cy="3673670"/>
          </a:xfrm>
          <a:prstGeom prst="rect">
            <a:avLst/>
          </a:prstGeom>
          <a:ln w="3175"/>
        </p:spPr>
        <p:txBody>
          <a:bodyPr lIns="91439" rIns="91439"/>
          <a:lstStyle/>
          <a:p>
            <a:endParaRPr/>
          </a:p>
        </p:txBody>
      </p:sp>
      <p:sp>
        <p:nvSpPr>
          <p:cNvPr id="2348" name="Image"/>
          <p:cNvSpPr>
            <a:spLocks noGrp="1"/>
          </p:cNvSpPr>
          <p:nvPr>
            <p:ph type="pic" sz="half" idx="22"/>
          </p:nvPr>
        </p:nvSpPr>
        <p:spPr>
          <a:xfrm>
            <a:off x="4572000" y="-619745"/>
            <a:ext cx="4796285" cy="4800844"/>
          </a:xfrm>
          <a:prstGeom prst="rect">
            <a:avLst/>
          </a:prstGeom>
          <a:ln w="3175"/>
        </p:spPr>
        <p:txBody>
          <a:bodyPr lIns="91439" rIns="91439"/>
          <a:lstStyle/>
          <a:p>
            <a:endParaRPr/>
          </a:p>
        </p:txBody>
      </p:sp>
      <p:sp>
        <p:nvSpPr>
          <p:cNvPr id="2349" name="Image"/>
          <p:cNvSpPr>
            <a:spLocks noGrp="1"/>
          </p:cNvSpPr>
          <p:nvPr>
            <p:ph type="pic" idx="23"/>
          </p:nvPr>
        </p:nvSpPr>
        <p:spPr>
          <a:xfrm>
            <a:off x="-1785938" y="-80368"/>
            <a:ext cx="6456165" cy="7009806"/>
          </a:xfrm>
          <a:prstGeom prst="rect">
            <a:avLst/>
          </a:prstGeom>
          <a:ln w="3175"/>
        </p:spPr>
        <p:txBody>
          <a:bodyPr lIns="91439" rIns="91439"/>
          <a:lstStyle/>
          <a:p>
            <a:endParaRPr/>
          </a:p>
        </p:txBody>
      </p:sp>
      <p:sp>
        <p:nvSpPr>
          <p:cNvPr id="23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0501" y="6509742"/>
            <a:ext cx="242635" cy="2746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 u="none">
                <a:solidFill>
                  <a:schemeClr val="accent3">
                    <a:lumOff val="44000"/>
                  </a:schemeClr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"/>
          <p:cNvSpPr/>
          <p:nvPr/>
        </p:nvSpPr>
        <p:spPr>
          <a:xfrm>
            <a:off x="928687" y="6500812"/>
            <a:ext cx="2643188" cy="46196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 u="none"/>
            </a:pPr>
            <a:endParaRPr/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"/>
          <p:cNvGrpSpPr/>
          <p:nvPr/>
        </p:nvGrpSpPr>
        <p:grpSpPr>
          <a:xfrm>
            <a:off x="0" y="0"/>
            <a:ext cx="9140825" cy="6850063"/>
            <a:chOff x="0" y="0"/>
            <a:chExt cx="9140825" cy="6850062"/>
          </a:xfrm>
        </p:grpSpPr>
        <p:grpSp>
          <p:nvGrpSpPr>
            <p:cNvPr id="42" name="Group"/>
            <p:cNvGrpSpPr/>
            <p:nvPr/>
          </p:nvGrpSpPr>
          <p:grpSpPr>
            <a:xfrm>
              <a:off x="2743200" y="3540125"/>
              <a:ext cx="6392863" cy="3309938"/>
              <a:chOff x="0" y="0"/>
              <a:chExt cx="6392862" cy="3309937"/>
            </a:xfrm>
          </p:grpSpPr>
          <p:sp>
            <p:nvSpPr>
              <p:cNvPr id="37" name="Shape"/>
              <p:cNvSpPr/>
              <p:nvPr/>
            </p:nvSpPr>
            <p:spPr>
              <a:xfrm>
                <a:off x="0" y="657225"/>
                <a:ext cx="4575175" cy="265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E8B"/>
                  </a:gs>
                  <a:gs pos="100000">
                    <a:srgbClr val="0033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8" name="Shape"/>
              <p:cNvSpPr/>
              <p:nvPr/>
            </p:nvSpPr>
            <p:spPr>
              <a:xfrm>
                <a:off x="3876675" y="700087"/>
                <a:ext cx="1998663" cy="1287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E8B"/>
                  </a:gs>
                  <a:gs pos="100000">
                    <a:srgbClr val="003399"/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9" name="Shape"/>
              <p:cNvSpPr/>
              <p:nvPr/>
            </p:nvSpPr>
            <p:spPr>
              <a:xfrm>
                <a:off x="1860550" y="1771650"/>
                <a:ext cx="4522788" cy="1538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A7D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0" name="Shape"/>
              <p:cNvSpPr/>
              <p:nvPr/>
            </p:nvSpPr>
            <p:spPr>
              <a:xfrm>
                <a:off x="1619250" y="0"/>
                <a:ext cx="4773613" cy="3309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1" name="Shape"/>
              <p:cNvSpPr/>
              <p:nvPr/>
            </p:nvSpPr>
            <p:spPr>
              <a:xfrm>
                <a:off x="4402137" y="138112"/>
                <a:ext cx="1981201" cy="855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D86"/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  <p:sp>
          <p:nvSpPr>
            <p:cNvPr id="43" name="Shape"/>
            <p:cNvSpPr/>
            <p:nvPr/>
          </p:nvSpPr>
          <p:spPr>
            <a:xfrm>
              <a:off x="5273675" y="2128837"/>
              <a:ext cx="2897188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3399"/>
                </a:gs>
                <a:gs pos="100000">
                  <a:srgbClr val="002B82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44" name="Rectangle"/>
            <p:cNvSpPr/>
            <p:nvPr/>
          </p:nvSpPr>
          <p:spPr>
            <a:xfrm>
              <a:off x="0" y="0"/>
              <a:ext cx="9140825" cy="2819400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051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9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23825"/>
            <a:ext cx="573088" cy="906463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0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1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4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5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6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7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8270"/>
            <a:ext cx="2135188" cy="269223"/>
          </a:xfrm>
          <a:prstGeom prst="rect">
            <a:avLst/>
          </a:prstGeom>
        </p:spPr>
        <p:txBody>
          <a:bodyPr lIns="45710" tIns="45710" rIns="45710" bIns="45710"/>
          <a:lstStyle>
            <a:lvl1pPr>
              <a:defRPr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Horizontal estrecha"/>
          <p:cNvSpPr/>
          <p:nvPr/>
        </p:nvSpPr>
        <p:spPr>
          <a:xfrm>
            <a:off x="-1" y="0"/>
            <a:ext cx="9144002" cy="1219200"/>
          </a:xfrm>
          <a:prstGeom prst="rect">
            <a:avLst/>
          </a:prstGeom>
          <a:blipFill>
            <a:blip r:embed="rId2"/>
          </a:blip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 u="none"/>
            </a:pPr>
            <a:endParaRPr/>
          </a:p>
        </p:txBody>
      </p:sp>
      <p:sp>
        <p:nvSpPr>
          <p:cNvPr id="66" name="Horizontal estrecha"/>
          <p:cNvSpPr/>
          <p:nvPr/>
        </p:nvSpPr>
        <p:spPr>
          <a:xfrm>
            <a:off x="6350" y="6350"/>
            <a:ext cx="1282700" cy="684371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800" u="none"/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1333499" y="0"/>
            <a:ext cx="2" cy="6858000"/>
          </a:xfrm>
          <a:prstGeom prst="line">
            <a:avLst/>
          </a:prstGeom>
          <a:ln w="1270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 defTabSz="457200">
              <a:defRPr sz="12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8" name="Line"/>
          <p:cNvSpPr/>
          <p:nvPr/>
        </p:nvSpPr>
        <p:spPr>
          <a:xfrm flipH="1" flipV="1">
            <a:off x="-1" y="1257299"/>
            <a:ext cx="9144002" cy="2"/>
          </a:xfrm>
          <a:prstGeom prst="line">
            <a:avLst/>
          </a:prstGeom>
          <a:ln w="1270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 defTabSz="457200">
              <a:defRPr sz="12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" name="Donor management"/>
          <p:cNvSpPr txBox="1"/>
          <p:nvPr/>
        </p:nvSpPr>
        <p:spPr>
          <a:xfrm rot="16200000">
            <a:off x="-1734662" y="3339623"/>
            <a:ext cx="4633914" cy="637541"/>
          </a:xfrm>
          <a:prstGeom prst="rect">
            <a:avLst/>
          </a:prstGeom>
          <a:ln w="12700">
            <a:miter lim="400000"/>
          </a:ln>
          <a:effectLst>
            <a:outerShdw blurRad="63500" dist="35921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762000">
              <a:spcBef>
                <a:spcPts val="2100"/>
              </a:spcBef>
              <a:defRPr sz="3600" u="none">
                <a:solidFill>
                  <a:schemeClr val="accent3">
                    <a:lumOff val="44000"/>
                  </a:schemeClr>
                </a:solidFill>
                <a:latin typeface="Technical"/>
                <a:ea typeface="Technical"/>
                <a:cs typeface="Technical"/>
                <a:sym typeface="Technical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>
                <a:solidFill>
                  <a:schemeClr val="accent3">
                    <a:lumOff val="44000"/>
                  </a:schemeClr>
                </a:solidFill>
                <a:latin typeface="Technical"/>
                <a:ea typeface="Technical"/>
                <a:cs typeface="Technical"/>
                <a:sym typeface="Technical"/>
              </a:rPr>
              <a:t>Donor management</a:t>
            </a:r>
          </a:p>
        </p:txBody>
      </p:sp>
      <p:pic>
        <p:nvPicPr>
          <p:cNvPr id="70" name="bis11" descr="bis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484187"/>
            <a:ext cx="1100138" cy="928688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itle Text"/>
          <p:cNvSpPr txBox="1">
            <a:spLocks noGrp="1"/>
          </p:cNvSpPr>
          <p:nvPr>
            <p:ph type="title"/>
          </p:nvPr>
        </p:nvSpPr>
        <p:spPr>
          <a:xfrm>
            <a:off x="457200" y="96837"/>
            <a:ext cx="8231188" cy="1498601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8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595437"/>
            <a:ext cx="8231188" cy="5262563"/>
          </a:xfrm>
          <a:prstGeom prst="rect">
            <a:avLst/>
          </a:prstGeom>
        </p:spPr>
        <p:txBody>
          <a:bodyPr lIns="45710" tIns="45710" rIns="45710" bIns="45710"/>
          <a:lstStyle>
            <a:lvl1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3pPr>
            <a:lvl4pPr indent="13700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4pPr>
            <a:lvl5pPr indent="1827212" defTabSz="914400">
              <a:buFont typeface="Arial"/>
              <a:defRPr sz="3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Line"/>
          <p:cNvSpPr/>
          <p:nvPr/>
        </p:nvSpPr>
        <p:spPr>
          <a:xfrm>
            <a:off x="533400" y="6096000"/>
            <a:ext cx="8077200" cy="0"/>
          </a:xfrm>
          <a:prstGeom prst="line">
            <a:avLst/>
          </a:prstGeom>
          <a:ln>
            <a:solidFill>
              <a:srgbClr val="CC6600"/>
            </a:solidFill>
          </a:ln>
        </p:spPr>
        <p:txBody>
          <a:bodyPr lIns="45719" rIns="45719"/>
          <a:lstStyle/>
          <a:p>
            <a:pPr defTabSz="457200">
              <a:defRPr sz="12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539750" y="976312"/>
            <a:ext cx="7920038" cy="227013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7618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5" name="Rounded Rectangle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5764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6" name="Rectangle"/>
          <p:cNvSpPr/>
          <p:nvPr/>
        </p:nvSpPr>
        <p:spPr>
          <a:xfrm>
            <a:off x="731837" y="1192212"/>
            <a:ext cx="7920038" cy="227013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7618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2300" u="none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7" name="DR. DOMINGUEZ-ROLDAN"/>
          <p:cNvSpPr txBox="1"/>
          <p:nvPr/>
        </p:nvSpPr>
        <p:spPr>
          <a:xfrm>
            <a:off x="928687" y="6475730"/>
            <a:ext cx="217757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762000">
              <a:spcBef>
                <a:spcPts val="800"/>
              </a:spcBef>
              <a:defRPr sz="1400" u="none">
                <a:solidFill>
                  <a:srgbClr val="FFFF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rPr sz="1400">
                <a:solidFill>
                  <a:srgbClr val="FFFF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rPr>
              <a:t>DR. DOMINGUEZ-ROLDAN</a:t>
            </a:r>
          </a:p>
        </p:txBody>
      </p:sp>
      <p:sp>
        <p:nvSpPr>
          <p:cNvPr id="4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roup"/>
          <p:cNvGrpSpPr/>
          <p:nvPr/>
        </p:nvGrpSpPr>
        <p:grpSpPr>
          <a:xfrm>
            <a:off x="0" y="0"/>
            <a:ext cx="9140825" cy="6850063"/>
            <a:chOff x="0" y="0"/>
            <a:chExt cx="9140825" cy="6850062"/>
          </a:xfrm>
        </p:grpSpPr>
        <p:grpSp>
          <p:nvGrpSpPr>
            <p:cNvPr id="510" name="Group"/>
            <p:cNvGrpSpPr/>
            <p:nvPr/>
          </p:nvGrpSpPr>
          <p:grpSpPr>
            <a:xfrm>
              <a:off x="2743200" y="3540125"/>
              <a:ext cx="6392863" cy="3309938"/>
              <a:chOff x="0" y="0"/>
              <a:chExt cx="6392862" cy="3309937"/>
            </a:xfrm>
          </p:grpSpPr>
          <p:sp>
            <p:nvSpPr>
              <p:cNvPr id="505" name="Shape"/>
              <p:cNvSpPr/>
              <p:nvPr/>
            </p:nvSpPr>
            <p:spPr>
              <a:xfrm>
                <a:off x="0" y="657225"/>
                <a:ext cx="4575175" cy="265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E8B"/>
                  </a:gs>
                  <a:gs pos="100000">
                    <a:srgbClr val="0033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506" name="Shape"/>
              <p:cNvSpPr/>
              <p:nvPr/>
            </p:nvSpPr>
            <p:spPr>
              <a:xfrm>
                <a:off x="3876675" y="700087"/>
                <a:ext cx="1998663" cy="1287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E8B"/>
                  </a:gs>
                  <a:gs pos="100000">
                    <a:srgbClr val="003399"/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507" name="Shape"/>
              <p:cNvSpPr/>
              <p:nvPr/>
            </p:nvSpPr>
            <p:spPr>
              <a:xfrm>
                <a:off x="1860550" y="1771650"/>
                <a:ext cx="4522788" cy="1538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A7D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508" name="Shape"/>
              <p:cNvSpPr/>
              <p:nvPr/>
            </p:nvSpPr>
            <p:spPr>
              <a:xfrm>
                <a:off x="1619250" y="0"/>
                <a:ext cx="4773613" cy="3309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509" name="Shape"/>
              <p:cNvSpPr/>
              <p:nvPr/>
            </p:nvSpPr>
            <p:spPr>
              <a:xfrm>
                <a:off x="4402137" y="138112"/>
                <a:ext cx="1981201" cy="855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D86"/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  <p:sp>
          <p:nvSpPr>
            <p:cNvPr id="511" name="Shape"/>
            <p:cNvSpPr/>
            <p:nvPr/>
          </p:nvSpPr>
          <p:spPr>
            <a:xfrm>
              <a:off x="5273675" y="2128837"/>
              <a:ext cx="2897188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3399"/>
                </a:gs>
                <a:gs pos="100000">
                  <a:srgbClr val="002B82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12" name="Rectangle"/>
            <p:cNvSpPr/>
            <p:nvPr/>
          </p:nvSpPr>
          <p:spPr>
            <a:xfrm>
              <a:off x="0" y="0"/>
              <a:ext cx="9140825" cy="2819400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051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5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51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674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5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5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5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56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57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"/>
          <p:cNvGrpSpPr/>
          <p:nvPr/>
        </p:nvGrpSpPr>
        <p:grpSpPr>
          <a:xfrm>
            <a:off x="0" y="6350"/>
            <a:ext cx="9140825" cy="6851650"/>
            <a:chOff x="0" y="0"/>
            <a:chExt cx="9140825" cy="6851650"/>
          </a:xfrm>
        </p:grpSpPr>
        <p:sp>
          <p:nvSpPr>
            <p:cNvPr id="80" name="Rectangle"/>
            <p:cNvSpPr/>
            <p:nvPr/>
          </p:nvSpPr>
          <p:spPr>
            <a:xfrm>
              <a:off x="885825" y="1836737"/>
              <a:ext cx="8255000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81" name="Rectangle"/>
            <p:cNvSpPr/>
            <p:nvPr/>
          </p:nvSpPr>
          <p:spPr>
            <a:xfrm>
              <a:off x="0" y="1836737"/>
              <a:ext cx="885825" cy="5014913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006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91" name="Group"/>
            <p:cNvGrpSpPr/>
            <p:nvPr/>
          </p:nvGrpSpPr>
          <p:grpSpPr>
            <a:xfrm>
              <a:off x="0" y="0"/>
              <a:ext cx="9140825" cy="6851650"/>
              <a:chOff x="0" y="0"/>
              <a:chExt cx="9140825" cy="6851650"/>
            </a:xfrm>
          </p:grpSpPr>
          <p:sp>
            <p:nvSpPr>
              <p:cNvPr id="82" name="Rectangle"/>
              <p:cNvSpPr/>
              <p:nvPr/>
            </p:nvSpPr>
            <p:spPr>
              <a:xfrm>
                <a:off x="87630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3" name="Rectangle"/>
              <p:cNvSpPr/>
              <p:nvPr/>
            </p:nvSpPr>
            <p:spPr>
              <a:xfrm>
                <a:off x="87630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4" name="Rectangle"/>
              <p:cNvSpPr/>
              <p:nvPr/>
            </p:nvSpPr>
            <p:spPr>
              <a:xfrm>
                <a:off x="161766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5" name="Rectangle"/>
              <p:cNvSpPr/>
              <p:nvPr/>
            </p:nvSpPr>
            <p:spPr>
              <a:xfrm>
                <a:off x="87630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6" name="Rectangle"/>
              <p:cNvSpPr/>
              <p:nvPr/>
            </p:nvSpPr>
            <p:spPr>
              <a:xfrm>
                <a:off x="87630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7" name="Rectangle"/>
              <p:cNvSpPr/>
              <p:nvPr/>
            </p:nvSpPr>
            <p:spPr>
              <a:xfrm>
                <a:off x="876300" y="1503362"/>
                <a:ext cx="19050" cy="6667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8" name="Rectangle"/>
              <p:cNvSpPr/>
              <p:nvPr/>
            </p:nvSpPr>
            <p:spPr>
              <a:xfrm>
                <a:off x="0" y="1827212"/>
                <a:ext cx="55721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9" name="Rectangle"/>
              <p:cNvSpPr/>
              <p:nvPr/>
            </p:nvSpPr>
            <p:spPr>
              <a:xfrm>
                <a:off x="1217612" y="1827212"/>
                <a:ext cx="400051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90" name="Rectangle"/>
              <p:cNvSpPr/>
              <p:nvPr/>
            </p:nvSpPr>
            <p:spPr>
              <a:xfrm>
                <a:off x="55245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5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59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60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61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E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61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defTabSz="914400">
              <a:buClr>
                <a:srgbClr val="FFCC00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60395"/>
            <a:ext cx="2133600" cy="264255"/>
          </a:xfrm>
          <a:prstGeom prst="rect">
            <a:avLst/>
          </a:prstGeom>
        </p:spPr>
        <p:txBody>
          <a:bodyPr anchor="b"/>
          <a:lstStyle>
            <a:lvl1pPr defTabSz="457200">
              <a:defRPr u="none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628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651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23825"/>
            <a:ext cx="573088" cy="906463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674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683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692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701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710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719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728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737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746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Horizontal estrecha"/>
          <p:cNvSpPr/>
          <p:nvPr/>
        </p:nvSpPr>
        <p:spPr>
          <a:xfrm>
            <a:off x="-1" y="0"/>
            <a:ext cx="9144002" cy="1219200"/>
          </a:xfrm>
          <a:prstGeom prst="rect">
            <a:avLst/>
          </a:prstGeom>
          <a:blipFill>
            <a:blip r:embed="rId2"/>
          </a:blip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 u="none"/>
            </a:pPr>
            <a:endParaRPr/>
          </a:p>
        </p:txBody>
      </p:sp>
      <p:sp>
        <p:nvSpPr>
          <p:cNvPr id="113" name="Horizontal estrecha"/>
          <p:cNvSpPr/>
          <p:nvPr/>
        </p:nvSpPr>
        <p:spPr>
          <a:xfrm>
            <a:off x="6350" y="6350"/>
            <a:ext cx="1282700" cy="684371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800" u="none"/>
            </a:pPr>
            <a:endParaRPr/>
          </a:p>
        </p:txBody>
      </p:sp>
      <p:sp>
        <p:nvSpPr>
          <p:cNvPr id="114" name="Line"/>
          <p:cNvSpPr/>
          <p:nvPr/>
        </p:nvSpPr>
        <p:spPr>
          <a:xfrm flipV="1">
            <a:off x="1333499" y="0"/>
            <a:ext cx="2" cy="6858000"/>
          </a:xfrm>
          <a:prstGeom prst="line">
            <a:avLst/>
          </a:prstGeom>
          <a:ln w="1270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 defTabSz="457200">
              <a:defRPr sz="12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" name="Line"/>
          <p:cNvSpPr/>
          <p:nvPr/>
        </p:nvSpPr>
        <p:spPr>
          <a:xfrm flipH="1" flipV="1">
            <a:off x="-1" y="1257299"/>
            <a:ext cx="9144002" cy="2"/>
          </a:xfrm>
          <a:prstGeom prst="line">
            <a:avLst/>
          </a:prstGeom>
          <a:ln w="1270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 defTabSz="457200">
              <a:defRPr sz="1200" u="none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6" name="Donor management"/>
          <p:cNvSpPr txBox="1"/>
          <p:nvPr/>
        </p:nvSpPr>
        <p:spPr>
          <a:xfrm rot="16200000">
            <a:off x="-1734662" y="3339623"/>
            <a:ext cx="4633914" cy="637541"/>
          </a:xfrm>
          <a:prstGeom prst="rect">
            <a:avLst/>
          </a:prstGeom>
          <a:ln w="12700">
            <a:miter lim="400000"/>
          </a:ln>
          <a:effectLst>
            <a:outerShdw blurRad="63500" dist="35921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762000">
              <a:spcBef>
                <a:spcPts val="2100"/>
              </a:spcBef>
              <a:defRPr sz="3600" u="none">
                <a:solidFill>
                  <a:schemeClr val="accent3">
                    <a:lumOff val="44000"/>
                  </a:schemeClr>
                </a:solidFill>
                <a:latin typeface="Technical"/>
                <a:ea typeface="Technical"/>
                <a:cs typeface="Technical"/>
                <a:sym typeface="Technical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>
                <a:solidFill>
                  <a:schemeClr val="accent3">
                    <a:lumOff val="44000"/>
                  </a:schemeClr>
                </a:solidFill>
                <a:latin typeface="Technical"/>
                <a:ea typeface="Technical"/>
                <a:cs typeface="Technical"/>
                <a:sym typeface="Technical"/>
              </a:rPr>
              <a:t>Donor management</a:t>
            </a:r>
          </a:p>
        </p:txBody>
      </p:sp>
      <p:pic>
        <p:nvPicPr>
          <p:cNvPr id="117" name="bis11" descr="bis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484187"/>
            <a:ext cx="1100138" cy="928688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755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1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Title Text"/>
          <p:cNvSpPr txBox="1">
            <a:spLocks noGrp="1"/>
          </p:cNvSpPr>
          <p:nvPr>
            <p:ph type="title"/>
          </p:nvPr>
        </p:nvSpPr>
        <p:spPr>
          <a:xfrm>
            <a:off x="1039812" y="381000"/>
            <a:ext cx="7064376" cy="16002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defRPr sz="2900" b="1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764" name="Body Level One…"/>
          <p:cNvSpPr txBox="1">
            <a:spLocks noGrp="1"/>
          </p:cNvSpPr>
          <p:nvPr>
            <p:ph type="body" idx="1"/>
          </p:nvPr>
        </p:nvSpPr>
        <p:spPr>
          <a:xfrm>
            <a:off x="1039812" y="1981200"/>
            <a:ext cx="7064376" cy="4876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1592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3185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47775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663700" defTabSz="914400">
              <a:spcBef>
                <a:spcPts val="600"/>
              </a:spcBef>
              <a:defRPr sz="25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773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796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805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814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823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832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/>
          <a:lstStyle>
            <a:lvl1pPr defTabSz="914400"/>
            <a:lvl2pPr defTabSz="914400"/>
            <a:lvl3pPr defTabSz="914400"/>
            <a:lvl4pPr defTabSz="914400"/>
            <a:lvl5pPr defTabSz="914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 anchor="t"/>
          <a:lstStyle>
            <a:lvl1pPr>
              <a:defRPr sz="1400" u="none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841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850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859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Title Text</a:t>
            </a:r>
          </a:p>
        </p:txBody>
      </p:sp>
      <p:sp>
        <p:nvSpPr>
          <p:cNvPr id="868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5623" y="6333138"/>
            <a:ext cx="282577" cy="287724"/>
          </a:xfrm>
          <a:prstGeom prst="rect">
            <a:avLst/>
          </a:prstGeom>
        </p:spPr>
        <p:txBody>
          <a:bodyPr wrap="none" lIns="46037" tIns="46037" rIns="46037" bIns="46037"/>
          <a:lstStyle>
            <a:lvl1pPr defTabSz="762000">
              <a:defRPr sz="1400" u="none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roup"/>
          <p:cNvGrpSpPr/>
          <p:nvPr/>
        </p:nvGrpSpPr>
        <p:grpSpPr>
          <a:xfrm>
            <a:off x="0" y="6350"/>
            <a:ext cx="9140826" cy="6851650"/>
            <a:chOff x="0" y="0"/>
            <a:chExt cx="9140825" cy="6851650"/>
          </a:xfrm>
        </p:grpSpPr>
        <p:grpSp>
          <p:nvGrpSpPr>
            <p:cNvPr id="878" name="Group"/>
            <p:cNvGrpSpPr/>
            <p:nvPr/>
          </p:nvGrpSpPr>
          <p:grpSpPr>
            <a:xfrm>
              <a:off x="0" y="1836737"/>
              <a:ext cx="9140825" cy="5014913"/>
              <a:chOff x="0" y="0"/>
              <a:chExt cx="9140825" cy="5014912"/>
            </a:xfrm>
          </p:grpSpPr>
          <p:sp>
            <p:nvSpPr>
              <p:cNvPr id="876" name="Rectangle"/>
              <p:cNvSpPr/>
              <p:nvPr/>
            </p:nvSpPr>
            <p:spPr>
              <a:xfrm>
                <a:off x="885825" y="0"/>
                <a:ext cx="8255000" cy="50149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77" name="Rectangle"/>
              <p:cNvSpPr/>
              <p:nvPr/>
            </p:nvSpPr>
            <p:spPr>
              <a:xfrm>
                <a:off x="0" y="0"/>
                <a:ext cx="885825" cy="50149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  <p:sp>
          <p:nvSpPr>
            <p:cNvPr id="879" name="Rectangle"/>
            <p:cNvSpPr/>
            <p:nvPr/>
          </p:nvSpPr>
          <p:spPr>
            <a:xfrm>
              <a:off x="876300" y="1503362"/>
              <a:ext cx="19050" cy="666751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0066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880" name="Rectangle"/>
            <p:cNvSpPr/>
            <p:nvPr/>
          </p:nvSpPr>
          <p:spPr>
            <a:xfrm>
              <a:off x="1217612" y="1827212"/>
              <a:ext cx="400051" cy="19051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66FF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881" name="Rectangle"/>
            <p:cNvSpPr/>
            <p:nvPr/>
          </p:nvSpPr>
          <p:spPr>
            <a:xfrm>
              <a:off x="0" y="1827212"/>
              <a:ext cx="557213" cy="19051"/>
            </a:xfrm>
            <a:prstGeom prst="rect">
              <a:avLst/>
            </a:prstGeom>
            <a:gradFill flip="none" rotWithShape="1">
              <a:gsLst>
                <a:gs pos="0">
                  <a:srgbClr val="0066FF"/>
                </a:gs>
                <a:gs pos="100000">
                  <a:srgbClr val="0000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grpSp>
          <p:nvGrpSpPr>
            <p:cNvPr id="888" name="Group"/>
            <p:cNvGrpSpPr/>
            <p:nvPr/>
          </p:nvGrpSpPr>
          <p:grpSpPr>
            <a:xfrm>
              <a:off x="552450" y="0"/>
              <a:ext cx="8588376" cy="6851650"/>
              <a:chOff x="0" y="0"/>
              <a:chExt cx="8588374" cy="6851650"/>
            </a:xfrm>
          </p:grpSpPr>
          <p:sp>
            <p:nvSpPr>
              <p:cNvPr id="882" name="Rectangle"/>
              <p:cNvSpPr/>
              <p:nvPr/>
            </p:nvSpPr>
            <p:spPr>
              <a:xfrm>
                <a:off x="323850" y="0"/>
                <a:ext cx="19050" cy="1103313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83" name="Rectangle"/>
              <p:cNvSpPr/>
              <p:nvPr/>
            </p:nvSpPr>
            <p:spPr>
              <a:xfrm>
                <a:off x="323850" y="2570162"/>
                <a:ext cx="19050" cy="4281488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84" name="Rectangle"/>
              <p:cNvSpPr/>
              <p:nvPr/>
            </p:nvSpPr>
            <p:spPr>
              <a:xfrm>
                <a:off x="1065212" y="1827212"/>
                <a:ext cx="7523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85" name="Rectangle"/>
              <p:cNvSpPr/>
              <p:nvPr/>
            </p:nvSpPr>
            <p:spPr>
              <a:xfrm>
                <a:off x="323850" y="21701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86" name="Rectangle"/>
              <p:cNvSpPr/>
              <p:nvPr/>
            </p:nvSpPr>
            <p:spPr>
              <a:xfrm>
                <a:off x="323850" y="1103312"/>
                <a:ext cx="19050" cy="400051"/>
              </a:xfrm>
              <a:prstGeom prst="rect">
                <a:avLst/>
              </a:prstGeom>
              <a:gradFill flip="none" rotWithShape="1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887" name="Rectangle"/>
              <p:cNvSpPr/>
              <p:nvPr/>
            </p:nvSpPr>
            <p:spPr>
              <a:xfrm>
                <a:off x="0" y="1827212"/>
                <a:ext cx="665163" cy="19051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66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</p:grpSp>
      </p:grpSp>
      <p:sp>
        <p:nvSpPr>
          <p:cNvPr id="890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891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90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90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91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92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101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889125"/>
          </a:xfrm>
          <a:prstGeom prst="rect">
            <a:avLst/>
          </a:prstGeom>
        </p:spPr>
        <p:txBody>
          <a:bodyPr/>
          <a:lstStyle>
            <a:lvl1pPr defTabSz="914400"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93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defTabSz="914400">
              <a:buClr>
                <a:srgbClr val="FFFFCC"/>
              </a:buClr>
              <a:buSzPct val="7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83771" indent="-326571" defTabSz="914400">
              <a:buClr>
                <a:srgbClr val="FFFFCC"/>
              </a:buClr>
              <a:buSzPct val="100000"/>
              <a:buChar char="•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defTabSz="914400">
              <a:buClr>
                <a:srgbClr val="FFFFCC"/>
              </a:buClr>
              <a:buSzPct val="40000"/>
              <a:buChar char="■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defTabSz="914400">
              <a:buClr>
                <a:srgbClr val="FFFFCC"/>
              </a:buClr>
              <a:buSzPct val="100000"/>
              <a:buChar char="–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defTabSz="914400">
              <a:buClr>
                <a:srgbClr val="FFFFCC"/>
              </a:buClr>
              <a:buFont typeface="Wingdings"/>
              <a:defRPr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05600" y="6248400"/>
            <a:ext cx="1905000" cy="243840"/>
          </a:xfrm>
          <a:prstGeom prst="rect">
            <a:avLst/>
          </a:prstGeom>
        </p:spPr>
        <p:txBody>
          <a:bodyPr anchor="t"/>
          <a:lstStyle>
            <a:lvl1pPr>
              <a:defRPr sz="1000" u="none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59" Type="http://schemas.openxmlformats.org/officeDocument/2006/relationships/slideLayout" Target="../slideLayouts/slideLayout159.xml"/><Relationship Id="rId170" Type="http://schemas.openxmlformats.org/officeDocument/2006/relationships/slideLayout" Target="../slideLayouts/slideLayout17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26" Type="http://schemas.openxmlformats.org/officeDocument/2006/relationships/slideLayout" Target="../slideLayouts/slideLayout22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181" Type="http://schemas.openxmlformats.org/officeDocument/2006/relationships/slideLayout" Target="../slideLayouts/slideLayout181.xml"/><Relationship Id="rId216" Type="http://schemas.openxmlformats.org/officeDocument/2006/relationships/slideLayout" Target="../slideLayouts/slideLayout216.xml"/><Relationship Id="rId237" Type="http://schemas.openxmlformats.org/officeDocument/2006/relationships/slideLayout" Target="../slideLayouts/slideLayout237.xml"/><Relationship Id="rId2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3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139" Type="http://schemas.openxmlformats.org/officeDocument/2006/relationships/slideLayout" Target="../slideLayouts/slideLayout139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71" Type="http://schemas.openxmlformats.org/officeDocument/2006/relationships/slideLayout" Target="../slideLayouts/slideLayout171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22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3.xml"/><Relationship Id="rId108" Type="http://schemas.openxmlformats.org/officeDocument/2006/relationships/slideLayout" Target="../slideLayouts/slideLayout108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5" Type="http://schemas.openxmlformats.org/officeDocument/2006/relationships/slideLayout" Target="../slideLayouts/slideLayout75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61" Type="http://schemas.openxmlformats.org/officeDocument/2006/relationships/slideLayout" Target="../slideLayouts/slideLayout161.xml"/><Relationship Id="rId182" Type="http://schemas.openxmlformats.org/officeDocument/2006/relationships/slideLayout" Target="../slideLayouts/slideLayout182.xml"/><Relationship Id="rId217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5" Type="http://schemas.openxmlformats.org/officeDocument/2006/relationships/slideLayout" Target="../slideLayouts/slideLayout65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51" Type="http://schemas.openxmlformats.org/officeDocument/2006/relationships/slideLayout" Target="../slideLayouts/slideLayout151.xml"/><Relationship Id="rId172" Type="http://schemas.openxmlformats.org/officeDocument/2006/relationships/slideLayout" Target="../slideLayouts/slideLayout172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2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14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7.xml"/><Relationship Id="rId162" Type="http://schemas.openxmlformats.org/officeDocument/2006/relationships/slideLayout" Target="../slideLayouts/slideLayout162.xml"/><Relationship Id="rId183" Type="http://schemas.openxmlformats.org/officeDocument/2006/relationships/slideLayout" Target="../slideLayouts/slideLayout183.xml"/><Relationship Id="rId218" Type="http://schemas.openxmlformats.org/officeDocument/2006/relationships/slideLayout" Target="../slideLayouts/slideLayout218.xml"/><Relationship Id="rId239" Type="http://schemas.openxmlformats.org/officeDocument/2006/relationships/slideLayout" Target="../slideLayouts/slideLayout239.xml"/><Relationship Id="rId24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31" Type="http://schemas.openxmlformats.org/officeDocument/2006/relationships/slideLayout" Target="../slideLayouts/slideLayout131.xml"/><Relationship Id="rId152" Type="http://schemas.openxmlformats.org/officeDocument/2006/relationships/slideLayout" Target="../slideLayouts/slideLayout152.xml"/><Relationship Id="rId173" Type="http://schemas.openxmlformats.org/officeDocument/2006/relationships/slideLayout" Target="../slideLayouts/slideLayout173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229" Type="http://schemas.openxmlformats.org/officeDocument/2006/relationships/slideLayout" Target="../slideLayouts/slideLayout229.xml"/><Relationship Id="rId240" Type="http://schemas.openxmlformats.org/officeDocument/2006/relationships/slideLayout" Target="../slideLayouts/slideLayout240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230" Type="http://schemas.openxmlformats.org/officeDocument/2006/relationships/slideLayout" Target="../slideLayouts/slideLayout230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64" Type="http://schemas.openxmlformats.org/officeDocument/2006/relationships/slideLayout" Target="../slideLayouts/slideLayout164.xml"/><Relationship Id="rId169" Type="http://schemas.openxmlformats.org/officeDocument/2006/relationships/slideLayout" Target="../slideLayouts/slideLayout169.xml"/><Relationship Id="rId185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80" Type="http://schemas.openxmlformats.org/officeDocument/2006/relationships/slideLayout" Target="../slideLayouts/slideLayout180.xml"/><Relationship Id="rId210" Type="http://schemas.openxmlformats.org/officeDocument/2006/relationships/slideLayout" Target="../slideLayouts/slideLayout21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image" Target="../media/image1.png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0"/>
            <a:ext cx="468313" cy="685006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u="none"/>
            </a:pPr>
            <a:endParaRPr/>
          </a:p>
        </p:txBody>
      </p:sp>
      <p:grpSp>
        <p:nvGrpSpPr>
          <p:cNvPr id="5" name="Group"/>
          <p:cNvGrpSpPr/>
          <p:nvPr/>
        </p:nvGrpSpPr>
        <p:grpSpPr>
          <a:xfrm>
            <a:off x="-1" y="714375"/>
            <a:ext cx="457202" cy="4633913"/>
            <a:chOff x="0" y="0"/>
            <a:chExt cx="457200" cy="4633912"/>
          </a:xfrm>
        </p:grpSpPr>
        <p:sp>
          <p:nvSpPr>
            <p:cNvPr id="3" name="Rectangle"/>
            <p:cNvSpPr/>
            <p:nvPr/>
          </p:nvSpPr>
          <p:spPr>
            <a:xfrm rot="16200000">
              <a:off x="-2088357" y="2088356"/>
              <a:ext cx="4633914" cy="4572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62000">
                <a:spcBef>
                  <a:spcPts val="1000"/>
                </a:spcBef>
                <a:defRPr sz="1800" u="none">
                  <a:solidFill>
                    <a:srgbClr val="FFFF00"/>
                  </a:solidFill>
                  <a:effectLst>
                    <a:outerShdw blurRad="12700" dist="25400" dir="2700000" rotWithShape="0">
                      <a:schemeClr val="accent3">
                        <a:lumOff val="44000"/>
                      </a:schemeClr>
                    </a:outerShdw>
                  </a:effectLst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" name="WORSHOP ON DONOR TREATMENT"/>
            <p:cNvSpPr txBox="1"/>
            <p:nvPr/>
          </p:nvSpPr>
          <p:spPr>
            <a:xfrm rot="16200000">
              <a:off x="-1639825" y="2580068"/>
              <a:ext cx="37368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defTabSz="762000">
                <a:spcBef>
                  <a:spcPts val="1000"/>
                </a:spcBef>
                <a:defRPr sz="1800" u="none">
                  <a:solidFill>
                    <a:srgbClr val="FFFF00"/>
                  </a:solidFill>
                  <a:effectLst>
                    <a:outerShdw blurRad="12700" dist="25400" dir="2700000" rotWithShape="0">
                      <a:schemeClr val="accent3">
                        <a:lumOff val="44000"/>
                      </a:schemeClr>
                    </a:outerShdw>
                  </a:effectLst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solidFill>
                    <a:srgbClr val="FFFF00"/>
                  </a:solidFill>
                  <a:effectLst>
                    <a:outerShdw blurRad="12700" dist="25400" dir="2700000" rotWithShape="0">
                      <a:schemeClr val="accent3">
                        <a:lumOff val="44000"/>
                      </a:schemeClr>
                    </a:outerShdw>
                  </a:effectLst>
                  <a:latin typeface="Tahoma"/>
                  <a:ea typeface="Tahoma"/>
                  <a:cs typeface="Tahoma"/>
                  <a:sym typeface="Tahoma"/>
                </a:rPr>
                <a:t>WORSHOP ON DONOR TREATMENT</a:t>
              </a:r>
            </a:p>
          </p:txBody>
        </p:sp>
      </p:grpSp>
      <p:sp>
        <p:nvSpPr>
          <p:cNvPr id="6" name="Rectangle"/>
          <p:cNvSpPr/>
          <p:nvPr/>
        </p:nvSpPr>
        <p:spPr>
          <a:xfrm>
            <a:off x="-1" y="6500812"/>
            <a:ext cx="9144002" cy="3571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u="none"/>
            </a:pPr>
            <a:endParaRPr/>
          </a:p>
        </p:txBody>
      </p:sp>
      <p:pic>
        <p:nvPicPr>
          <p:cNvPr id="7" name="ETCO logo Anfruns2.jpg" descr="ETCO logo Anfruns2.jpg"/>
          <p:cNvPicPr>
            <a:picLocks noChangeAspect="1"/>
          </p:cNvPicPr>
          <p:nvPr/>
        </p:nvPicPr>
        <p:blipFill>
          <a:blip r:embed="rId245"/>
          <a:stretch>
            <a:fillRect/>
          </a:stretch>
        </p:blipFill>
        <p:spPr>
          <a:xfrm>
            <a:off x="0" y="6072187"/>
            <a:ext cx="768350" cy="78581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7" r:id="rId238"/>
    <p:sldLayoutId id="2147483888" r:id="rId239"/>
    <p:sldLayoutId id="2147483889" r:id="rId240"/>
    <p:sldLayoutId id="2147483890" r:id="rId241"/>
    <p:sldLayoutId id="2147483891" r:id="rId242"/>
    <p:sldLayoutId id="2147483892" r:id="rId243"/>
  </p:sldLayoutIdLst>
  <p:transition spd="med"/>
  <p:txStyles>
    <p:titleStyle>
      <a:lvl1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4572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9144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13716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18288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22860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27432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32004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36576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sng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sng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sng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sng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sng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sng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sng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sng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sng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8.xml"/><Relationship Id="rId4" Type="http://schemas.openxmlformats.org/officeDocument/2006/relationships/image" Target="../media/image26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8.xml"/><Relationship Id="rId4" Type="http://schemas.openxmlformats.org/officeDocument/2006/relationships/image" Target="../media/image26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8.xml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8.xml"/><Relationship Id="rId5" Type="http://schemas.openxmlformats.org/officeDocument/2006/relationships/image" Target="../media/image14.jfif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8.xml"/><Relationship Id="rId5" Type="http://schemas.openxmlformats.org/officeDocument/2006/relationships/image" Target="../media/image14.jfif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8.xml"/><Relationship Id="rId4" Type="http://schemas.openxmlformats.org/officeDocument/2006/relationships/image" Target="../media/image18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8.xml"/><Relationship Id="rId5" Type="http://schemas.openxmlformats.org/officeDocument/2006/relationships/image" Target="../media/image20.jpeg"/><Relationship Id="rId4" Type="http://schemas.openxmlformats.org/officeDocument/2006/relationships/image" Target="../media/image18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8.xml"/><Relationship Id="rId5" Type="http://schemas.openxmlformats.org/officeDocument/2006/relationships/image" Target="../media/image23.jfif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8.xml"/><Relationship Id="rId4" Type="http://schemas.openxmlformats.org/officeDocument/2006/relationships/image" Target="../media/image2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Agencia y Provisión de Servicios de Salud"/>
          <p:cNvSpPr txBox="1">
            <a:spLocks noGrp="1"/>
          </p:cNvSpPr>
          <p:nvPr>
            <p:ph type="title"/>
          </p:nvPr>
        </p:nvSpPr>
        <p:spPr>
          <a:xfrm>
            <a:off x="401835" y="2084544"/>
            <a:ext cx="8340330" cy="974966"/>
          </a:xfrm>
          <a:prstGeom prst="rect">
            <a:avLst/>
          </a:prstGeo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EDA: Análisis de la Economía Mundial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360" name="José María Domínguez Roldán…"/>
          <p:cNvSpPr txBox="1">
            <a:spLocks noGrp="1"/>
          </p:cNvSpPr>
          <p:nvPr>
            <p:ph type="body" sz="quarter" idx="1"/>
          </p:nvPr>
        </p:nvSpPr>
        <p:spPr>
          <a:xfrm>
            <a:off x="401835" y="3527226"/>
            <a:ext cx="8340330" cy="974965"/>
          </a:xfrm>
          <a:prstGeom prst="rect">
            <a:avLst/>
          </a:prstGeom>
        </p:spPr>
        <p:txBody>
          <a:bodyPr/>
          <a:lstStyle/>
          <a:p>
            <a:pPr defTabSz="385572">
              <a:defRPr>
                <a:solidFill>
                  <a:srgbClr val="000000"/>
                </a:solidFill>
              </a:defRPr>
            </a:pP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Carmen Sánchez Servio</a:t>
            </a:r>
            <a:endParaRPr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Teoría de la agencia"/>
          <p:cNvSpPr txBox="1">
            <a:spLocks noGrp="1"/>
          </p:cNvSpPr>
          <p:nvPr>
            <p:ph type="title"/>
          </p:nvPr>
        </p:nvSpPr>
        <p:spPr>
          <a:xfrm>
            <a:off x="2431057" y="5872177"/>
            <a:ext cx="2643983" cy="472441"/>
          </a:xfrm>
          <a:prstGeom prst="rect">
            <a:avLst/>
          </a:prstGeom>
        </p:spPr>
        <p:txBody>
          <a:bodyPr/>
          <a:lstStyle>
            <a:lvl1pPr defTabSz="55499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Tasa de desempleo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5C1A67-5F4C-4A02-8578-10216CBF00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73" y="1971792"/>
            <a:ext cx="8113853" cy="24265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B756228-9799-40C3-85C4-C4A38B02D473}"/>
              </a:ext>
            </a:extLst>
          </p:cNvPr>
          <p:cNvSpPr txBox="1"/>
          <p:nvPr/>
        </p:nvSpPr>
        <p:spPr>
          <a:xfrm>
            <a:off x="7436732" y="2006517"/>
            <a:ext cx="1148705" cy="276997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tx1"/>
            </a:solidFill>
            <a:miter lim="4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67210"/>
                      <a:gd name="connsiteY0" fmla="*/ 0 h 276997"/>
                      <a:gd name="connsiteX1" fmla="*/ 1067210 w 1067210"/>
                      <a:gd name="connsiteY1" fmla="*/ 0 h 276997"/>
                      <a:gd name="connsiteX2" fmla="*/ 1067210 w 1067210"/>
                      <a:gd name="connsiteY2" fmla="*/ 276997 h 276997"/>
                      <a:gd name="connsiteX3" fmla="*/ 0 w 1067210"/>
                      <a:gd name="connsiteY3" fmla="*/ 276997 h 276997"/>
                      <a:gd name="connsiteX4" fmla="*/ 0 w 1067210"/>
                      <a:gd name="connsiteY4" fmla="*/ 0 h 276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7210" h="276997" fill="none" extrusionOk="0">
                        <a:moveTo>
                          <a:pt x="0" y="0"/>
                        </a:moveTo>
                        <a:cubicBezTo>
                          <a:pt x="221634" y="30176"/>
                          <a:pt x="880518" y="80768"/>
                          <a:pt x="1067210" y="0"/>
                        </a:cubicBezTo>
                        <a:cubicBezTo>
                          <a:pt x="1070207" y="29685"/>
                          <a:pt x="1043590" y="225472"/>
                          <a:pt x="1067210" y="276997"/>
                        </a:cubicBezTo>
                        <a:cubicBezTo>
                          <a:pt x="674435" y="361788"/>
                          <a:pt x="392675" y="313235"/>
                          <a:pt x="0" y="276997"/>
                        </a:cubicBezTo>
                        <a:cubicBezTo>
                          <a:pt x="21504" y="173598"/>
                          <a:pt x="10169" y="94074"/>
                          <a:pt x="0" y="0"/>
                        </a:cubicBezTo>
                        <a:close/>
                      </a:path>
                      <a:path w="1067210" h="276997" stroke="0" extrusionOk="0">
                        <a:moveTo>
                          <a:pt x="0" y="0"/>
                        </a:moveTo>
                        <a:cubicBezTo>
                          <a:pt x="279199" y="-22615"/>
                          <a:pt x="673152" y="18096"/>
                          <a:pt x="1067210" y="0"/>
                        </a:cubicBezTo>
                        <a:cubicBezTo>
                          <a:pt x="1050691" y="60820"/>
                          <a:pt x="1085717" y="217419"/>
                          <a:pt x="1067210" y="276997"/>
                        </a:cubicBezTo>
                        <a:cubicBezTo>
                          <a:pt x="823570" y="292916"/>
                          <a:pt x="162704" y="318400"/>
                          <a:pt x="0" y="276997"/>
                        </a:cubicBezTo>
                        <a:cubicBezTo>
                          <a:pt x="-5041" y="199305"/>
                          <a:pt x="-18448" y="1108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1200" b="1" u="none" dirty="0">
                <a:latin typeface="Abadi" panose="020B0604020104020204" pitchFamily="34" charset="0"/>
              </a:rPr>
              <a:t>Tasa Desempleo</a:t>
            </a:r>
            <a:endParaRPr kumimoji="0" lang="es-E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badi" panose="020B0604020104020204" pitchFamily="34" charset="0"/>
              <a:sym typeface="Times New Roman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FEE2E1C-FA1B-43E8-B5B5-65DA8AE0C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37" y="5745328"/>
            <a:ext cx="1391603" cy="7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3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7CFA7CC-A5F9-4B16-A3ED-13803EA16B04}"/>
              </a:ext>
            </a:extLst>
          </p:cNvPr>
          <p:cNvSpPr/>
          <p:nvPr/>
        </p:nvSpPr>
        <p:spPr>
          <a:xfrm>
            <a:off x="1260343" y="3434704"/>
            <a:ext cx="6806194" cy="12950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800" u="none" dirty="0">
                <a:latin typeface="Abadi" panose="020B0604020202020204" pitchFamily="34" charset="0"/>
              </a:rPr>
              <a:t>Datos descriptivos.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800" u="none" dirty="0">
                <a:latin typeface="Abadi" panose="020B0604020202020204" pitchFamily="34" charset="0"/>
              </a:rPr>
              <a:t>Datos sesgados: economía informal,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800" u="none" dirty="0">
                <a:latin typeface="Abadi" panose="020B0604020202020204" pitchFamily="34" charset="0"/>
              </a:rPr>
              <a:t>No siempre correlación con el grado de bienestar social.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F6D6FA-53AD-4217-AD5B-FBE3C47284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3" y="931107"/>
            <a:ext cx="6806194" cy="21411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E3B9888-1772-40D4-9121-9D26313B4F6E}"/>
              </a:ext>
            </a:extLst>
          </p:cNvPr>
          <p:cNvSpPr txBox="1"/>
          <p:nvPr/>
        </p:nvSpPr>
        <p:spPr>
          <a:xfrm>
            <a:off x="6891706" y="957233"/>
            <a:ext cx="1148705" cy="276997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tx1"/>
            </a:solidFill>
            <a:miter lim="4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67210"/>
                      <a:gd name="connsiteY0" fmla="*/ 0 h 276997"/>
                      <a:gd name="connsiteX1" fmla="*/ 1067210 w 1067210"/>
                      <a:gd name="connsiteY1" fmla="*/ 0 h 276997"/>
                      <a:gd name="connsiteX2" fmla="*/ 1067210 w 1067210"/>
                      <a:gd name="connsiteY2" fmla="*/ 276997 h 276997"/>
                      <a:gd name="connsiteX3" fmla="*/ 0 w 1067210"/>
                      <a:gd name="connsiteY3" fmla="*/ 276997 h 276997"/>
                      <a:gd name="connsiteX4" fmla="*/ 0 w 1067210"/>
                      <a:gd name="connsiteY4" fmla="*/ 0 h 276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7210" h="276997" fill="none" extrusionOk="0">
                        <a:moveTo>
                          <a:pt x="0" y="0"/>
                        </a:moveTo>
                        <a:cubicBezTo>
                          <a:pt x="221634" y="30176"/>
                          <a:pt x="880518" y="80768"/>
                          <a:pt x="1067210" y="0"/>
                        </a:cubicBezTo>
                        <a:cubicBezTo>
                          <a:pt x="1070207" y="29685"/>
                          <a:pt x="1043590" y="225472"/>
                          <a:pt x="1067210" y="276997"/>
                        </a:cubicBezTo>
                        <a:cubicBezTo>
                          <a:pt x="674435" y="361788"/>
                          <a:pt x="392675" y="313235"/>
                          <a:pt x="0" y="276997"/>
                        </a:cubicBezTo>
                        <a:cubicBezTo>
                          <a:pt x="21504" y="173598"/>
                          <a:pt x="10169" y="94074"/>
                          <a:pt x="0" y="0"/>
                        </a:cubicBezTo>
                        <a:close/>
                      </a:path>
                      <a:path w="1067210" h="276997" stroke="0" extrusionOk="0">
                        <a:moveTo>
                          <a:pt x="0" y="0"/>
                        </a:moveTo>
                        <a:cubicBezTo>
                          <a:pt x="279199" y="-22615"/>
                          <a:pt x="673152" y="18096"/>
                          <a:pt x="1067210" y="0"/>
                        </a:cubicBezTo>
                        <a:cubicBezTo>
                          <a:pt x="1050691" y="60820"/>
                          <a:pt x="1085717" y="217419"/>
                          <a:pt x="1067210" y="276997"/>
                        </a:cubicBezTo>
                        <a:cubicBezTo>
                          <a:pt x="823570" y="292916"/>
                          <a:pt x="162704" y="318400"/>
                          <a:pt x="0" y="276997"/>
                        </a:cubicBezTo>
                        <a:cubicBezTo>
                          <a:pt x="-5041" y="199305"/>
                          <a:pt x="-18448" y="1108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1200" b="1" u="none" dirty="0">
                <a:latin typeface="Abadi" panose="020B0604020104020204" pitchFamily="34" charset="0"/>
              </a:rPr>
              <a:t>Tasa Desempleo</a:t>
            </a:r>
            <a:endParaRPr kumimoji="0" lang="es-E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badi" panose="020B0604020104020204" pitchFamily="34" charset="0"/>
              <a:sym typeface="Times New Roman"/>
            </a:endParaRPr>
          </a:p>
        </p:txBody>
      </p:sp>
      <p:sp>
        <p:nvSpPr>
          <p:cNvPr id="12" name="Teoría de la agencia">
            <a:extLst>
              <a:ext uri="{FF2B5EF4-FFF2-40B4-BE49-F238E27FC236}">
                <a16:creationId xmlns:a16="http://schemas.microsoft.com/office/drawing/2014/main" id="{6408E511-6074-4576-89C0-2710D0E0BBB7}"/>
              </a:ext>
            </a:extLst>
          </p:cNvPr>
          <p:cNvSpPr txBox="1">
            <a:spLocks/>
          </p:cNvSpPr>
          <p:nvPr/>
        </p:nvSpPr>
        <p:spPr>
          <a:xfrm>
            <a:off x="2431057" y="5872177"/>
            <a:ext cx="2643983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r" defTabSz="5549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45720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91440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137160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182880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/>
            <a:r>
              <a:rPr lang="es-ES"/>
              <a:t>Tasa de desempleo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C62DA79-FEA7-40E2-BD09-7FF474C4C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37" y="5745328"/>
            <a:ext cx="1391603" cy="7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856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oría de la agencia">
            <a:extLst>
              <a:ext uri="{FF2B5EF4-FFF2-40B4-BE49-F238E27FC236}">
                <a16:creationId xmlns:a16="http://schemas.microsoft.com/office/drawing/2014/main" id="{6408E511-6074-4576-89C0-2710D0E0BBB7}"/>
              </a:ext>
            </a:extLst>
          </p:cNvPr>
          <p:cNvSpPr txBox="1">
            <a:spLocks/>
          </p:cNvSpPr>
          <p:nvPr/>
        </p:nvSpPr>
        <p:spPr>
          <a:xfrm>
            <a:off x="2431057" y="5926893"/>
            <a:ext cx="2643983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r" defTabSz="5549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45720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91440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137160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1828800" algn="ctr" defTabSz="7620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/>
            <a:r>
              <a:rPr lang="es-ES" dirty="0"/>
              <a:t>Conclusiones</a:t>
            </a:r>
          </a:p>
        </p:txBody>
      </p:sp>
      <p:pic>
        <p:nvPicPr>
          <p:cNvPr id="3074" name="Picture 2" descr="18,732,464 imágenes de Conclusiones - Imágenes, fotos y vectores de stock |  Shutterstock">
            <a:extLst>
              <a:ext uri="{FF2B5EF4-FFF2-40B4-BE49-F238E27FC236}">
                <a16:creationId xmlns:a16="http://schemas.microsoft.com/office/drawing/2014/main" id="{E0291151-3EA5-4862-9A2C-AE6C780E6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8" b="7894"/>
          <a:stretch/>
        </p:blipFill>
        <p:spPr bwMode="auto">
          <a:xfrm>
            <a:off x="5619243" y="5883149"/>
            <a:ext cx="999497" cy="5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F5279BA-714B-47A2-8ABB-6E6819AAFC46}"/>
              </a:ext>
            </a:extLst>
          </p:cNvPr>
          <p:cNvSpPr/>
          <p:nvPr/>
        </p:nvSpPr>
        <p:spPr>
          <a:xfrm>
            <a:off x="1168903" y="1971664"/>
            <a:ext cx="6806194" cy="12950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800" u="none" dirty="0">
                <a:latin typeface="Abadi" panose="020B0604020202020204" pitchFamily="34" charset="0"/>
              </a:rPr>
              <a:t>Variabilidad datos obtenidos.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800" u="none" dirty="0">
                <a:latin typeface="Abadi" panose="020B0604020202020204" pitchFamily="34" charset="0"/>
              </a:rPr>
              <a:t>Limitación: estudio de asociación entre variables.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800" u="none" dirty="0">
                <a:latin typeface="Abadi" panose="020B0604020202020204" pitchFamily="34" charset="0"/>
              </a:rPr>
              <a:t>Fortaleza: generación de </a:t>
            </a:r>
            <a:r>
              <a:rPr lang="es-ES" sz="1800" u="none" dirty="0" err="1">
                <a:latin typeface="Abadi" panose="020B0604020202020204" pitchFamily="34" charset="0"/>
              </a:rPr>
              <a:t>hipótesis</a:t>
            </a:r>
            <a:r>
              <a:rPr lang="es-ES" sz="1800" u="none" dirty="0">
                <a:latin typeface="Abadi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6422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Teoría de la agencia"/>
          <p:cNvSpPr txBox="1">
            <a:spLocks noGrp="1"/>
          </p:cNvSpPr>
          <p:nvPr>
            <p:ph type="title"/>
          </p:nvPr>
        </p:nvSpPr>
        <p:spPr>
          <a:xfrm>
            <a:off x="2431057" y="5872177"/>
            <a:ext cx="2643983" cy="472441"/>
          </a:xfrm>
          <a:prstGeom prst="rect">
            <a:avLst/>
          </a:prstGeom>
        </p:spPr>
        <p:txBody>
          <a:bodyPr/>
          <a:lstStyle>
            <a:lvl1pPr defTabSz="55499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Corrupción</a:t>
            </a:r>
            <a:endParaRPr dirty="0"/>
          </a:p>
        </p:txBody>
      </p:sp>
      <p:pic>
        <p:nvPicPr>
          <p:cNvPr id="7" name="Imagen 6" descr="Histograma&#10;&#10;Descripción generada automáticamente">
            <a:extLst>
              <a:ext uri="{FF2B5EF4-FFF2-40B4-BE49-F238E27FC236}">
                <a16:creationId xmlns:a16="http://schemas.microsoft.com/office/drawing/2014/main" id="{EE453E66-64ED-4A8B-9DC1-4A2C3EC61D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3" y="798654"/>
            <a:ext cx="4104187" cy="204640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64465D40-104E-4EDA-9FBF-95EA064EB3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3" y="3173775"/>
            <a:ext cx="4104187" cy="204640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6" name="Imagen 35" descr="Histograma&#10;&#10;Descripción generada automáticamente">
            <a:extLst>
              <a:ext uri="{FF2B5EF4-FFF2-40B4-BE49-F238E27FC236}">
                <a16:creationId xmlns:a16="http://schemas.microsoft.com/office/drawing/2014/main" id="{7D752142-152C-4D8B-8F1A-296FFB296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68" y="3173775"/>
            <a:ext cx="4104187" cy="204640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7" name="Imagen 36" descr="Gráfico&#10;&#10;Descripción generada automáticamente">
            <a:extLst>
              <a:ext uri="{FF2B5EF4-FFF2-40B4-BE49-F238E27FC236}">
                <a16:creationId xmlns:a16="http://schemas.microsoft.com/office/drawing/2014/main" id="{C9C7803F-1C6F-46EE-9BEF-FB540B2115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68768" y="798654"/>
            <a:ext cx="4104187" cy="204640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ABEC4032-885B-45C9-AC21-96D6EAF785F7}"/>
              </a:ext>
            </a:extLst>
          </p:cNvPr>
          <p:cNvSpPr/>
          <p:nvPr/>
        </p:nvSpPr>
        <p:spPr>
          <a:xfrm>
            <a:off x="3588151" y="810228"/>
            <a:ext cx="752354" cy="400110"/>
          </a:xfrm>
          <a:prstGeom prst="rect">
            <a:avLst/>
          </a:prstGeom>
          <a:solidFill>
            <a:srgbClr val="E7FED6"/>
          </a:solidFill>
        </p:spPr>
        <p:txBody>
          <a:bodyPr wrap="square">
            <a:spAutoFit/>
          </a:bodyPr>
          <a:lstStyle/>
          <a:p>
            <a:r>
              <a:rPr lang="es-ES" sz="1000" b="1" u="none" dirty="0">
                <a:latin typeface="Abadi" panose="020B0604020202020204" pitchFamily="34" charset="0"/>
              </a:rPr>
              <a:t>Ingresos Anuales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0E7A14F-3C3E-47E8-8F28-58676EA1734F}"/>
              </a:ext>
            </a:extLst>
          </p:cNvPr>
          <p:cNvSpPr/>
          <p:nvPr/>
        </p:nvSpPr>
        <p:spPr>
          <a:xfrm>
            <a:off x="3437681" y="3193129"/>
            <a:ext cx="902824" cy="40011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ES" sz="1000" b="1" u="none" dirty="0">
                <a:latin typeface="Abadi" panose="020B0604020202020204" pitchFamily="34" charset="0"/>
              </a:rPr>
              <a:t>Índice Corrupción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BA3C0CF-308B-4FC0-ADD9-85CE34D5F8B5}"/>
              </a:ext>
            </a:extLst>
          </p:cNvPr>
          <p:cNvSpPr/>
          <p:nvPr/>
        </p:nvSpPr>
        <p:spPr>
          <a:xfrm>
            <a:off x="8120601" y="3198167"/>
            <a:ext cx="752354" cy="400110"/>
          </a:xfrm>
          <a:prstGeom prst="rect">
            <a:avLst/>
          </a:prstGeom>
          <a:solidFill>
            <a:srgbClr val="E7FED6"/>
          </a:solidFill>
        </p:spPr>
        <p:txBody>
          <a:bodyPr wrap="square">
            <a:spAutoFit/>
          </a:bodyPr>
          <a:lstStyle/>
          <a:p>
            <a:r>
              <a:rPr lang="es-ES" sz="1000" b="1" u="none" dirty="0">
                <a:latin typeface="Abadi" panose="020B0604020202020204" pitchFamily="34" charset="0"/>
              </a:rPr>
              <a:t>Ingresos Anuales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C201A23-58D6-4C92-A39D-BBECB5831BAD}"/>
              </a:ext>
            </a:extLst>
          </p:cNvPr>
          <p:cNvSpPr/>
          <p:nvPr/>
        </p:nvSpPr>
        <p:spPr>
          <a:xfrm>
            <a:off x="7946981" y="810227"/>
            <a:ext cx="902824" cy="40011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ES" sz="1000" b="1" u="none" dirty="0">
                <a:latin typeface="Abadi" panose="020B0604020202020204" pitchFamily="34" charset="0"/>
              </a:rPr>
              <a:t>Índice Corrupción</a:t>
            </a:r>
          </a:p>
        </p:txBody>
      </p:sp>
      <p:pic>
        <p:nvPicPr>
          <p:cNvPr id="46" name="Imagen 45" descr="Imagen que contiene tabla, hombre, cama&#10;&#10;Descripción generada automáticamente">
            <a:extLst>
              <a:ext uri="{FF2B5EF4-FFF2-40B4-BE49-F238E27FC236}">
                <a16:creationId xmlns:a16="http://schemas.microsoft.com/office/drawing/2014/main" id="{1E6EF477-B384-4462-8E91-E6B9E8F17B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800" y="5872176"/>
            <a:ext cx="1233061" cy="4724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Teoría de la agencia"/>
          <p:cNvSpPr txBox="1">
            <a:spLocks noGrp="1"/>
          </p:cNvSpPr>
          <p:nvPr>
            <p:ph type="title"/>
          </p:nvPr>
        </p:nvSpPr>
        <p:spPr>
          <a:xfrm>
            <a:off x="2431057" y="5872177"/>
            <a:ext cx="2643983" cy="472441"/>
          </a:xfrm>
          <a:prstGeom prst="rect">
            <a:avLst/>
          </a:prstGeom>
        </p:spPr>
        <p:txBody>
          <a:bodyPr/>
          <a:lstStyle>
            <a:lvl1pPr defTabSz="55499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Corrupción</a:t>
            </a:r>
            <a:endParaRPr dirty="0"/>
          </a:p>
        </p:txBody>
      </p:sp>
      <p:pic>
        <p:nvPicPr>
          <p:cNvPr id="11" name="Imagen 10" descr="Imagen que contiene tabla, hombre, cama&#10;&#10;Descripción generada automáticamente">
            <a:extLst>
              <a:ext uri="{FF2B5EF4-FFF2-40B4-BE49-F238E27FC236}">
                <a16:creationId xmlns:a16="http://schemas.microsoft.com/office/drawing/2014/main" id="{FE00A534-A498-4153-80BE-804A8722F0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54" y="5872177"/>
            <a:ext cx="1233061" cy="472442"/>
          </a:xfrm>
          <a:prstGeom prst="rect">
            <a:avLst/>
          </a:prstGeom>
        </p:spPr>
      </p:pic>
      <p:pic>
        <p:nvPicPr>
          <p:cNvPr id="36" name="Imagen 35" descr="Histograma&#10;&#10;Descripción generada automáticamente">
            <a:extLst>
              <a:ext uri="{FF2B5EF4-FFF2-40B4-BE49-F238E27FC236}">
                <a16:creationId xmlns:a16="http://schemas.microsoft.com/office/drawing/2014/main" id="{7D752142-152C-4D8B-8F1A-296FFB2967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5" y="3153455"/>
            <a:ext cx="3476644" cy="173350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7" name="Imagen 36" descr="Gráfico&#10;&#10;Descripción generada automáticamente">
            <a:extLst>
              <a:ext uri="{FF2B5EF4-FFF2-40B4-BE49-F238E27FC236}">
                <a16:creationId xmlns:a16="http://schemas.microsoft.com/office/drawing/2014/main" id="{C9C7803F-1C6F-46EE-9BEF-FB540B21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2735" y="1023861"/>
            <a:ext cx="3476644" cy="173350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7AB4A79E-3270-4F2E-8261-7E7177B7C75F}"/>
              </a:ext>
            </a:extLst>
          </p:cNvPr>
          <p:cNvGrpSpPr/>
          <p:nvPr/>
        </p:nvGrpSpPr>
        <p:grpSpPr>
          <a:xfrm>
            <a:off x="5240103" y="1013701"/>
            <a:ext cx="2727266" cy="3049341"/>
            <a:chOff x="5536554" y="925886"/>
            <a:chExt cx="2469526" cy="304934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7B3B072-3F72-41A3-A34B-EFF09584DC01}"/>
                </a:ext>
              </a:extLst>
            </p:cNvPr>
            <p:cNvSpPr/>
            <p:nvPr/>
          </p:nvSpPr>
          <p:spPr>
            <a:xfrm>
              <a:off x="5536554" y="925886"/>
              <a:ext cx="2469526" cy="30493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DF254A65-041D-49F9-8522-F2B3BFFE8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3406" t="31450"/>
            <a:stretch/>
          </p:blipFill>
          <p:spPr>
            <a:xfrm>
              <a:off x="5714965" y="995680"/>
              <a:ext cx="1054650" cy="2909754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769A611-555D-43C3-8473-91DCF044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0719" y="963859"/>
              <a:ext cx="472481" cy="2941575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7BDE49F-3AF4-4AB9-8FAC-BE75EDDEA69A}"/>
              </a:ext>
            </a:extLst>
          </p:cNvPr>
          <p:cNvSpPr/>
          <p:nvPr/>
        </p:nvSpPr>
        <p:spPr>
          <a:xfrm>
            <a:off x="3595451" y="3170351"/>
            <a:ext cx="550778" cy="338554"/>
          </a:xfrm>
          <a:prstGeom prst="rect">
            <a:avLst/>
          </a:prstGeom>
          <a:solidFill>
            <a:srgbClr val="E7FED6"/>
          </a:solidFill>
        </p:spPr>
        <p:txBody>
          <a:bodyPr wrap="square">
            <a:spAutoFit/>
          </a:bodyPr>
          <a:lstStyle/>
          <a:p>
            <a:r>
              <a:rPr lang="es-ES" sz="800" b="1" u="none" dirty="0">
                <a:latin typeface="Abadi" panose="020B0604020202020204" pitchFamily="34" charset="0"/>
              </a:rPr>
              <a:t>Ingresos Anuales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7D481A5-367A-49E8-A6DF-17CF40121BF5}"/>
              </a:ext>
            </a:extLst>
          </p:cNvPr>
          <p:cNvSpPr/>
          <p:nvPr/>
        </p:nvSpPr>
        <p:spPr>
          <a:xfrm>
            <a:off x="3473531" y="1023861"/>
            <a:ext cx="672698" cy="33855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ES" sz="800" b="1" u="none" dirty="0">
                <a:latin typeface="Abadi" panose="020B0604020202020204" pitchFamily="34" charset="0"/>
              </a:rPr>
              <a:t>Índice Corrupción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CBE45D8-B308-4AEA-8F4C-BD049C28C352}"/>
              </a:ext>
            </a:extLst>
          </p:cNvPr>
          <p:cNvSpPr/>
          <p:nvPr/>
        </p:nvSpPr>
        <p:spPr>
          <a:xfrm>
            <a:off x="5125840" y="4201384"/>
            <a:ext cx="2841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u="none" dirty="0">
                <a:latin typeface="Abadi" panose="020B0604020202020204" pitchFamily="34" charset="0"/>
              </a:rPr>
              <a:t>Asociación entre Variables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F19B8C3-82EC-43C0-A3F2-F9360F39AD0F}"/>
              </a:ext>
            </a:extLst>
          </p:cNvPr>
          <p:cNvSpPr/>
          <p:nvPr/>
        </p:nvSpPr>
        <p:spPr>
          <a:xfrm>
            <a:off x="5125840" y="4592477"/>
            <a:ext cx="2760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u="none" dirty="0">
                <a:latin typeface="Abadi" panose="020B0604020202020204" pitchFamily="34" charset="0"/>
              </a:rPr>
              <a:t>¿Causalidad?</a:t>
            </a:r>
          </a:p>
        </p:txBody>
      </p:sp>
    </p:spTree>
    <p:extLst>
      <p:ext uri="{BB962C8B-B14F-4D97-AF65-F5344CB8AC3E}">
        <p14:creationId xmlns:p14="http://schemas.microsoft.com/office/powerpoint/2010/main" val="4204551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Teoría de la agencia"/>
          <p:cNvSpPr txBox="1">
            <a:spLocks noGrp="1"/>
          </p:cNvSpPr>
          <p:nvPr>
            <p:ph type="title"/>
          </p:nvPr>
        </p:nvSpPr>
        <p:spPr>
          <a:xfrm>
            <a:off x="2431057" y="5872177"/>
            <a:ext cx="2643983" cy="472441"/>
          </a:xfrm>
          <a:prstGeom prst="rect">
            <a:avLst/>
          </a:prstGeom>
        </p:spPr>
        <p:txBody>
          <a:bodyPr/>
          <a:lstStyle>
            <a:lvl1pPr defTabSz="55499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Coste de la Vida</a:t>
            </a:r>
            <a:endParaRPr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98385443-BBC8-4BC1-9164-780CE2550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72" y="548894"/>
            <a:ext cx="8341551" cy="2198589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</p:pic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53DCD1D3-10CB-4951-B666-157F00DDF9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7" y="3140100"/>
            <a:ext cx="8341550" cy="219858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E036A1-FC41-41D0-92D0-C96D10EA7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60" y="5740400"/>
            <a:ext cx="1650047" cy="711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711DC7A-C9AE-4904-8714-87ABF012403E}"/>
              </a:ext>
            </a:extLst>
          </p:cNvPr>
          <p:cNvSpPr txBox="1"/>
          <p:nvPr/>
        </p:nvSpPr>
        <p:spPr>
          <a:xfrm>
            <a:off x="7597655" y="588079"/>
            <a:ext cx="1045303" cy="276997"/>
          </a:xfrm>
          <a:prstGeom prst="rect">
            <a:avLst/>
          </a:prstGeom>
          <a:solidFill>
            <a:srgbClr val="FFFF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lbadi"/>
                <a:sym typeface="Times New Roman"/>
              </a:rPr>
              <a:t>Índice de coste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10F8E9-2FF4-4249-A9E7-4B97181826A9}"/>
              </a:ext>
            </a:extLst>
          </p:cNvPr>
          <p:cNvSpPr txBox="1"/>
          <p:nvPr/>
        </p:nvSpPr>
        <p:spPr>
          <a:xfrm>
            <a:off x="7252899" y="3183106"/>
            <a:ext cx="1390059" cy="276997"/>
          </a:xfrm>
          <a:prstGeom prst="rect">
            <a:avLst/>
          </a:prstGeom>
          <a:solidFill>
            <a:srgbClr val="E7FED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lbadi"/>
                <a:sym typeface="Times New Roman"/>
              </a:rPr>
              <a:t>Ingresos mensuales</a:t>
            </a:r>
          </a:p>
        </p:txBody>
      </p:sp>
    </p:spTree>
    <p:extLst>
      <p:ext uri="{BB962C8B-B14F-4D97-AF65-F5344CB8AC3E}">
        <p14:creationId xmlns:p14="http://schemas.microsoft.com/office/powerpoint/2010/main" val="7568371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Teoría de la agencia"/>
          <p:cNvSpPr txBox="1">
            <a:spLocks noGrp="1"/>
          </p:cNvSpPr>
          <p:nvPr>
            <p:ph type="title"/>
          </p:nvPr>
        </p:nvSpPr>
        <p:spPr>
          <a:xfrm>
            <a:off x="2431057" y="5872177"/>
            <a:ext cx="2643983" cy="472441"/>
          </a:xfrm>
          <a:prstGeom prst="rect">
            <a:avLst/>
          </a:prstGeom>
        </p:spPr>
        <p:txBody>
          <a:bodyPr/>
          <a:lstStyle>
            <a:lvl1pPr defTabSz="55499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Coste de la Vida</a:t>
            </a:r>
            <a:endParaRPr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58D51377-3C48-48F8-8FC9-EC6F32231A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8" y="297465"/>
            <a:ext cx="7903923" cy="22774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1B82933B-C40C-4B57-91EA-2236A20971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8" y="2879610"/>
            <a:ext cx="7903923" cy="22774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9D82BB-A53B-4295-9C2D-80F1FD29B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71" y="5748067"/>
            <a:ext cx="1434150" cy="7498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29C2BFA-D8FA-40B8-82AC-0D47D2FCD009}"/>
              </a:ext>
            </a:extLst>
          </p:cNvPr>
          <p:cNvSpPr txBox="1"/>
          <p:nvPr/>
        </p:nvSpPr>
        <p:spPr>
          <a:xfrm>
            <a:off x="7041365" y="366077"/>
            <a:ext cx="1463807" cy="276997"/>
          </a:xfrm>
          <a:prstGeom prst="rect">
            <a:avLst/>
          </a:prstGeom>
          <a:solidFill>
            <a:srgbClr val="FFFF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lbadi"/>
                <a:sym typeface="Times New Roman"/>
              </a:rPr>
              <a:t>Ingresos mensuales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3BDE2F-2555-45AE-97E4-DA079A54A14A}"/>
              </a:ext>
            </a:extLst>
          </p:cNvPr>
          <p:cNvSpPr txBox="1"/>
          <p:nvPr/>
        </p:nvSpPr>
        <p:spPr>
          <a:xfrm>
            <a:off x="7189941" y="2936878"/>
            <a:ext cx="1277654" cy="276997"/>
          </a:xfrm>
          <a:prstGeom prst="rect">
            <a:avLst/>
          </a:prstGeom>
          <a:solidFill>
            <a:srgbClr val="E7FED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lbadi"/>
                <a:sym typeface="Times New Roman"/>
              </a:rPr>
              <a:t>Poder adquisitivo</a:t>
            </a:r>
          </a:p>
        </p:txBody>
      </p:sp>
    </p:spTree>
    <p:extLst>
      <p:ext uri="{BB962C8B-B14F-4D97-AF65-F5344CB8AC3E}">
        <p14:creationId xmlns:p14="http://schemas.microsoft.com/office/powerpoint/2010/main" val="8585826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Teoría de la agencia"/>
          <p:cNvSpPr txBox="1">
            <a:spLocks noGrp="1"/>
          </p:cNvSpPr>
          <p:nvPr>
            <p:ph type="title"/>
          </p:nvPr>
        </p:nvSpPr>
        <p:spPr>
          <a:xfrm>
            <a:off x="1270001" y="5872177"/>
            <a:ext cx="3805040" cy="47244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Ranking Riqueza Nacional</a:t>
            </a:r>
            <a:br>
              <a:rPr lang="es-ES" dirty="0"/>
            </a:br>
            <a:r>
              <a:rPr lang="es-ES" dirty="0"/>
              <a:t>PIB per cápita</a:t>
            </a:r>
            <a:endParaRPr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BC0BB8B-BFCC-468B-9134-29B1F1415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203142"/>
            <a:ext cx="8636000" cy="3548902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pic>
        <p:nvPicPr>
          <p:cNvPr id="5" name="Imagen 4" descr="Imagen que contiene tabla, computadora, colorido, hombre&#10;&#10;Descripción generada automáticamente">
            <a:extLst>
              <a:ext uri="{FF2B5EF4-FFF2-40B4-BE49-F238E27FC236}">
                <a16:creationId xmlns:a16="http://schemas.microsoft.com/office/drawing/2014/main" id="{21290265-6CFC-442C-AD93-9E2E3D292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40" y="5758104"/>
            <a:ext cx="1893371" cy="7059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4D799B-8C9F-4BE9-8F47-2754315287A0}"/>
              </a:ext>
            </a:extLst>
          </p:cNvPr>
          <p:cNvSpPr txBox="1"/>
          <p:nvPr/>
        </p:nvSpPr>
        <p:spPr>
          <a:xfrm>
            <a:off x="7778663" y="1249914"/>
            <a:ext cx="1067210" cy="276997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tx1"/>
            </a:solidFill>
            <a:miter lim="4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67210"/>
                      <a:gd name="connsiteY0" fmla="*/ 0 h 276997"/>
                      <a:gd name="connsiteX1" fmla="*/ 1067210 w 1067210"/>
                      <a:gd name="connsiteY1" fmla="*/ 0 h 276997"/>
                      <a:gd name="connsiteX2" fmla="*/ 1067210 w 1067210"/>
                      <a:gd name="connsiteY2" fmla="*/ 276997 h 276997"/>
                      <a:gd name="connsiteX3" fmla="*/ 0 w 1067210"/>
                      <a:gd name="connsiteY3" fmla="*/ 276997 h 276997"/>
                      <a:gd name="connsiteX4" fmla="*/ 0 w 1067210"/>
                      <a:gd name="connsiteY4" fmla="*/ 0 h 276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7210" h="276997" fill="none" extrusionOk="0">
                        <a:moveTo>
                          <a:pt x="0" y="0"/>
                        </a:moveTo>
                        <a:cubicBezTo>
                          <a:pt x="221634" y="30176"/>
                          <a:pt x="880518" y="80768"/>
                          <a:pt x="1067210" y="0"/>
                        </a:cubicBezTo>
                        <a:cubicBezTo>
                          <a:pt x="1070207" y="29685"/>
                          <a:pt x="1043590" y="225472"/>
                          <a:pt x="1067210" y="276997"/>
                        </a:cubicBezTo>
                        <a:cubicBezTo>
                          <a:pt x="674435" y="361788"/>
                          <a:pt x="392675" y="313235"/>
                          <a:pt x="0" y="276997"/>
                        </a:cubicBezTo>
                        <a:cubicBezTo>
                          <a:pt x="21504" y="173598"/>
                          <a:pt x="10169" y="94074"/>
                          <a:pt x="0" y="0"/>
                        </a:cubicBezTo>
                        <a:close/>
                      </a:path>
                      <a:path w="1067210" h="276997" stroke="0" extrusionOk="0">
                        <a:moveTo>
                          <a:pt x="0" y="0"/>
                        </a:moveTo>
                        <a:cubicBezTo>
                          <a:pt x="279199" y="-22615"/>
                          <a:pt x="673152" y="18096"/>
                          <a:pt x="1067210" y="0"/>
                        </a:cubicBezTo>
                        <a:cubicBezTo>
                          <a:pt x="1050691" y="60820"/>
                          <a:pt x="1085717" y="217419"/>
                          <a:pt x="1067210" y="276997"/>
                        </a:cubicBezTo>
                        <a:cubicBezTo>
                          <a:pt x="823570" y="292916"/>
                          <a:pt x="162704" y="318400"/>
                          <a:pt x="0" y="276997"/>
                        </a:cubicBezTo>
                        <a:cubicBezTo>
                          <a:pt x="-5041" y="199305"/>
                          <a:pt x="-18448" y="1108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1200" b="1" u="none" dirty="0">
                <a:latin typeface="Abadi" panose="020B0604020104020204" pitchFamily="34" charset="0"/>
              </a:rPr>
              <a:t>PIB per cápita</a:t>
            </a:r>
            <a:endParaRPr kumimoji="0" lang="es-E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badi" panose="020B0604020104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61844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Teoría de la agencia"/>
          <p:cNvSpPr txBox="1">
            <a:spLocks noGrp="1"/>
          </p:cNvSpPr>
          <p:nvPr>
            <p:ph type="title"/>
          </p:nvPr>
        </p:nvSpPr>
        <p:spPr>
          <a:xfrm>
            <a:off x="1270001" y="5872177"/>
            <a:ext cx="3805040" cy="47244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Ranking Riqueza Nacional</a:t>
            </a:r>
            <a:br>
              <a:rPr lang="es-ES" dirty="0"/>
            </a:br>
            <a:r>
              <a:rPr lang="es-ES" dirty="0"/>
              <a:t>PIB per cápita</a:t>
            </a:r>
            <a:endParaRPr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BC0BB8B-BFCC-468B-9134-29B1F1415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0" y="416322"/>
            <a:ext cx="6463219" cy="1710596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pic>
        <p:nvPicPr>
          <p:cNvPr id="5" name="Imagen 4" descr="Imagen que contiene tabla, computadora, colorido, hombre&#10;&#10;Descripción generada automáticamente">
            <a:extLst>
              <a:ext uri="{FF2B5EF4-FFF2-40B4-BE49-F238E27FC236}">
                <a16:creationId xmlns:a16="http://schemas.microsoft.com/office/drawing/2014/main" id="{21290265-6CFC-442C-AD93-9E2E3D292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40" y="5758104"/>
            <a:ext cx="1893371" cy="7059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4D799B-8C9F-4BE9-8F47-2754315287A0}"/>
              </a:ext>
            </a:extLst>
          </p:cNvPr>
          <p:cNvSpPr txBox="1"/>
          <p:nvPr/>
        </p:nvSpPr>
        <p:spPr>
          <a:xfrm>
            <a:off x="6725832" y="447851"/>
            <a:ext cx="1042158" cy="276997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tx1"/>
            </a:solidFill>
            <a:miter lim="4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67210"/>
                      <a:gd name="connsiteY0" fmla="*/ 0 h 276997"/>
                      <a:gd name="connsiteX1" fmla="*/ 1067210 w 1067210"/>
                      <a:gd name="connsiteY1" fmla="*/ 0 h 276997"/>
                      <a:gd name="connsiteX2" fmla="*/ 1067210 w 1067210"/>
                      <a:gd name="connsiteY2" fmla="*/ 276997 h 276997"/>
                      <a:gd name="connsiteX3" fmla="*/ 0 w 1067210"/>
                      <a:gd name="connsiteY3" fmla="*/ 276997 h 276997"/>
                      <a:gd name="connsiteX4" fmla="*/ 0 w 1067210"/>
                      <a:gd name="connsiteY4" fmla="*/ 0 h 276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7210" h="276997" fill="none" extrusionOk="0">
                        <a:moveTo>
                          <a:pt x="0" y="0"/>
                        </a:moveTo>
                        <a:cubicBezTo>
                          <a:pt x="221634" y="30176"/>
                          <a:pt x="880518" y="80768"/>
                          <a:pt x="1067210" y="0"/>
                        </a:cubicBezTo>
                        <a:cubicBezTo>
                          <a:pt x="1070207" y="29685"/>
                          <a:pt x="1043590" y="225472"/>
                          <a:pt x="1067210" y="276997"/>
                        </a:cubicBezTo>
                        <a:cubicBezTo>
                          <a:pt x="674435" y="361788"/>
                          <a:pt x="392675" y="313235"/>
                          <a:pt x="0" y="276997"/>
                        </a:cubicBezTo>
                        <a:cubicBezTo>
                          <a:pt x="21504" y="173598"/>
                          <a:pt x="10169" y="94074"/>
                          <a:pt x="0" y="0"/>
                        </a:cubicBezTo>
                        <a:close/>
                      </a:path>
                      <a:path w="1067210" h="276997" stroke="0" extrusionOk="0">
                        <a:moveTo>
                          <a:pt x="0" y="0"/>
                        </a:moveTo>
                        <a:cubicBezTo>
                          <a:pt x="279199" y="-22615"/>
                          <a:pt x="673152" y="18096"/>
                          <a:pt x="1067210" y="0"/>
                        </a:cubicBezTo>
                        <a:cubicBezTo>
                          <a:pt x="1050691" y="60820"/>
                          <a:pt x="1085717" y="217419"/>
                          <a:pt x="1067210" y="276997"/>
                        </a:cubicBezTo>
                        <a:cubicBezTo>
                          <a:pt x="823570" y="292916"/>
                          <a:pt x="162704" y="318400"/>
                          <a:pt x="0" y="276997"/>
                        </a:cubicBezTo>
                        <a:cubicBezTo>
                          <a:pt x="-5041" y="199305"/>
                          <a:pt x="-18448" y="1108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1200" b="1" u="none" dirty="0">
                <a:latin typeface="Abadi" panose="020B0604020104020204" pitchFamily="34" charset="0"/>
              </a:rPr>
              <a:t>PIB per cápita</a:t>
            </a:r>
            <a:endParaRPr kumimoji="0" lang="es-E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badi" panose="020B0604020104020204" pitchFamily="34" charset="0"/>
              <a:sym typeface="Times New Roman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7CFA7CC-A5F9-4B16-A3ED-13803EA16B04}"/>
              </a:ext>
            </a:extLst>
          </p:cNvPr>
          <p:cNvSpPr/>
          <p:nvPr/>
        </p:nvSpPr>
        <p:spPr>
          <a:xfrm>
            <a:off x="1390272" y="2743290"/>
            <a:ext cx="2864919" cy="171059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u="none" dirty="0">
                <a:latin typeface="Abadi" panose="020B0604020202020204" pitchFamily="34" charset="0"/>
              </a:rPr>
              <a:t>Datos descriptivos.</a:t>
            </a:r>
          </a:p>
          <a:p>
            <a:pPr>
              <a:lnSpc>
                <a:spcPct val="150000"/>
              </a:lnSpc>
            </a:pPr>
            <a:r>
              <a:rPr lang="es-ES" sz="1800" u="none" dirty="0">
                <a:latin typeface="Abadi" panose="020B0604020202020204" pitchFamily="34" charset="0"/>
              </a:rPr>
              <a:t>¿Distribución riqueza?</a:t>
            </a:r>
          </a:p>
          <a:p>
            <a:pPr>
              <a:lnSpc>
                <a:spcPct val="150000"/>
              </a:lnSpc>
            </a:pPr>
            <a:r>
              <a:rPr lang="es-ES" sz="1800" u="none" dirty="0">
                <a:latin typeface="Abadi" panose="020B0604020202020204" pitchFamily="34" charset="0"/>
              </a:rPr>
              <a:t>Curva Lorenz + índice Gini.</a:t>
            </a:r>
          </a:p>
          <a:p>
            <a:pPr>
              <a:lnSpc>
                <a:spcPct val="150000"/>
              </a:lnSpc>
            </a:pPr>
            <a:r>
              <a:rPr lang="es-ES" sz="1800" u="none" dirty="0">
                <a:latin typeface="Abadi" panose="020B0604020202020204" pitchFamily="34" charset="0"/>
              </a:rPr>
              <a:t>Gini + PIB.</a:t>
            </a:r>
          </a:p>
        </p:txBody>
      </p:sp>
      <p:pic>
        <p:nvPicPr>
          <p:cNvPr id="2050" name="Picture 2" descr="curva de Lorenz">
            <a:extLst>
              <a:ext uri="{FF2B5EF4-FFF2-40B4-BE49-F238E27FC236}">
                <a16:creationId xmlns:a16="http://schemas.microsoft.com/office/drawing/2014/main" id="{CCCFAF8D-3A23-4762-9B5C-2B49C647A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3838" r="1397" b="7401"/>
          <a:stretch/>
        </p:blipFill>
        <p:spPr bwMode="auto">
          <a:xfrm>
            <a:off x="4888811" y="2494212"/>
            <a:ext cx="2864918" cy="22519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566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Teoría de la agencia"/>
          <p:cNvSpPr txBox="1">
            <a:spLocks noGrp="1"/>
          </p:cNvSpPr>
          <p:nvPr>
            <p:ph type="title"/>
          </p:nvPr>
        </p:nvSpPr>
        <p:spPr>
          <a:xfrm>
            <a:off x="2431057" y="5872177"/>
            <a:ext cx="2643983" cy="472441"/>
          </a:xfrm>
          <a:prstGeom prst="rect">
            <a:avLst/>
          </a:prstGeom>
        </p:spPr>
        <p:txBody>
          <a:bodyPr/>
          <a:lstStyle>
            <a:lvl1pPr defTabSz="55499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Turismo</a:t>
            </a:r>
            <a:endParaRPr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1FC7F121-FF8A-415E-906C-FF371B7477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7" y="350869"/>
            <a:ext cx="8190186" cy="23122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3CDC8FA4-08DA-455F-AD70-3B10AA9246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7" y="2962049"/>
            <a:ext cx="8190186" cy="23122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E8D36E1-5030-4041-BCED-502C4108A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93" y="5733200"/>
            <a:ext cx="1822768" cy="75039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DC43DC-7E6E-4B54-BE0B-29CFD6305477}"/>
              </a:ext>
            </a:extLst>
          </p:cNvPr>
          <p:cNvSpPr txBox="1"/>
          <p:nvPr/>
        </p:nvSpPr>
        <p:spPr>
          <a:xfrm>
            <a:off x="7139770" y="402129"/>
            <a:ext cx="1463807" cy="461663"/>
          </a:xfrm>
          <a:prstGeom prst="rect">
            <a:avLst/>
          </a:prstGeom>
          <a:solidFill>
            <a:srgbClr val="FFFF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lbadi"/>
                <a:sym typeface="Times New Roman"/>
              </a:rPr>
              <a:t>Número turistas  (millones)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B014B7-1733-4702-A11E-C39147041532}"/>
              </a:ext>
            </a:extLst>
          </p:cNvPr>
          <p:cNvSpPr txBox="1"/>
          <p:nvPr/>
        </p:nvSpPr>
        <p:spPr>
          <a:xfrm>
            <a:off x="7027817" y="3013396"/>
            <a:ext cx="1579279" cy="461663"/>
          </a:xfrm>
          <a:prstGeom prst="rect">
            <a:avLst/>
          </a:prstGeom>
          <a:solidFill>
            <a:srgbClr val="FFFF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lbadi"/>
                <a:sym typeface="Times New Roman"/>
              </a:rPr>
              <a:t>Ingresos nacionales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lbadi"/>
                <a:sym typeface="Times New Roman"/>
              </a:rPr>
              <a:t>por turismo (billones)</a:t>
            </a:r>
          </a:p>
        </p:txBody>
      </p:sp>
    </p:spTree>
    <p:extLst>
      <p:ext uri="{BB962C8B-B14F-4D97-AF65-F5344CB8AC3E}">
        <p14:creationId xmlns:p14="http://schemas.microsoft.com/office/powerpoint/2010/main" val="37334230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Teoría de la agencia"/>
          <p:cNvSpPr txBox="1">
            <a:spLocks noGrp="1"/>
          </p:cNvSpPr>
          <p:nvPr>
            <p:ph type="title"/>
          </p:nvPr>
        </p:nvSpPr>
        <p:spPr>
          <a:xfrm>
            <a:off x="2431057" y="5872177"/>
            <a:ext cx="2643983" cy="472441"/>
          </a:xfrm>
          <a:prstGeom prst="rect">
            <a:avLst/>
          </a:prstGeom>
        </p:spPr>
        <p:txBody>
          <a:bodyPr/>
          <a:lstStyle>
            <a:lvl1pPr defTabSz="55499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Turismo</a:t>
            </a:r>
            <a:endParaRPr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CC4A53D5-3B8C-4B4F-AC06-A4EE06BAB7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04" y="1876503"/>
            <a:ext cx="7079591" cy="21988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325A765-F76A-489A-98D5-B1E7CC9EB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5709920"/>
            <a:ext cx="1503680" cy="762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45E68B-6847-4CA4-9388-E97DD5401E9F}"/>
              </a:ext>
            </a:extLst>
          </p:cNvPr>
          <p:cNvSpPr txBox="1"/>
          <p:nvPr/>
        </p:nvSpPr>
        <p:spPr>
          <a:xfrm>
            <a:off x="6624838" y="1899653"/>
            <a:ext cx="1463807" cy="461663"/>
          </a:xfrm>
          <a:prstGeom prst="rect">
            <a:avLst/>
          </a:prstGeom>
          <a:solidFill>
            <a:srgbClr val="FFFF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lbadi"/>
                <a:sym typeface="Times New Roman"/>
              </a:rPr>
              <a:t>Porcentaje PIB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1200" b="1" u="none" dirty="0">
                <a:latin typeface="Albadi"/>
              </a:rPr>
              <a:t>atribuido al turismo</a:t>
            </a:r>
            <a:endParaRPr kumimoji="0" lang="es-E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lbadi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97188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191919"/>
      </a:lt1>
      <a:dk2>
        <a:srgbClr val="A7A7A7"/>
      </a:dk2>
      <a:lt2>
        <a:srgbClr val="535353"/>
      </a:lt2>
      <a:accent1>
        <a:srgbClr val="CBCBCB"/>
      </a:accent1>
      <a:accent2>
        <a:srgbClr val="868686"/>
      </a:accent2>
      <a:accent3>
        <a:srgbClr val="8F8F8F"/>
      </a:accent3>
      <a:accent4>
        <a:srgbClr val="707070"/>
      </a:accent4>
      <a:accent5>
        <a:srgbClr val="E0E0E0"/>
      </a:accent5>
      <a:accent6>
        <a:srgbClr val="79797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sng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sng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BCBCB"/>
      </a:accent1>
      <a:accent2>
        <a:srgbClr val="868686"/>
      </a:accent2>
      <a:accent3>
        <a:srgbClr val="8F8F8F"/>
      </a:accent3>
      <a:accent4>
        <a:srgbClr val="707070"/>
      </a:accent4>
      <a:accent5>
        <a:srgbClr val="E0E0E0"/>
      </a:accent5>
      <a:accent6>
        <a:srgbClr val="79797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sng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sng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1074</Words>
  <Application>Microsoft Office PowerPoint</Application>
  <PresentationFormat>Presentación en pantalla (4:3)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7" baseType="lpstr">
      <vt:lpstr>Abadi</vt:lpstr>
      <vt:lpstr>Albadi</vt:lpstr>
      <vt:lpstr>Arial</vt:lpstr>
      <vt:lpstr>Avenir Book</vt:lpstr>
      <vt:lpstr>Avenir Light</vt:lpstr>
      <vt:lpstr>Calibri</vt:lpstr>
      <vt:lpstr>Garamond</vt:lpstr>
      <vt:lpstr>Helvetica</vt:lpstr>
      <vt:lpstr>Helvetica Neue</vt:lpstr>
      <vt:lpstr>Helvetica Neue Light</vt:lpstr>
      <vt:lpstr>Tahoma</vt:lpstr>
      <vt:lpstr>Technical</vt:lpstr>
      <vt:lpstr>Times New Roman</vt:lpstr>
      <vt:lpstr>Wingdings</vt:lpstr>
      <vt:lpstr>Default</vt:lpstr>
      <vt:lpstr>EDA: Análisis de la Economía Mundial</vt:lpstr>
      <vt:lpstr>Corrupción</vt:lpstr>
      <vt:lpstr>Corrupción</vt:lpstr>
      <vt:lpstr>Coste de la Vida</vt:lpstr>
      <vt:lpstr>Coste de la Vida</vt:lpstr>
      <vt:lpstr>Ranking Riqueza Nacional PIB per cápita</vt:lpstr>
      <vt:lpstr>Ranking Riqueza Nacional PIB per cápita</vt:lpstr>
      <vt:lpstr>Turismo</vt:lpstr>
      <vt:lpstr>Turismo</vt:lpstr>
      <vt:lpstr>Tasa de desempleo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EDA: Análisis de la Economía Mundial</dc:title>
  <dc:creator>carmen</dc:creator>
  <cp:lastModifiedBy>Carmen Sanchez-Servio</cp:lastModifiedBy>
  <cp:revision>6</cp:revision>
  <dcterms:modified xsi:type="dcterms:W3CDTF">2023-01-09T11:02:00Z</dcterms:modified>
</cp:coreProperties>
</file>