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8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F9520-D967-4656-87C0-785D367362C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1794-C0E4-4C93-9250-5C47964699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818D0-CF63-47A5-A2C8-EB5951486F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48815" y="2154758"/>
            <a:ext cx="5246369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g object 19"/>
          <p:cNvSpPr/>
          <p:nvPr/>
        </p:nvSpPr>
        <p:spPr>
          <a:xfrm>
            <a:off x="201612" y="728726"/>
            <a:ext cx="919480" cy="844550"/>
          </a:xfrm>
          <a:custGeom>
            <a:avLst/>
            <a:gdLst/>
            <a:ahLst/>
            <a:cxnLst/>
            <a:rect l="l" t="t" r="r" b="b"/>
            <a:pathLst>
              <a:path w="919480" h="844550">
                <a:moveTo>
                  <a:pt x="919162" y="0"/>
                </a:moveTo>
                <a:lnTo>
                  <a:pt x="44450" y="631825"/>
                </a:lnTo>
                <a:lnTo>
                  <a:pt x="0" y="666750"/>
                </a:lnTo>
                <a:lnTo>
                  <a:pt x="142875" y="671449"/>
                </a:lnTo>
                <a:lnTo>
                  <a:pt x="244475" y="698500"/>
                </a:lnTo>
                <a:lnTo>
                  <a:pt x="512762" y="782574"/>
                </a:lnTo>
                <a:lnTo>
                  <a:pt x="590550" y="820674"/>
                </a:lnTo>
                <a:lnTo>
                  <a:pt x="652462" y="844550"/>
                </a:lnTo>
                <a:lnTo>
                  <a:pt x="652462" y="788924"/>
                </a:lnTo>
                <a:lnTo>
                  <a:pt x="658812" y="698500"/>
                </a:lnTo>
                <a:lnTo>
                  <a:pt x="674687" y="626999"/>
                </a:lnTo>
                <a:lnTo>
                  <a:pt x="700087" y="517525"/>
                </a:lnTo>
                <a:lnTo>
                  <a:pt x="725487" y="438150"/>
                </a:lnTo>
                <a:lnTo>
                  <a:pt x="752475" y="381000"/>
                </a:lnTo>
                <a:lnTo>
                  <a:pt x="774700" y="301625"/>
                </a:lnTo>
                <a:lnTo>
                  <a:pt x="800100" y="236474"/>
                </a:lnTo>
                <a:lnTo>
                  <a:pt x="833437" y="161925"/>
                </a:lnTo>
                <a:lnTo>
                  <a:pt x="919162" y="0"/>
                </a:lnTo>
                <a:close/>
              </a:path>
            </a:pathLst>
          </a:custGeom>
          <a:solidFill>
            <a:srgbClr val="F8F8F8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88912" y="677926"/>
            <a:ext cx="982980" cy="749300"/>
          </a:xfrm>
          <a:custGeom>
            <a:avLst/>
            <a:gdLst/>
            <a:ahLst/>
            <a:cxnLst/>
            <a:rect l="l" t="t" r="r" b="b"/>
            <a:pathLst>
              <a:path w="982980" h="749300">
                <a:moveTo>
                  <a:pt x="42620" y="692472"/>
                </a:moveTo>
                <a:lnTo>
                  <a:pt x="23812" y="706374"/>
                </a:lnTo>
                <a:lnTo>
                  <a:pt x="0" y="749300"/>
                </a:lnTo>
                <a:lnTo>
                  <a:pt x="42620" y="692472"/>
                </a:lnTo>
                <a:close/>
              </a:path>
              <a:path w="982980" h="749300">
                <a:moveTo>
                  <a:pt x="514496" y="655574"/>
                </a:moveTo>
                <a:lnTo>
                  <a:pt x="209550" y="655574"/>
                </a:lnTo>
                <a:lnTo>
                  <a:pt x="352425" y="690499"/>
                </a:lnTo>
                <a:lnTo>
                  <a:pt x="477837" y="741299"/>
                </a:lnTo>
                <a:lnTo>
                  <a:pt x="514496" y="655574"/>
                </a:lnTo>
                <a:close/>
              </a:path>
              <a:path w="982980" h="749300">
                <a:moveTo>
                  <a:pt x="53842" y="684178"/>
                </a:moveTo>
                <a:lnTo>
                  <a:pt x="47625" y="685800"/>
                </a:lnTo>
                <a:lnTo>
                  <a:pt x="42620" y="692472"/>
                </a:lnTo>
                <a:lnTo>
                  <a:pt x="53842" y="684178"/>
                </a:lnTo>
                <a:close/>
              </a:path>
              <a:path w="982980" h="749300">
                <a:moveTo>
                  <a:pt x="982662" y="0"/>
                </a:moveTo>
                <a:lnTo>
                  <a:pt x="53842" y="684178"/>
                </a:lnTo>
                <a:lnTo>
                  <a:pt x="120650" y="666750"/>
                </a:lnTo>
                <a:lnTo>
                  <a:pt x="209550" y="655574"/>
                </a:lnTo>
                <a:lnTo>
                  <a:pt x="514496" y="655574"/>
                </a:lnTo>
                <a:lnTo>
                  <a:pt x="581025" y="499999"/>
                </a:lnTo>
                <a:lnTo>
                  <a:pt x="739775" y="242824"/>
                </a:lnTo>
                <a:lnTo>
                  <a:pt x="982662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g object 19"/>
          <p:cNvSpPr/>
          <p:nvPr/>
        </p:nvSpPr>
        <p:spPr>
          <a:xfrm>
            <a:off x="201612" y="728726"/>
            <a:ext cx="919480" cy="844550"/>
          </a:xfrm>
          <a:custGeom>
            <a:avLst/>
            <a:gdLst/>
            <a:ahLst/>
            <a:cxnLst/>
            <a:rect l="l" t="t" r="r" b="b"/>
            <a:pathLst>
              <a:path w="919480" h="844550">
                <a:moveTo>
                  <a:pt x="919162" y="0"/>
                </a:moveTo>
                <a:lnTo>
                  <a:pt x="44450" y="631825"/>
                </a:lnTo>
                <a:lnTo>
                  <a:pt x="0" y="666750"/>
                </a:lnTo>
                <a:lnTo>
                  <a:pt x="142875" y="671449"/>
                </a:lnTo>
                <a:lnTo>
                  <a:pt x="244475" y="698500"/>
                </a:lnTo>
                <a:lnTo>
                  <a:pt x="512762" y="782574"/>
                </a:lnTo>
                <a:lnTo>
                  <a:pt x="590550" y="820674"/>
                </a:lnTo>
                <a:lnTo>
                  <a:pt x="652462" y="844550"/>
                </a:lnTo>
                <a:lnTo>
                  <a:pt x="652462" y="788924"/>
                </a:lnTo>
                <a:lnTo>
                  <a:pt x="658812" y="698500"/>
                </a:lnTo>
                <a:lnTo>
                  <a:pt x="674687" y="626999"/>
                </a:lnTo>
                <a:lnTo>
                  <a:pt x="700087" y="517525"/>
                </a:lnTo>
                <a:lnTo>
                  <a:pt x="725487" y="438150"/>
                </a:lnTo>
                <a:lnTo>
                  <a:pt x="752475" y="381000"/>
                </a:lnTo>
                <a:lnTo>
                  <a:pt x="774700" y="301625"/>
                </a:lnTo>
                <a:lnTo>
                  <a:pt x="800100" y="236474"/>
                </a:lnTo>
                <a:lnTo>
                  <a:pt x="833437" y="161925"/>
                </a:lnTo>
                <a:lnTo>
                  <a:pt x="919162" y="0"/>
                </a:lnTo>
                <a:close/>
              </a:path>
            </a:pathLst>
          </a:custGeom>
          <a:solidFill>
            <a:srgbClr val="F8F8F8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88912" y="677926"/>
            <a:ext cx="982980" cy="749300"/>
          </a:xfrm>
          <a:custGeom>
            <a:avLst/>
            <a:gdLst/>
            <a:ahLst/>
            <a:cxnLst/>
            <a:rect l="l" t="t" r="r" b="b"/>
            <a:pathLst>
              <a:path w="982980" h="749300">
                <a:moveTo>
                  <a:pt x="42620" y="692472"/>
                </a:moveTo>
                <a:lnTo>
                  <a:pt x="23812" y="706374"/>
                </a:lnTo>
                <a:lnTo>
                  <a:pt x="0" y="749300"/>
                </a:lnTo>
                <a:lnTo>
                  <a:pt x="42620" y="692472"/>
                </a:lnTo>
                <a:close/>
              </a:path>
              <a:path w="982980" h="749300">
                <a:moveTo>
                  <a:pt x="514496" y="655574"/>
                </a:moveTo>
                <a:lnTo>
                  <a:pt x="209550" y="655574"/>
                </a:lnTo>
                <a:lnTo>
                  <a:pt x="352425" y="690499"/>
                </a:lnTo>
                <a:lnTo>
                  <a:pt x="477837" y="741299"/>
                </a:lnTo>
                <a:lnTo>
                  <a:pt x="514496" y="655574"/>
                </a:lnTo>
                <a:close/>
              </a:path>
              <a:path w="982980" h="749300">
                <a:moveTo>
                  <a:pt x="53842" y="684178"/>
                </a:moveTo>
                <a:lnTo>
                  <a:pt x="47625" y="685800"/>
                </a:lnTo>
                <a:lnTo>
                  <a:pt x="42620" y="692472"/>
                </a:lnTo>
                <a:lnTo>
                  <a:pt x="53842" y="684178"/>
                </a:lnTo>
                <a:close/>
              </a:path>
              <a:path w="982980" h="749300">
                <a:moveTo>
                  <a:pt x="982662" y="0"/>
                </a:moveTo>
                <a:lnTo>
                  <a:pt x="53842" y="684178"/>
                </a:lnTo>
                <a:lnTo>
                  <a:pt x="120650" y="666750"/>
                </a:lnTo>
                <a:lnTo>
                  <a:pt x="209550" y="655574"/>
                </a:lnTo>
                <a:lnTo>
                  <a:pt x="514496" y="655574"/>
                </a:lnTo>
                <a:lnTo>
                  <a:pt x="581025" y="499999"/>
                </a:lnTo>
                <a:lnTo>
                  <a:pt x="739775" y="242824"/>
                </a:lnTo>
                <a:lnTo>
                  <a:pt x="982662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87676" y="967486"/>
            <a:ext cx="516864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heavy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1600" y="2438400"/>
            <a:ext cx="6172200" cy="320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362200" y="3733800"/>
            <a:ext cx="4300538" cy="8382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4294967295"/>
          </p:nvPr>
        </p:nvSpPr>
        <p:spPr>
          <a:xfrm>
            <a:off x="4489450" y="3810000"/>
            <a:ext cx="465455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IN" alt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AJAX </a:t>
            </a:r>
            <a:endParaRPr lang="en-US" altLang="en-US" sz="3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5929666-34C7-4D6E-B38C-3F3B79EB41D9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2100263" y="2921000"/>
            <a:ext cx="53151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Subject code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Web Programming</a:t>
            </a:r>
            <a:endParaRPr lang="en-US" alt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1828800" y="1995488"/>
            <a:ext cx="5395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Master of Computer Applications </a:t>
            </a:r>
            <a:r>
              <a:rPr lang="en-US" alt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III </a:t>
            </a:r>
            <a:r>
              <a:rPr lang="en-US" altLang="en-US" sz="24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Sem</a:t>
            </a:r>
            <a:endParaRPr lang="en-US" alt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5" name="Picture 8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0263" y="560388"/>
            <a:ext cx="510540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2"/>
          <p:cNvSpPr>
            <a:spLocks noGrp="1"/>
          </p:cNvSpPr>
          <p:nvPr>
            <p:ph type="subTitle" idx="4294967295"/>
          </p:nvPr>
        </p:nvSpPr>
        <p:spPr>
          <a:xfrm>
            <a:off x="1905000" y="5562600"/>
            <a:ext cx="4654550" cy="55399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IN" alt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IN" alt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endParaRPr lang="en-US" altLang="en-US" sz="3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34920" y="1157986"/>
            <a:ext cx="5379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Core Components</a:t>
            </a:r>
            <a:r>
              <a:rPr sz="4400" u="none" spc="-120" dirty="0"/>
              <a:t> </a:t>
            </a:r>
            <a:r>
              <a:rPr sz="4400" u="none" dirty="0"/>
              <a:t>:</a:t>
            </a:r>
            <a:endParaRPr sz="4400"/>
          </a:p>
        </p:txBody>
      </p:sp>
      <p:sp>
        <p:nvSpPr>
          <p:cNvPr id="12" name="object 12"/>
          <p:cNvSpPr txBox="1"/>
          <p:nvPr/>
        </p:nvSpPr>
        <p:spPr>
          <a:xfrm>
            <a:off x="612749" y="2056550"/>
            <a:ext cx="7596505" cy="383032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870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HTML </a:t>
            </a:r>
            <a:r>
              <a:rPr sz="3200" spc="5" dirty="0">
                <a:solidFill>
                  <a:srgbClr val="00AF50"/>
                </a:solidFill>
                <a:latin typeface="Times New Roman"/>
                <a:cs typeface="Times New Roman"/>
              </a:rPr>
              <a:t>&amp; </a:t>
            </a:r>
            <a:r>
              <a:rPr sz="3200" spc="-5" dirty="0">
                <a:solidFill>
                  <a:srgbClr val="00AF50"/>
                </a:solidFill>
                <a:latin typeface="Times New Roman"/>
                <a:cs typeface="Times New Roman"/>
              </a:rPr>
              <a:t>CSS </a:t>
            </a:r>
            <a:r>
              <a:rPr sz="3200" dirty="0">
                <a:latin typeface="Times New Roman"/>
                <a:cs typeface="Times New Roman"/>
              </a:rPr>
              <a:t>- for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presenting.</a:t>
            </a:r>
            <a:endParaRPr sz="320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765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JavaScript </a:t>
            </a:r>
            <a:r>
              <a:rPr sz="3200" dirty="0">
                <a:latin typeface="Times New Roman"/>
                <a:cs typeface="Times New Roman"/>
              </a:rPr>
              <a:t>- for local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processing.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6235" algn="l"/>
              </a:tabLst>
            </a:pPr>
            <a:r>
              <a:rPr sz="3200" spc="5" dirty="0">
                <a:solidFill>
                  <a:srgbClr val="00AF50"/>
                </a:solidFill>
                <a:latin typeface="Times New Roman"/>
                <a:cs typeface="Times New Roman"/>
              </a:rPr>
              <a:t>Document Object Model 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(DOM) </a:t>
            </a:r>
            <a:r>
              <a:rPr sz="3200" dirty="0">
                <a:latin typeface="Times New Roman"/>
                <a:cs typeface="Times New Roman"/>
              </a:rPr>
              <a:t>– to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access  data inside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page or to access elements of  an XML </a:t>
            </a:r>
            <a:r>
              <a:rPr sz="3200" spc="-5" dirty="0">
                <a:latin typeface="Times New Roman"/>
                <a:cs typeface="Times New Roman"/>
              </a:rPr>
              <a:t>file </a:t>
            </a:r>
            <a:r>
              <a:rPr sz="3200" dirty="0">
                <a:latin typeface="Times New Roman"/>
                <a:cs typeface="Times New Roman"/>
              </a:rPr>
              <a:t>on the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server.</a:t>
            </a:r>
            <a:endParaRPr sz="3200">
              <a:latin typeface="Times New Roman"/>
              <a:cs typeface="Times New Roman"/>
            </a:endParaRPr>
          </a:p>
          <a:p>
            <a:pPr marL="355600" marR="38735" indent="-343535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XMLHttpRequest object </a:t>
            </a:r>
            <a:r>
              <a:rPr sz="3200" dirty="0">
                <a:latin typeface="Times New Roman"/>
                <a:cs typeface="Times New Roman"/>
              </a:rPr>
              <a:t>– to read/send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  to the server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asynchronously.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3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81452" y="3177616"/>
            <a:ext cx="4027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>
                <a:solidFill>
                  <a:srgbClr val="000000"/>
                </a:solidFill>
              </a:rPr>
              <a:t>The process</a:t>
            </a:r>
            <a:r>
              <a:rPr sz="4400" u="none" spc="-114" dirty="0">
                <a:solidFill>
                  <a:srgbClr val="000000"/>
                </a:solidFill>
              </a:rPr>
              <a:t> </a:t>
            </a:r>
            <a:r>
              <a:rPr sz="4400" u="none" dirty="0">
                <a:solidFill>
                  <a:srgbClr val="000000"/>
                </a:solidFill>
              </a:rPr>
              <a:t>cycle</a:t>
            </a:r>
            <a:endParaRPr sz="4400"/>
          </a:p>
        </p:txBody>
      </p:sp>
      <p:pic>
        <p:nvPicPr>
          <p:cNvPr id="12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6"/>
          <p:cNvSpPr/>
          <p:nvPr/>
        </p:nvSpPr>
        <p:spPr>
          <a:xfrm>
            <a:off x="685800" y="990600"/>
            <a:ext cx="2965196" cy="2355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/>
          <p:cNvSpPr/>
          <p:nvPr/>
        </p:nvSpPr>
        <p:spPr>
          <a:xfrm>
            <a:off x="4419600" y="1752600"/>
            <a:ext cx="9906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/>
          <p:nvPr/>
        </p:nvSpPr>
        <p:spPr>
          <a:xfrm>
            <a:off x="5943600" y="838200"/>
            <a:ext cx="2819400" cy="2203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/>
          <p:nvPr/>
        </p:nvSpPr>
        <p:spPr>
          <a:xfrm>
            <a:off x="3200400" y="3505200"/>
            <a:ext cx="3200400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/>
          <p:cNvSpPr/>
          <p:nvPr/>
        </p:nvSpPr>
        <p:spPr>
          <a:xfrm>
            <a:off x="3657600" y="1981200"/>
            <a:ext cx="2289175" cy="1455420"/>
          </a:xfrm>
          <a:custGeom>
            <a:avLst/>
            <a:gdLst/>
            <a:ahLst/>
            <a:cxnLst/>
            <a:rect l="l" t="t" r="r" b="b"/>
            <a:pathLst>
              <a:path w="2289175" h="1455420">
                <a:moveTo>
                  <a:pt x="688594" y="348615"/>
                </a:moveTo>
                <a:lnTo>
                  <a:pt x="632460" y="262763"/>
                </a:lnTo>
                <a:lnTo>
                  <a:pt x="628523" y="261874"/>
                </a:lnTo>
                <a:lnTo>
                  <a:pt x="625602" y="263779"/>
                </a:lnTo>
                <a:lnTo>
                  <a:pt x="622681" y="265811"/>
                </a:lnTo>
                <a:lnTo>
                  <a:pt x="621792" y="269748"/>
                </a:lnTo>
                <a:lnTo>
                  <a:pt x="659193" y="326809"/>
                </a:lnTo>
                <a:lnTo>
                  <a:pt x="5588" y="0"/>
                </a:lnTo>
                <a:lnTo>
                  <a:pt x="0" y="11430"/>
                </a:lnTo>
                <a:lnTo>
                  <a:pt x="653630" y="338188"/>
                </a:lnTo>
                <a:lnTo>
                  <a:pt x="588899" y="342392"/>
                </a:lnTo>
                <a:lnTo>
                  <a:pt x="585343" y="342519"/>
                </a:lnTo>
                <a:lnTo>
                  <a:pt x="582803" y="345567"/>
                </a:lnTo>
                <a:lnTo>
                  <a:pt x="582930" y="349123"/>
                </a:lnTo>
                <a:lnTo>
                  <a:pt x="583184" y="352552"/>
                </a:lnTo>
                <a:lnTo>
                  <a:pt x="586232" y="355219"/>
                </a:lnTo>
                <a:lnTo>
                  <a:pt x="688594" y="348615"/>
                </a:lnTo>
                <a:close/>
              </a:path>
              <a:path w="2289175" h="1455420">
                <a:moveTo>
                  <a:pt x="1018794" y="1354074"/>
                </a:moveTo>
                <a:lnTo>
                  <a:pt x="1016762" y="1350645"/>
                </a:lnTo>
                <a:lnTo>
                  <a:pt x="1009904" y="1348867"/>
                </a:lnTo>
                <a:lnTo>
                  <a:pt x="1006475" y="1351026"/>
                </a:lnTo>
                <a:lnTo>
                  <a:pt x="1005586" y="1354328"/>
                </a:lnTo>
                <a:lnTo>
                  <a:pt x="989571" y="1416977"/>
                </a:lnTo>
                <a:lnTo>
                  <a:pt x="847090" y="918337"/>
                </a:lnTo>
                <a:lnTo>
                  <a:pt x="834898" y="921893"/>
                </a:lnTo>
                <a:lnTo>
                  <a:pt x="977430" y="1420710"/>
                </a:lnTo>
                <a:lnTo>
                  <a:pt x="930656" y="1375791"/>
                </a:lnTo>
                <a:lnTo>
                  <a:pt x="928116" y="1373378"/>
                </a:lnTo>
                <a:lnTo>
                  <a:pt x="924052" y="1373378"/>
                </a:lnTo>
                <a:lnTo>
                  <a:pt x="919226" y="1378458"/>
                </a:lnTo>
                <a:lnTo>
                  <a:pt x="919353" y="1382522"/>
                </a:lnTo>
                <a:lnTo>
                  <a:pt x="993394" y="1453515"/>
                </a:lnTo>
                <a:lnTo>
                  <a:pt x="996010" y="1443228"/>
                </a:lnTo>
                <a:lnTo>
                  <a:pt x="1018794" y="1354074"/>
                </a:lnTo>
                <a:close/>
              </a:path>
              <a:path w="2289175" h="1455420">
                <a:moveTo>
                  <a:pt x="1475994" y="1019556"/>
                </a:moveTo>
                <a:lnTo>
                  <a:pt x="1453210" y="930402"/>
                </a:lnTo>
                <a:lnTo>
                  <a:pt x="1450594" y="920115"/>
                </a:lnTo>
                <a:lnTo>
                  <a:pt x="1376553" y="991108"/>
                </a:lnTo>
                <a:lnTo>
                  <a:pt x="1376426" y="995172"/>
                </a:lnTo>
                <a:lnTo>
                  <a:pt x="1378966" y="997839"/>
                </a:lnTo>
                <a:lnTo>
                  <a:pt x="1381252" y="1000125"/>
                </a:lnTo>
                <a:lnTo>
                  <a:pt x="1385316" y="1000252"/>
                </a:lnTo>
                <a:lnTo>
                  <a:pt x="1387856" y="997839"/>
                </a:lnTo>
                <a:lnTo>
                  <a:pt x="1434630" y="952931"/>
                </a:lnTo>
                <a:lnTo>
                  <a:pt x="1292098" y="1451737"/>
                </a:lnTo>
                <a:lnTo>
                  <a:pt x="1304290" y="1455293"/>
                </a:lnTo>
                <a:lnTo>
                  <a:pt x="1446771" y="956665"/>
                </a:lnTo>
                <a:lnTo>
                  <a:pt x="1462849" y="1019556"/>
                </a:lnTo>
                <a:lnTo>
                  <a:pt x="1463675" y="1022604"/>
                </a:lnTo>
                <a:lnTo>
                  <a:pt x="1467104" y="1024763"/>
                </a:lnTo>
                <a:lnTo>
                  <a:pt x="1473962" y="1022985"/>
                </a:lnTo>
                <a:lnTo>
                  <a:pt x="1475994" y="1019556"/>
                </a:lnTo>
                <a:close/>
              </a:path>
              <a:path w="2289175" h="1455420">
                <a:moveTo>
                  <a:pt x="2288794" y="81915"/>
                </a:moveTo>
                <a:lnTo>
                  <a:pt x="2279904" y="80391"/>
                </a:lnTo>
                <a:lnTo>
                  <a:pt x="2191131" y="65151"/>
                </a:lnTo>
                <a:lnTo>
                  <a:pt x="2187702" y="64643"/>
                </a:lnTo>
                <a:lnTo>
                  <a:pt x="2184400" y="66929"/>
                </a:lnTo>
                <a:lnTo>
                  <a:pt x="2183765" y="70358"/>
                </a:lnTo>
                <a:lnTo>
                  <a:pt x="2183257" y="73787"/>
                </a:lnTo>
                <a:lnTo>
                  <a:pt x="2185543" y="77089"/>
                </a:lnTo>
                <a:lnTo>
                  <a:pt x="2188972" y="77724"/>
                </a:lnTo>
                <a:lnTo>
                  <a:pt x="2252827" y="88633"/>
                </a:lnTo>
                <a:lnTo>
                  <a:pt x="1676908" y="304546"/>
                </a:lnTo>
                <a:lnTo>
                  <a:pt x="1681480" y="316484"/>
                </a:lnTo>
                <a:lnTo>
                  <a:pt x="2257260" y="100584"/>
                </a:lnTo>
                <a:lnTo>
                  <a:pt x="2216404" y="150749"/>
                </a:lnTo>
                <a:lnTo>
                  <a:pt x="2214118" y="153416"/>
                </a:lnTo>
                <a:lnTo>
                  <a:pt x="2214499" y="157353"/>
                </a:lnTo>
                <a:lnTo>
                  <a:pt x="2219960" y="161798"/>
                </a:lnTo>
                <a:lnTo>
                  <a:pt x="2224024" y="161417"/>
                </a:lnTo>
                <a:lnTo>
                  <a:pt x="2288794" y="81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2133600" y="62484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057400" y="457200"/>
            <a:ext cx="5027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imes New Roman"/>
                <a:cs typeface="Times New Roman"/>
              </a:rPr>
              <a:t>A little </a:t>
            </a:r>
            <a:r>
              <a:rPr sz="36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imes New Roman"/>
                <a:cs typeface="Times New Roman"/>
              </a:rPr>
              <a:t>about </a:t>
            </a:r>
            <a:r>
              <a:rPr sz="3600" b="1" u="heavy" spc="-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imes New Roman"/>
                <a:cs typeface="Times New Roman"/>
              </a:rPr>
              <a:t>XHR</a:t>
            </a:r>
            <a:r>
              <a:rPr sz="3600" b="1" u="heavy" spc="-5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imes New Roman"/>
                <a:cs typeface="Times New Roman"/>
              </a:rPr>
              <a:t>object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43000" y="1143000"/>
            <a:ext cx="6781800" cy="4876800"/>
            <a:chOff x="1143000" y="1752600"/>
            <a:chExt cx="6781800" cy="4876800"/>
          </a:xfrm>
        </p:grpSpPr>
        <p:sp>
          <p:nvSpPr>
            <p:cNvPr id="18" name="object 18"/>
            <p:cNvSpPr/>
            <p:nvPr/>
          </p:nvSpPr>
          <p:spPr>
            <a:xfrm>
              <a:off x="1600200" y="1752600"/>
              <a:ext cx="6324600" cy="4876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3000" y="3429000"/>
              <a:ext cx="415632" cy="38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3000" y="5638800"/>
              <a:ext cx="415632" cy="38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43000" y="2362200"/>
              <a:ext cx="415632" cy="38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43000" y="4953000"/>
              <a:ext cx="415632" cy="38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6"/>
          <p:cNvSpPr/>
          <p:nvPr/>
        </p:nvSpPr>
        <p:spPr>
          <a:xfrm>
            <a:off x="1295400" y="1828800"/>
            <a:ext cx="66294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30983" y="1420113"/>
            <a:ext cx="4958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</a:t>
            </a:r>
            <a:r>
              <a:rPr sz="4400" u="none" dirty="0">
                <a:solidFill>
                  <a:srgbClr val="000000"/>
                </a:solidFill>
              </a:rPr>
              <a:t> </a:t>
            </a:r>
            <a:r>
              <a:rPr sz="4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readyState</a:t>
            </a:r>
            <a:r>
              <a:rPr sz="4400" u="heavy" spc="-114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4400" u="he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</a:rPr>
              <a:t>values</a:t>
            </a:r>
            <a:endParaRPr sz="440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47800" y="2438425"/>
          <a:ext cx="6515100" cy="3578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185"/>
                <a:gridCol w="4907915"/>
              </a:tblGrid>
              <a:tr h="5963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State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4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962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uninitialized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3B3B3B"/>
                    </a:solidFill>
                  </a:tcPr>
                </a:tc>
              </a:tr>
              <a:tr h="5963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loading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>
                    <a:solidFill>
                      <a:srgbClr val="4D4D4D"/>
                    </a:solidFill>
                  </a:tcPr>
                </a:tc>
              </a:tr>
              <a:tr h="5963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pPr marL="92646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loaded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>
                    <a:solidFill>
                      <a:srgbClr val="3B3B3B"/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interactive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>
                    <a:solidFill>
                      <a:srgbClr val="4D4D4D"/>
                    </a:solidFill>
                  </a:tcPr>
                </a:tc>
              </a:tr>
              <a:tr h="5963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complete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>
                    <a:solidFill>
                      <a:srgbClr val="3B3B3B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914400" y="5562600"/>
            <a:ext cx="415632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17495" y="1420113"/>
            <a:ext cx="4386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 few</a:t>
            </a:r>
            <a:r>
              <a:rPr sz="4400" u="none" dirty="0">
                <a:solidFill>
                  <a:srgbClr val="000000"/>
                </a:solidFill>
              </a:rPr>
              <a:t> </a:t>
            </a:r>
            <a:r>
              <a:rPr sz="4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status</a:t>
            </a:r>
            <a:r>
              <a:rPr sz="4400" u="heavy" spc="-11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4400" u="heavy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</a:rPr>
              <a:t>values</a:t>
            </a:r>
            <a:endParaRPr sz="440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371600" y="2438400"/>
          <a:ext cx="6171565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605"/>
                <a:gridCol w="4759960"/>
              </a:tblGrid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Status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060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3B3B3B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Bad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Request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solidFill>
                      <a:srgbClr val="4D4D4D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404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File Not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Found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solidFill>
                      <a:srgbClr val="3B3B3B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Internal Server</a:t>
                      </a:r>
                      <a:r>
                        <a:rPr sz="2400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Error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solidFill>
                      <a:srgbClr val="4D4D4D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505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solidFill>
                      <a:srgbClr val="3B3B3B"/>
                    </a:solidFill>
                  </a:tcPr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HTTP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version not</a:t>
                      </a:r>
                      <a:r>
                        <a:rPr sz="2400" spc="-1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supported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solidFill>
                      <a:srgbClr val="3B3B3B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914400" y="3048000"/>
            <a:ext cx="415632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02105" y="3253866"/>
            <a:ext cx="5788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>
                <a:solidFill>
                  <a:srgbClr val="000000"/>
                </a:solidFill>
              </a:rPr>
              <a:t>Let‘s get to </a:t>
            </a:r>
            <a:r>
              <a:rPr sz="4400" u="none" spc="-5" dirty="0">
                <a:solidFill>
                  <a:srgbClr val="000000"/>
                </a:solidFill>
              </a:rPr>
              <a:t>some work</a:t>
            </a:r>
            <a:r>
              <a:rPr sz="4400" u="none" spc="-105" dirty="0">
                <a:solidFill>
                  <a:srgbClr val="000000"/>
                </a:solidFill>
              </a:rPr>
              <a:t> </a:t>
            </a:r>
            <a:r>
              <a:rPr sz="4400" u="none" spc="-600" dirty="0">
                <a:solidFill>
                  <a:srgbClr val="000000"/>
                </a:solidFill>
                <a:latin typeface="Wingdings"/>
                <a:cs typeface="Wingdings"/>
              </a:rPr>
              <a:t></a:t>
            </a:r>
            <a:endParaRPr sz="4400">
              <a:latin typeface="Wingdings"/>
              <a:cs typeface="Wingding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43000" y="1079338"/>
            <a:ext cx="7044055" cy="5321935"/>
            <a:chOff x="1143000" y="1079338"/>
            <a:chExt cx="7044055" cy="5321935"/>
          </a:xfrm>
        </p:grpSpPr>
        <p:sp>
          <p:nvSpPr>
            <p:cNvPr id="13" name="object 13"/>
            <p:cNvSpPr/>
            <p:nvPr/>
          </p:nvSpPr>
          <p:spPr>
            <a:xfrm>
              <a:off x="6043621" y="1079338"/>
              <a:ext cx="2143274" cy="1554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3000" y="4610441"/>
              <a:ext cx="1769178" cy="1790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7"/>
          <p:cNvSpPr txBox="1">
            <a:spLocks/>
          </p:cNvSpPr>
          <p:nvPr/>
        </p:nvSpPr>
        <p:spPr>
          <a:xfrm>
            <a:off x="1524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981200" y="6492875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7696200" y="6172200"/>
            <a:ext cx="1066800" cy="3810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309"/>
              </a:spcBef>
            </a:pP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cont...)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4" name="object 18"/>
          <p:cNvGrpSpPr/>
          <p:nvPr/>
        </p:nvGrpSpPr>
        <p:grpSpPr>
          <a:xfrm>
            <a:off x="7232650" y="831850"/>
            <a:ext cx="1308100" cy="546100"/>
            <a:chOff x="7232650" y="831850"/>
            <a:chExt cx="1308100" cy="546100"/>
          </a:xfrm>
        </p:grpSpPr>
        <p:sp>
          <p:nvSpPr>
            <p:cNvPr id="55" name="object 19"/>
            <p:cNvSpPr/>
            <p:nvPr/>
          </p:nvSpPr>
          <p:spPr>
            <a:xfrm>
              <a:off x="7239000" y="838200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647700" y="0"/>
                  </a:moveTo>
                  <a:lnTo>
                    <a:pt x="581469" y="1376"/>
                  </a:lnTo>
                  <a:lnTo>
                    <a:pt x="517153" y="5417"/>
                  </a:lnTo>
                  <a:lnTo>
                    <a:pt x="455077" y="11988"/>
                  </a:lnTo>
                  <a:lnTo>
                    <a:pt x="395567" y="20954"/>
                  </a:lnTo>
                  <a:lnTo>
                    <a:pt x="338948" y="32184"/>
                  </a:lnTo>
                  <a:lnTo>
                    <a:pt x="285545" y="45541"/>
                  </a:lnTo>
                  <a:lnTo>
                    <a:pt x="235684" y="60893"/>
                  </a:lnTo>
                  <a:lnTo>
                    <a:pt x="189690" y="78104"/>
                  </a:lnTo>
                  <a:lnTo>
                    <a:pt x="147888" y="97043"/>
                  </a:lnTo>
                  <a:lnTo>
                    <a:pt x="110605" y="117574"/>
                  </a:lnTo>
                  <a:lnTo>
                    <a:pt x="78164" y="139563"/>
                  </a:lnTo>
                  <a:lnTo>
                    <a:pt x="29115" y="187382"/>
                  </a:lnTo>
                  <a:lnTo>
                    <a:pt x="3343" y="239427"/>
                  </a:lnTo>
                  <a:lnTo>
                    <a:pt x="0" y="266700"/>
                  </a:lnTo>
                  <a:lnTo>
                    <a:pt x="3343" y="293972"/>
                  </a:lnTo>
                  <a:lnTo>
                    <a:pt x="29115" y="346017"/>
                  </a:lnTo>
                  <a:lnTo>
                    <a:pt x="78164" y="393836"/>
                  </a:lnTo>
                  <a:lnTo>
                    <a:pt x="110605" y="415825"/>
                  </a:lnTo>
                  <a:lnTo>
                    <a:pt x="147888" y="436356"/>
                  </a:lnTo>
                  <a:lnTo>
                    <a:pt x="189690" y="455295"/>
                  </a:lnTo>
                  <a:lnTo>
                    <a:pt x="235684" y="472506"/>
                  </a:lnTo>
                  <a:lnTo>
                    <a:pt x="285545" y="487858"/>
                  </a:lnTo>
                  <a:lnTo>
                    <a:pt x="338948" y="501215"/>
                  </a:lnTo>
                  <a:lnTo>
                    <a:pt x="395567" y="512445"/>
                  </a:lnTo>
                  <a:lnTo>
                    <a:pt x="455077" y="521411"/>
                  </a:lnTo>
                  <a:lnTo>
                    <a:pt x="517153" y="527982"/>
                  </a:lnTo>
                  <a:lnTo>
                    <a:pt x="581469" y="532023"/>
                  </a:lnTo>
                  <a:lnTo>
                    <a:pt x="647700" y="533400"/>
                  </a:lnTo>
                  <a:lnTo>
                    <a:pt x="713930" y="532023"/>
                  </a:lnTo>
                  <a:lnTo>
                    <a:pt x="778246" y="527982"/>
                  </a:lnTo>
                  <a:lnTo>
                    <a:pt x="840322" y="521411"/>
                  </a:lnTo>
                  <a:lnTo>
                    <a:pt x="899832" y="512445"/>
                  </a:lnTo>
                  <a:lnTo>
                    <a:pt x="956451" y="501215"/>
                  </a:lnTo>
                  <a:lnTo>
                    <a:pt x="1009854" y="487858"/>
                  </a:lnTo>
                  <a:lnTo>
                    <a:pt x="1059715" y="472506"/>
                  </a:lnTo>
                  <a:lnTo>
                    <a:pt x="1105709" y="455295"/>
                  </a:lnTo>
                  <a:lnTo>
                    <a:pt x="1147511" y="436356"/>
                  </a:lnTo>
                  <a:lnTo>
                    <a:pt x="1184794" y="415825"/>
                  </a:lnTo>
                  <a:lnTo>
                    <a:pt x="1217235" y="393836"/>
                  </a:lnTo>
                  <a:lnTo>
                    <a:pt x="1266284" y="346017"/>
                  </a:lnTo>
                  <a:lnTo>
                    <a:pt x="1292056" y="293972"/>
                  </a:lnTo>
                  <a:lnTo>
                    <a:pt x="1295400" y="266700"/>
                  </a:lnTo>
                  <a:lnTo>
                    <a:pt x="1292056" y="239427"/>
                  </a:lnTo>
                  <a:lnTo>
                    <a:pt x="1266284" y="187382"/>
                  </a:lnTo>
                  <a:lnTo>
                    <a:pt x="1217235" y="139563"/>
                  </a:lnTo>
                  <a:lnTo>
                    <a:pt x="1184794" y="117574"/>
                  </a:lnTo>
                  <a:lnTo>
                    <a:pt x="1147511" y="97043"/>
                  </a:lnTo>
                  <a:lnTo>
                    <a:pt x="1105709" y="78104"/>
                  </a:lnTo>
                  <a:lnTo>
                    <a:pt x="1059715" y="60893"/>
                  </a:lnTo>
                  <a:lnTo>
                    <a:pt x="1009854" y="45541"/>
                  </a:lnTo>
                  <a:lnTo>
                    <a:pt x="956451" y="32184"/>
                  </a:lnTo>
                  <a:lnTo>
                    <a:pt x="899832" y="20954"/>
                  </a:lnTo>
                  <a:lnTo>
                    <a:pt x="840322" y="11988"/>
                  </a:lnTo>
                  <a:lnTo>
                    <a:pt x="778246" y="5417"/>
                  </a:lnTo>
                  <a:lnTo>
                    <a:pt x="713930" y="1376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20"/>
            <p:cNvSpPr/>
            <p:nvPr/>
          </p:nvSpPr>
          <p:spPr>
            <a:xfrm>
              <a:off x="7239000" y="838200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0" y="266700"/>
                  </a:moveTo>
                  <a:lnTo>
                    <a:pt x="13157" y="212943"/>
                  </a:lnTo>
                  <a:lnTo>
                    <a:pt x="50893" y="162877"/>
                  </a:lnTo>
                  <a:lnTo>
                    <a:pt x="110605" y="117574"/>
                  </a:lnTo>
                  <a:lnTo>
                    <a:pt x="147888" y="97043"/>
                  </a:lnTo>
                  <a:lnTo>
                    <a:pt x="189690" y="78104"/>
                  </a:lnTo>
                  <a:lnTo>
                    <a:pt x="235684" y="60893"/>
                  </a:lnTo>
                  <a:lnTo>
                    <a:pt x="285545" y="45541"/>
                  </a:lnTo>
                  <a:lnTo>
                    <a:pt x="338948" y="32184"/>
                  </a:lnTo>
                  <a:lnTo>
                    <a:pt x="395567" y="20954"/>
                  </a:lnTo>
                  <a:lnTo>
                    <a:pt x="455077" y="11988"/>
                  </a:lnTo>
                  <a:lnTo>
                    <a:pt x="517153" y="5417"/>
                  </a:lnTo>
                  <a:lnTo>
                    <a:pt x="581469" y="1376"/>
                  </a:lnTo>
                  <a:lnTo>
                    <a:pt x="647700" y="0"/>
                  </a:lnTo>
                  <a:lnTo>
                    <a:pt x="713930" y="1376"/>
                  </a:lnTo>
                  <a:lnTo>
                    <a:pt x="778246" y="5417"/>
                  </a:lnTo>
                  <a:lnTo>
                    <a:pt x="840322" y="11988"/>
                  </a:lnTo>
                  <a:lnTo>
                    <a:pt x="899832" y="20954"/>
                  </a:lnTo>
                  <a:lnTo>
                    <a:pt x="956451" y="32184"/>
                  </a:lnTo>
                  <a:lnTo>
                    <a:pt x="1009854" y="45541"/>
                  </a:lnTo>
                  <a:lnTo>
                    <a:pt x="1059715" y="60893"/>
                  </a:lnTo>
                  <a:lnTo>
                    <a:pt x="1105709" y="78104"/>
                  </a:lnTo>
                  <a:lnTo>
                    <a:pt x="1147511" y="97043"/>
                  </a:lnTo>
                  <a:lnTo>
                    <a:pt x="1184794" y="117574"/>
                  </a:lnTo>
                  <a:lnTo>
                    <a:pt x="1217235" y="139563"/>
                  </a:lnTo>
                  <a:lnTo>
                    <a:pt x="1266284" y="187382"/>
                  </a:lnTo>
                  <a:lnTo>
                    <a:pt x="1292056" y="239427"/>
                  </a:lnTo>
                  <a:lnTo>
                    <a:pt x="1295400" y="266700"/>
                  </a:lnTo>
                  <a:lnTo>
                    <a:pt x="1292056" y="293972"/>
                  </a:lnTo>
                  <a:lnTo>
                    <a:pt x="1282242" y="320456"/>
                  </a:lnTo>
                  <a:lnTo>
                    <a:pt x="1244506" y="370522"/>
                  </a:lnTo>
                  <a:lnTo>
                    <a:pt x="1184794" y="415825"/>
                  </a:lnTo>
                  <a:lnTo>
                    <a:pt x="1147511" y="436356"/>
                  </a:lnTo>
                  <a:lnTo>
                    <a:pt x="1105709" y="455295"/>
                  </a:lnTo>
                  <a:lnTo>
                    <a:pt x="1059715" y="472506"/>
                  </a:lnTo>
                  <a:lnTo>
                    <a:pt x="1009854" y="487858"/>
                  </a:lnTo>
                  <a:lnTo>
                    <a:pt x="956451" y="501215"/>
                  </a:lnTo>
                  <a:lnTo>
                    <a:pt x="899832" y="512445"/>
                  </a:lnTo>
                  <a:lnTo>
                    <a:pt x="840322" y="521411"/>
                  </a:lnTo>
                  <a:lnTo>
                    <a:pt x="778246" y="527982"/>
                  </a:lnTo>
                  <a:lnTo>
                    <a:pt x="713930" y="532023"/>
                  </a:lnTo>
                  <a:lnTo>
                    <a:pt x="647700" y="533400"/>
                  </a:lnTo>
                  <a:lnTo>
                    <a:pt x="581469" y="532023"/>
                  </a:lnTo>
                  <a:lnTo>
                    <a:pt x="517153" y="527982"/>
                  </a:lnTo>
                  <a:lnTo>
                    <a:pt x="455077" y="521411"/>
                  </a:lnTo>
                  <a:lnTo>
                    <a:pt x="395567" y="512445"/>
                  </a:lnTo>
                  <a:lnTo>
                    <a:pt x="338948" y="501215"/>
                  </a:lnTo>
                  <a:lnTo>
                    <a:pt x="285545" y="487858"/>
                  </a:lnTo>
                  <a:lnTo>
                    <a:pt x="235684" y="472506"/>
                  </a:lnTo>
                  <a:lnTo>
                    <a:pt x="189690" y="455295"/>
                  </a:lnTo>
                  <a:lnTo>
                    <a:pt x="147888" y="436356"/>
                  </a:lnTo>
                  <a:lnTo>
                    <a:pt x="110605" y="415825"/>
                  </a:lnTo>
                  <a:lnTo>
                    <a:pt x="78164" y="393836"/>
                  </a:lnTo>
                  <a:lnTo>
                    <a:pt x="29115" y="346017"/>
                  </a:lnTo>
                  <a:lnTo>
                    <a:pt x="3343" y="293972"/>
                  </a:lnTo>
                  <a:lnTo>
                    <a:pt x="0" y="266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21"/>
          <p:cNvSpPr txBox="1"/>
          <p:nvPr/>
        </p:nvSpPr>
        <p:spPr>
          <a:xfrm>
            <a:off x="7515225" y="943483"/>
            <a:ext cx="743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6FC0"/>
                </a:solidFill>
                <a:latin typeface="Times New Roman"/>
                <a:cs typeface="Times New Roman"/>
              </a:rPr>
              <a:t>Example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8" name="object 16"/>
          <p:cNvSpPr/>
          <p:nvPr/>
        </p:nvSpPr>
        <p:spPr>
          <a:xfrm>
            <a:off x="990600" y="609600"/>
            <a:ext cx="62484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409575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Title 7"/>
          <p:cNvSpPr txBox="1">
            <a:spLocks/>
          </p:cNvSpPr>
          <p:nvPr/>
        </p:nvSpPr>
        <p:spPr>
          <a:xfrm>
            <a:off x="381000" y="180975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219200" y="6492875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88912" y="15875"/>
            <a:ext cx="7278688" cy="5699125"/>
            <a:chOff x="188912" y="15875"/>
            <a:chExt cx="7278688" cy="5699125"/>
          </a:xfrm>
        </p:grpSpPr>
        <p:sp>
          <p:nvSpPr>
            <p:cNvPr id="6" name="object 6"/>
            <p:cNvSpPr/>
            <p:nvPr/>
          </p:nvSpPr>
          <p:spPr>
            <a:xfrm>
              <a:off x="201612" y="728726"/>
              <a:ext cx="919480" cy="844550"/>
            </a:xfrm>
            <a:custGeom>
              <a:avLst/>
              <a:gdLst/>
              <a:ahLst/>
              <a:cxnLst/>
              <a:rect l="l" t="t" r="r" b="b"/>
              <a:pathLst>
                <a:path w="919480" h="844550">
                  <a:moveTo>
                    <a:pt x="919162" y="0"/>
                  </a:moveTo>
                  <a:lnTo>
                    <a:pt x="44450" y="631825"/>
                  </a:lnTo>
                  <a:lnTo>
                    <a:pt x="0" y="666750"/>
                  </a:lnTo>
                  <a:lnTo>
                    <a:pt x="142875" y="671449"/>
                  </a:lnTo>
                  <a:lnTo>
                    <a:pt x="244475" y="698500"/>
                  </a:lnTo>
                  <a:lnTo>
                    <a:pt x="512762" y="782574"/>
                  </a:lnTo>
                  <a:lnTo>
                    <a:pt x="590550" y="820674"/>
                  </a:lnTo>
                  <a:lnTo>
                    <a:pt x="652462" y="844550"/>
                  </a:lnTo>
                  <a:lnTo>
                    <a:pt x="652462" y="788924"/>
                  </a:lnTo>
                  <a:lnTo>
                    <a:pt x="658812" y="698500"/>
                  </a:lnTo>
                  <a:lnTo>
                    <a:pt x="674687" y="626999"/>
                  </a:lnTo>
                  <a:lnTo>
                    <a:pt x="700087" y="517525"/>
                  </a:lnTo>
                  <a:lnTo>
                    <a:pt x="725487" y="438150"/>
                  </a:lnTo>
                  <a:lnTo>
                    <a:pt x="752475" y="381000"/>
                  </a:lnTo>
                  <a:lnTo>
                    <a:pt x="774700" y="301625"/>
                  </a:lnTo>
                  <a:lnTo>
                    <a:pt x="800100" y="236474"/>
                  </a:lnTo>
                  <a:lnTo>
                    <a:pt x="833437" y="161925"/>
                  </a:lnTo>
                  <a:lnTo>
                    <a:pt x="919162" y="0"/>
                  </a:lnTo>
                  <a:close/>
                </a:path>
              </a:pathLst>
            </a:custGeom>
            <a:solidFill>
              <a:srgbClr val="F8F8F8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2" y="677926"/>
              <a:ext cx="982980" cy="749300"/>
            </a:xfrm>
            <a:custGeom>
              <a:avLst/>
              <a:gdLst/>
              <a:ahLst/>
              <a:cxnLst/>
              <a:rect l="l" t="t" r="r" b="b"/>
              <a:pathLst>
                <a:path w="982980" h="749300">
                  <a:moveTo>
                    <a:pt x="42620" y="692472"/>
                  </a:moveTo>
                  <a:lnTo>
                    <a:pt x="23812" y="706374"/>
                  </a:lnTo>
                  <a:lnTo>
                    <a:pt x="0" y="749300"/>
                  </a:lnTo>
                  <a:lnTo>
                    <a:pt x="42620" y="692472"/>
                  </a:lnTo>
                  <a:close/>
                </a:path>
                <a:path w="982980" h="749300">
                  <a:moveTo>
                    <a:pt x="514496" y="655574"/>
                  </a:moveTo>
                  <a:lnTo>
                    <a:pt x="209550" y="655574"/>
                  </a:lnTo>
                  <a:lnTo>
                    <a:pt x="352425" y="690499"/>
                  </a:lnTo>
                  <a:lnTo>
                    <a:pt x="477837" y="741299"/>
                  </a:lnTo>
                  <a:lnTo>
                    <a:pt x="514496" y="655574"/>
                  </a:lnTo>
                  <a:close/>
                </a:path>
                <a:path w="982980" h="749300">
                  <a:moveTo>
                    <a:pt x="53842" y="684178"/>
                  </a:moveTo>
                  <a:lnTo>
                    <a:pt x="47625" y="685800"/>
                  </a:lnTo>
                  <a:lnTo>
                    <a:pt x="42620" y="692472"/>
                  </a:lnTo>
                  <a:lnTo>
                    <a:pt x="53842" y="684178"/>
                  </a:lnTo>
                  <a:close/>
                </a:path>
                <a:path w="982980" h="749300">
                  <a:moveTo>
                    <a:pt x="982662" y="0"/>
                  </a:moveTo>
                  <a:lnTo>
                    <a:pt x="53842" y="684178"/>
                  </a:lnTo>
                  <a:lnTo>
                    <a:pt x="120650" y="666750"/>
                  </a:lnTo>
                  <a:lnTo>
                    <a:pt x="209550" y="655574"/>
                  </a:lnTo>
                  <a:lnTo>
                    <a:pt x="514496" y="655574"/>
                  </a:lnTo>
                  <a:lnTo>
                    <a:pt x="581025" y="499999"/>
                  </a:lnTo>
                  <a:lnTo>
                    <a:pt x="739775" y="242824"/>
                  </a:lnTo>
                  <a:lnTo>
                    <a:pt x="982662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33626" y="2057400"/>
              <a:ext cx="5633974" cy="3657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19200" y="1447800"/>
            <a:ext cx="1066800" cy="3810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cont...)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97582" y="1116838"/>
            <a:ext cx="4028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>
                <a:solidFill>
                  <a:srgbClr val="000000"/>
                </a:solidFill>
              </a:rPr>
              <a:t>And you get this</a:t>
            </a:r>
            <a:r>
              <a:rPr sz="4400" u="none" spc="-125" dirty="0">
                <a:solidFill>
                  <a:srgbClr val="000000"/>
                </a:solidFill>
              </a:rPr>
              <a:t> </a:t>
            </a:r>
            <a:r>
              <a:rPr sz="4400" u="none" dirty="0">
                <a:solidFill>
                  <a:srgbClr val="000000"/>
                </a:solidFill>
              </a:rPr>
              <a:t>:</a:t>
            </a:r>
            <a:endParaRPr sz="4400"/>
          </a:p>
        </p:txBody>
      </p:sp>
      <p:sp>
        <p:nvSpPr>
          <p:cNvPr id="12" name="object 12"/>
          <p:cNvSpPr/>
          <p:nvPr/>
        </p:nvSpPr>
        <p:spPr>
          <a:xfrm>
            <a:off x="1371600" y="2133600"/>
            <a:ext cx="6629400" cy="4286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600200" y="685800"/>
            <a:ext cx="6348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>
                <a:solidFill>
                  <a:srgbClr val="000000"/>
                </a:solidFill>
              </a:rPr>
              <a:t>Output </a:t>
            </a:r>
            <a:r>
              <a:rPr sz="4400" u="none" spc="5" dirty="0">
                <a:solidFill>
                  <a:srgbClr val="000000"/>
                </a:solidFill>
              </a:rPr>
              <a:t>page </a:t>
            </a:r>
            <a:r>
              <a:rPr sz="4400" u="none" dirty="0">
                <a:solidFill>
                  <a:srgbClr val="000000"/>
                </a:solidFill>
              </a:rPr>
              <a:t>looks like this</a:t>
            </a:r>
            <a:r>
              <a:rPr sz="4400" u="none" spc="-114" dirty="0">
                <a:solidFill>
                  <a:srgbClr val="000000"/>
                </a:solidFill>
              </a:rPr>
              <a:t> </a:t>
            </a:r>
            <a:r>
              <a:rPr sz="4400" u="none" dirty="0">
                <a:solidFill>
                  <a:srgbClr val="000000"/>
                </a:solidFill>
              </a:rPr>
              <a:t>:</a:t>
            </a:r>
            <a:endParaRPr sz="4400"/>
          </a:p>
        </p:txBody>
      </p:sp>
      <p:sp>
        <p:nvSpPr>
          <p:cNvPr id="17" name="object 17"/>
          <p:cNvSpPr/>
          <p:nvPr/>
        </p:nvSpPr>
        <p:spPr>
          <a:xfrm>
            <a:off x="1295400" y="1600200"/>
            <a:ext cx="67818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89557" y="3023743"/>
            <a:ext cx="5412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>
                <a:solidFill>
                  <a:srgbClr val="000000"/>
                </a:solidFill>
              </a:rPr>
              <a:t>Interactive</a:t>
            </a:r>
            <a:r>
              <a:rPr sz="4400" u="none" spc="-90" dirty="0">
                <a:solidFill>
                  <a:srgbClr val="000000"/>
                </a:solidFill>
              </a:rPr>
              <a:t> </a:t>
            </a:r>
            <a:r>
              <a:rPr sz="4400" u="none" dirty="0">
                <a:solidFill>
                  <a:srgbClr val="000000"/>
                </a:solidFill>
              </a:rPr>
              <a:t>mouse-overs</a:t>
            </a:r>
            <a:endParaRPr sz="4400"/>
          </a:p>
        </p:txBody>
      </p:sp>
      <p:pic>
        <p:nvPicPr>
          <p:cNvPr id="13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574649" y="1394586"/>
            <a:ext cx="785812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39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Here </a:t>
            </a:r>
            <a:r>
              <a:rPr sz="2400" spc="-5" dirty="0">
                <a:solidFill>
                  <a:srgbClr val="6F2F9F"/>
                </a:solidFill>
                <a:latin typeface="Times New Roman"/>
                <a:cs typeface="Times New Roman"/>
              </a:rPr>
              <a:t>comes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another Ajax </a:t>
            </a:r>
            <a:r>
              <a:rPr sz="2400" spc="-5" dirty="0">
                <a:solidFill>
                  <a:srgbClr val="6F2F9F"/>
                </a:solidFill>
                <a:latin typeface="Times New Roman"/>
                <a:cs typeface="Times New Roman"/>
              </a:rPr>
              <a:t>example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— one that‘s a little</a:t>
            </a:r>
            <a:r>
              <a:rPr sz="2400" spc="-1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Times New Roman"/>
                <a:cs typeface="Times New Roman"/>
              </a:rPr>
              <a:t>more  impressive</a:t>
            </a:r>
            <a:r>
              <a:rPr sz="24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visually.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F2F9F"/>
              </a:buClr>
              <a:buFont typeface="Times New Roman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6F2F9F"/>
                </a:solidFill>
                <a:latin typeface="Times New Roman"/>
                <a:cs typeface="Times New Roman"/>
              </a:rPr>
              <a:t>When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you </a:t>
            </a:r>
            <a:r>
              <a:rPr sz="2400" spc="-5" dirty="0">
                <a:solidFill>
                  <a:srgbClr val="6F2F9F"/>
                </a:solidFill>
                <a:latin typeface="Times New Roman"/>
                <a:cs typeface="Times New Roman"/>
              </a:rPr>
              <a:t>move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6F2F9F"/>
                </a:solidFill>
                <a:latin typeface="Times New Roman"/>
                <a:cs typeface="Times New Roman"/>
              </a:rPr>
              <a:t>mouse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over one of the </a:t>
            </a:r>
            <a:r>
              <a:rPr sz="2400" spc="-5" dirty="0">
                <a:solidFill>
                  <a:srgbClr val="6F2F9F"/>
                </a:solidFill>
                <a:latin typeface="Times New Roman"/>
                <a:cs typeface="Times New Roman"/>
              </a:rPr>
              <a:t>images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on this  page, the application fetches text for that </a:t>
            </a:r>
            <a:r>
              <a:rPr sz="2400" spc="-5" dirty="0">
                <a:solidFill>
                  <a:srgbClr val="6F2F9F"/>
                </a:solidFill>
                <a:latin typeface="Times New Roman"/>
                <a:cs typeface="Times New Roman"/>
              </a:rPr>
              <a:t>mouseover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by</a:t>
            </a:r>
            <a:r>
              <a:rPr sz="2400" spc="-1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Times New Roman"/>
                <a:cs typeface="Times New Roman"/>
              </a:rPr>
              <a:t>using 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Ajax.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F2F9F"/>
              </a:buClr>
              <a:buFont typeface="Times New Roman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5600" marR="34925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6F2F9F"/>
                </a:solidFill>
                <a:latin typeface="Times New Roman"/>
                <a:cs typeface="Times New Roman"/>
              </a:rPr>
              <a:t>All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you really have to do is to connect the getData function  (which fetches text data and displays it in the &lt;div&gt; </a:t>
            </a:r>
            <a:r>
              <a:rPr sz="2400" spc="-5" dirty="0">
                <a:solidFill>
                  <a:srgbClr val="6F2F9F"/>
                </a:solidFill>
                <a:latin typeface="Times New Roman"/>
                <a:cs typeface="Times New Roman"/>
              </a:rPr>
              <a:t>element  whose name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you pass) to the </a:t>
            </a:r>
            <a:r>
              <a:rPr sz="2400" spc="-35" dirty="0">
                <a:solidFill>
                  <a:srgbClr val="6F2F9F"/>
                </a:solidFill>
                <a:latin typeface="Times New Roman"/>
                <a:cs typeface="Times New Roman"/>
              </a:rPr>
              <a:t>‗onmouseover‘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event of each of  the </a:t>
            </a:r>
            <a:r>
              <a:rPr sz="2400" spc="-5" dirty="0">
                <a:solidFill>
                  <a:srgbClr val="6F2F9F"/>
                </a:solidFill>
                <a:latin typeface="Times New Roman"/>
                <a:cs typeface="Times New Roman"/>
              </a:rPr>
              <a:t>images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you see in Figure</a:t>
            </a:r>
            <a:r>
              <a:rPr sz="2400" spc="-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F2F9F"/>
                </a:solidFill>
                <a:latin typeface="Times New Roman"/>
                <a:cs typeface="Times New Roman"/>
              </a:rPr>
              <a:t>3-3.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" y="-381000"/>
            <a:ext cx="7467779" cy="6384779"/>
            <a:chOff x="914400" y="15875"/>
            <a:chExt cx="7467779" cy="6613379"/>
          </a:xfrm>
        </p:grpSpPr>
        <p:sp>
          <p:nvSpPr>
            <p:cNvPr id="4" name="object 4"/>
            <p:cNvSpPr/>
            <p:nvPr/>
          </p:nvSpPr>
          <p:spPr>
            <a:xfrm>
              <a:off x="4298950" y="15875"/>
              <a:ext cx="441325" cy="128905"/>
            </a:xfrm>
            <a:custGeom>
              <a:avLst/>
              <a:gdLst/>
              <a:ahLst/>
              <a:cxnLst/>
              <a:rect l="l" t="t" r="r" b="b"/>
              <a:pathLst>
                <a:path w="441325" h="128905">
                  <a:moveTo>
                    <a:pt x="266700" y="0"/>
                  </a:moveTo>
                  <a:lnTo>
                    <a:pt x="201549" y="0"/>
                  </a:lnTo>
                  <a:lnTo>
                    <a:pt x="150749" y="4699"/>
                  </a:lnTo>
                  <a:lnTo>
                    <a:pt x="99949" y="22225"/>
                  </a:lnTo>
                  <a:lnTo>
                    <a:pt x="65024" y="45974"/>
                  </a:lnTo>
                  <a:lnTo>
                    <a:pt x="33274" y="68199"/>
                  </a:lnTo>
                  <a:lnTo>
                    <a:pt x="7874" y="98425"/>
                  </a:lnTo>
                  <a:lnTo>
                    <a:pt x="0" y="112649"/>
                  </a:lnTo>
                  <a:lnTo>
                    <a:pt x="1524" y="128524"/>
                  </a:lnTo>
                  <a:lnTo>
                    <a:pt x="22225" y="98425"/>
                  </a:lnTo>
                  <a:lnTo>
                    <a:pt x="44450" y="80899"/>
                  </a:lnTo>
                  <a:lnTo>
                    <a:pt x="87249" y="52324"/>
                  </a:lnTo>
                  <a:lnTo>
                    <a:pt x="123825" y="36449"/>
                  </a:lnTo>
                  <a:lnTo>
                    <a:pt x="166624" y="22225"/>
                  </a:lnTo>
                  <a:lnTo>
                    <a:pt x="207899" y="17399"/>
                  </a:lnTo>
                  <a:lnTo>
                    <a:pt x="233425" y="17399"/>
                  </a:lnTo>
                  <a:lnTo>
                    <a:pt x="265175" y="20574"/>
                  </a:lnTo>
                  <a:lnTo>
                    <a:pt x="295275" y="22225"/>
                  </a:lnTo>
                  <a:lnTo>
                    <a:pt x="327025" y="31750"/>
                  </a:lnTo>
                  <a:lnTo>
                    <a:pt x="379475" y="55499"/>
                  </a:lnTo>
                  <a:lnTo>
                    <a:pt x="404875" y="77724"/>
                  </a:lnTo>
                  <a:lnTo>
                    <a:pt x="441325" y="103124"/>
                  </a:lnTo>
                  <a:lnTo>
                    <a:pt x="430275" y="77724"/>
                  </a:lnTo>
                  <a:lnTo>
                    <a:pt x="403225" y="50800"/>
                  </a:lnTo>
                  <a:lnTo>
                    <a:pt x="368300" y="31750"/>
                  </a:lnTo>
                  <a:lnTo>
                    <a:pt x="322325" y="11049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13201" y="488950"/>
              <a:ext cx="849630" cy="290830"/>
            </a:xfrm>
            <a:custGeom>
              <a:avLst/>
              <a:gdLst/>
              <a:ahLst/>
              <a:cxnLst/>
              <a:rect l="l" t="t" r="r" b="b"/>
              <a:pathLst>
                <a:path w="849629" h="290830">
                  <a:moveTo>
                    <a:pt x="814324" y="0"/>
                  </a:moveTo>
                  <a:lnTo>
                    <a:pt x="822325" y="42799"/>
                  </a:lnTo>
                  <a:lnTo>
                    <a:pt x="803275" y="65024"/>
                  </a:lnTo>
                  <a:lnTo>
                    <a:pt x="746125" y="69850"/>
                  </a:lnTo>
                  <a:lnTo>
                    <a:pt x="750824" y="66675"/>
                  </a:lnTo>
                  <a:lnTo>
                    <a:pt x="642874" y="68199"/>
                  </a:lnTo>
                  <a:lnTo>
                    <a:pt x="508000" y="85725"/>
                  </a:lnTo>
                  <a:lnTo>
                    <a:pt x="442849" y="96774"/>
                  </a:lnTo>
                  <a:lnTo>
                    <a:pt x="376174" y="109474"/>
                  </a:lnTo>
                  <a:lnTo>
                    <a:pt x="288925" y="117475"/>
                  </a:lnTo>
                  <a:lnTo>
                    <a:pt x="233299" y="130175"/>
                  </a:lnTo>
                  <a:lnTo>
                    <a:pt x="166624" y="139700"/>
                  </a:lnTo>
                  <a:lnTo>
                    <a:pt x="77724" y="174625"/>
                  </a:lnTo>
                  <a:lnTo>
                    <a:pt x="26924" y="211074"/>
                  </a:lnTo>
                  <a:lnTo>
                    <a:pt x="11049" y="242824"/>
                  </a:lnTo>
                  <a:lnTo>
                    <a:pt x="0" y="290449"/>
                  </a:lnTo>
                  <a:lnTo>
                    <a:pt x="23749" y="260350"/>
                  </a:lnTo>
                  <a:lnTo>
                    <a:pt x="47625" y="222250"/>
                  </a:lnTo>
                  <a:lnTo>
                    <a:pt x="88900" y="203200"/>
                  </a:lnTo>
                  <a:lnTo>
                    <a:pt x="146050" y="172974"/>
                  </a:lnTo>
                  <a:lnTo>
                    <a:pt x="214249" y="157099"/>
                  </a:lnTo>
                  <a:lnTo>
                    <a:pt x="306324" y="142875"/>
                  </a:lnTo>
                  <a:lnTo>
                    <a:pt x="417449" y="127000"/>
                  </a:lnTo>
                  <a:lnTo>
                    <a:pt x="512699" y="111125"/>
                  </a:lnTo>
                  <a:lnTo>
                    <a:pt x="633349" y="96774"/>
                  </a:lnTo>
                  <a:lnTo>
                    <a:pt x="746125" y="90424"/>
                  </a:lnTo>
                  <a:lnTo>
                    <a:pt x="814324" y="82550"/>
                  </a:lnTo>
                  <a:lnTo>
                    <a:pt x="849249" y="61849"/>
                  </a:lnTo>
                  <a:lnTo>
                    <a:pt x="846074" y="36449"/>
                  </a:lnTo>
                  <a:lnTo>
                    <a:pt x="814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53026" y="492125"/>
              <a:ext cx="885825" cy="290830"/>
            </a:xfrm>
            <a:custGeom>
              <a:avLst/>
              <a:gdLst/>
              <a:ahLst/>
              <a:cxnLst/>
              <a:rect l="l" t="t" r="r" b="b"/>
              <a:pathLst>
                <a:path w="885825" h="290830">
                  <a:moveTo>
                    <a:pt x="33274" y="0"/>
                  </a:moveTo>
                  <a:lnTo>
                    <a:pt x="1524" y="38100"/>
                  </a:lnTo>
                  <a:lnTo>
                    <a:pt x="0" y="63500"/>
                  </a:lnTo>
                  <a:lnTo>
                    <a:pt x="33274" y="82550"/>
                  </a:lnTo>
                  <a:lnTo>
                    <a:pt x="104775" y="90424"/>
                  </a:lnTo>
                  <a:lnTo>
                    <a:pt x="222250" y="95250"/>
                  </a:lnTo>
                  <a:lnTo>
                    <a:pt x="349250" y="111125"/>
                  </a:lnTo>
                  <a:lnTo>
                    <a:pt x="449199" y="127000"/>
                  </a:lnTo>
                  <a:lnTo>
                    <a:pt x="565150" y="142875"/>
                  </a:lnTo>
                  <a:lnTo>
                    <a:pt x="661924" y="158750"/>
                  </a:lnTo>
                  <a:lnTo>
                    <a:pt x="731774" y="172974"/>
                  </a:lnTo>
                  <a:lnTo>
                    <a:pt x="790575" y="203200"/>
                  </a:lnTo>
                  <a:lnTo>
                    <a:pt x="833374" y="222250"/>
                  </a:lnTo>
                  <a:lnTo>
                    <a:pt x="858774" y="260350"/>
                  </a:lnTo>
                  <a:lnTo>
                    <a:pt x="885825" y="290449"/>
                  </a:lnTo>
                  <a:lnTo>
                    <a:pt x="873125" y="242824"/>
                  </a:lnTo>
                  <a:lnTo>
                    <a:pt x="855599" y="211074"/>
                  </a:lnTo>
                  <a:lnTo>
                    <a:pt x="801624" y="176149"/>
                  </a:lnTo>
                  <a:lnTo>
                    <a:pt x="709549" y="139700"/>
                  </a:lnTo>
                  <a:lnTo>
                    <a:pt x="641350" y="128524"/>
                  </a:lnTo>
                  <a:lnTo>
                    <a:pt x="582549" y="117475"/>
                  </a:lnTo>
                  <a:lnTo>
                    <a:pt x="492125" y="109474"/>
                  </a:lnTo>
                  <a:lnTo>
                    <a:pt x="420624" y="95250"/>
                  </a:lnTo>
                  <a:lnTo>
                    <a:pt x="355600" y="85725"/>
                  </a:lnTo>
                  <a:lnTo>
                    <a:pt x="288925" y="77724"/>
                  </a:lnTo>
                  <a:lnTo>
                    <a:pt x="212725" y="68199"/>
                  </a:lnTo>
                  <a:lnTo>
                    <a:pt x="101600" y="66675"/>
                  </a:lnTo>
                  <a:lnTo>
                    <a:pt x="104775" y="69850"/>
                  </a:lnTo>
                  <a:lnTo>
                    <a:pt x="45974" y="65024"/>
                  </a:lnTo>
                  <a:lnTo>
                    <a:pt x="26924" y="42799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4425" y="2257425"/>
              <a:ext cx="2046605" cy="88900"/>
            </a:xfrm>
            <a:custGeom>
              <a:avLst/>
              <a:gdLst/>
              <a:ahLst/>
              <a:cxnLst/>
              <a:rect l="l" t="t" r="r" b="b"/>
              <a:pathLst>
                <a:path w="2046604" h="88900">
                  <a:moveTo>
                    <a:pt x="14543" y="8910"/>
                  </a:moveTo>
                  <a:lnTo>
                    <a:pt x="14224" y="9525"/>
                  </a:lnTo>
                  <a:lnTo>
                    <a:pt x="10851" y="9525"/>
                  </a:lnTo>
                  <a:lnTo>
                    <a:pt x="0" y="30099"/>
                  </a:lnTo>
                  <a:lnTo>
                    <a:pt x="3175" y="63500"/>
                  </a:lnTo>
                  <a:lnTo>
                    <a:pt x="44450" y="79375"/>
                  </a:lnTo>
                  <a:lnTo>
                    <a:pt x="234950" y="84200"/>
                  </a:lnTo>
                  <a:lnTo>
                    <a:pt x="1808099" y="84200"/>
                  </a:lnTo>
                  <a:lnTo>
                    <a:pt x="1946275" y="88900"/>
                  </a:lnTo>
                  <a:lnTo>
                    <a:pt x="2030349" y="74675"/>
                  </a:lnTo>
                  <a:lnTo>
                    <a:pt x="2033224" y="68325"/>
                  </a:lnTo>
                  <a:lnTo>
                    <a:pt x="499999" y="68325"/>
                  </a:lnTo>
                  <a:lnTo>
                    <a:pt x="451685" y="66675"/>
                  </a:lnTo>
                  <a:lnTo>
                    <a:pt x="223774" y="66675"/>
                  </a:lnTo>
                  <a:lnTo>
                    <a:pt x="123825" y="63500"/>
                  </a:lnTo>
                  <a:lnTo>
                    <a:pt x="65024" y="63500"/>
                  </a:lnTo>
                  <a:lnTo>
                    <a:pt x="31750" y="55499"/>
                  </a:lnTo>
                  <a:lnTo>
                    <a:pt x="22225" y="34925"/>
                  </a:lnTo>
                  <a:lnTo>
                    <a:pt x="16919" y="11049"/>
                  </a:lnTo>
                  <a:lnTo>
                    <a:pt x="14224" y="11049"/>
                  </a:lnTo>
                  <a:lnTo>
                    <a:pt x="14451" y="9525"/>
                  </a:lnTo>
                  <a:lnTo>
                    <a:pt x="11049" y="9525"/>
                  </a:lnTo>
                  <a:lnTo>
                    <a:pt x="10893" y="9444"/>
                  </a:lnTo>
                  <a:lnTo>
                    <a:pt x="14463" y="9444"/>
                  </a:lnTo>
                  <a:lnTo>
                    <a:pt x="14543" y="8910"/>
                  </a:lnTo>
                  <a:close/>
                </a:path>
                <a:path w="2046604" h="88900">
                  <a:moveTo>
                    <a:pt x="1808099" y="84200"/>
                  </a:moveTo>
                  <a:lnTo>
                    <a:pt x="1317625" y="84200"/>
                  </a:lnTo>
                  <a:lnTo>
                    <a:pt x="1576324" y="87375"/>
                  </a:lnTo>
                  <a:lnTo>
                    <a:pt x="1808099" y="84200"/>
                  </a:lnTo>
                  <a:close/>
                </a:path>
                <a:path w="2046604" h="88900">
                  <a:moveTo>
                    <a:pt x="1130300" y="60325"/>
                  </a:moveTo>
                  <a:lnTo>
                    <a:pt x="499999" y="68325"/>
                  </a:lnTo>
                  <a:lnTo>
                    <a:pt x="2033224" y="68325"/>
                  </a:lnTo>
                  <a:lnTo>
                    <a:pt x="2035410" y="63500"/>
                  </a:lnTo>
                  <a:lnTo>
                    <a:pt x="1339850" y="63500"/>
                  </a:lnTo>
                  <a:lnTo>
                    <a:pt x="1130300" y="60325"/>
                  </a:lnTo>
                  <a:close/>
                </a:path>
                <a:path w="2046604" h="88900">
                  <a:moveTo>
                    <a:pt x="358775" y="63500"/>
                  </a:moveTo>
                  <a:lnTo>
                    <a:pt x="223774" y="66675"/>
                  </a:lnTo>
                  <a:lnTo>
                    <a:pt x="451685" y="66675"/>
                  </a:lnTo>
                  <a:lnTo>
                    <a:pt x="358775" y="63500"/>
                  </a:lnTo>
                  <a:close/>
                </a:path>
                <a:path w="2046604" h="88900">
                  <a:moveTo>
                    <a:pt x="2023999" y="22225"/>
                  </a:moveTo>
                  <a:lnTo>
                    <a:pt x="2022475" y="42799"/>
                  </a:lnTo>
                  <a:lnTo>
                    <a:pt x="2001774" y="55499"/>
                  </a:lnTo>
                  <a:lnTo>
                    <a:pt x="1962150" y="60325"/>
                  </a:lnTo>
                  <a:lnTo>
                    <a:pt x="1898650" y="63500"/>
                  </a:lnTo>
                  <a:lnTo>
                    <a:pt x="2035410" y="63500"/>
                  </a:lnTo>
                  <a:lnTo>
                    <a:pt x="2046224" y="39624"/>
                  </a:lnTo>
                  <a:lnTo>
                    <a:pt x="2023999" y="22225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224" y="11049"/>
                  </a:lnTo>
                  <a:lnTo>
                    <a:pt x="16919" y="11049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4736" y="6566"/>
                  </a:moveTo>
                  <a:lnTo>
                    <a:pt x="12314" y="7028"/>
                  </a:lnTo>
                  <a:lnTo>
                    <a:pt x="11049" y="9525"/>
                  </a:lnTo>
                  <a:lnTo>
                    <a:pt x="14224" y="9525"/>
                  </a:lnTo>
                  <a:lnTo>
                    <a:pt x="14736" y="6566"/>
                  </a:lnTo>
                  <a:close/>
                </a:path>
                <a:path w="2046604" h="88900">
                  <a:moveTo>
                    <a:pt x="12151" y="7059"/>
                  </a:moveTo>
                  <a:lnTo>
                    <a:pt x="7874" y="7874"/>
                  </a:lnTo>
                  <a:lnTo>
                    <a:pt x="10893" y="9444"/>
                  </a:lnTo>
                  <a:lnTo>
                    <a:pt x="12151" y="7059"/>
                  </a:lnTo>
                  <a:close/>
                </a:path>
                <a:path w="2046604" h="88900">
                  <a:moveTo>
                    <a:pt x="15875" y="6350"/>
                  </a:moveTo>
                  <a:lnTo>
                    <a:pt x="14898" y="6536"/>
                  </a:lnTo>
                  <a:lnTo>
                    <a:pt x="14543" y="8910"/>
                  </a:lnTo>
                  <a:lnTo>
                    <a:pt x="15875" y="635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2151" y="7059"/>
                  </a:lnTo>
                  <a:lnTo>
                    <a:pt x="12314" y="7028"/>
                  </a:lnTo>
                  <a:lnTo>
                    <a:pt x="15875" y="0"/>
                  </a:lnTo>
                  <a:close/>
                </a:path>
                <a:path w="2046604" h="88900">
                  <a:moveTo>
                    <a:pt x="15875" y="0"/>
                  </a:moveTo>
                  <a:lnTo>
                    <a:pt x="14736" y="6566"/>
                  </a:lnTo>
                  <a:lnTo>
                    <a:pt x="14898" y="6536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4400" y="1752741"/>
              <a:ext cx="7467779" cy="48765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33600" y="381000"/>
            <a:ext cx="4451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>
                <a:solidFill>
                  <a:srgbClr val="000000"/>
                </a:solidFill>
              </a:rPr>
              <a:t>Take a look at this</a:t>
            </a:r>
            <a:r>
              <a:rPr sz="4400" u="none" spc="-95" dirty="0">
                <a:solidFill>
                  <a:srgbClr val="000000"/>
                </a:solidFill>
              </a:rPr>
              <a:t> </a:t>
            </a:r>
            <a:r>
              <a:rPr sz="4400" u="none" dirty="0">
                <a:solidFill>
                  <a:srgbClr val="000000"/>
                </a:solidFill>
              </a:rPr>
              <a:t>:</a:t>
            </a:r>
            <a:endParaRPr sz="4400"/>
          </a:p>
        </p:txBody>
      </p:sp>
      <p:pic>
        <p:nvPicPr>
          <p:cNvPr id="1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819400" y="685800"/>
            <a:ext cx="297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>
                <a:solidFill>
                  <a:srgbClr val="000000"/>
                </a:solidFill>
              </a:rPr>
              <a:t>How </a:t>
            </a:r>
            <a:r>
              <a:rPr sz="3600" u="none" dirty="0">
                <a:solidFill>
                  <a:srgbClr val="000000"/>
                </a:solidFill>
              </a:rPr>
              <a:t>to do </a:t>
            </a:r>
            <a:r>
              <a:rPr sz="3600" u="none" spc="-5" dirty="0">
                <a:solidFill>
                  <a:srgbClr val="000000"/>
                </a:solidFill>
              </a:rPr>
              <a:t>this</a:t>
            </a:r>
            <a:r>
              <a:rPr sz="3600" u="none" spc="-60" dirty="0">
                <a:solidFill>
                  <a:srgbClr val="000000"/>
                </a:solidFill>
              </a:rPr>
              <a:t> </a:t>
            </a:r>
            <a:r>
              <a:rPr sz="3600" u="none" dirty="0">
                <a:solidFill>
                  <a:srgbClr val="000000"/>
                </a:solidFill>
              </a:rPr>
              <a:t>:</a:t>
            </a:r>
            <a:endParaRPr sz="3600"/>
          </a:p>
        </p:txBody>
      </p:sp>
      <p:grpSp>
        <p:nvGrpSpPr>
          <p:cNvPr id="17" name="object 17"/>
          <p:cNvGrpSpPr/>
          <p:nvPr/>
        </p:nvGrpSpPr>
        <p:grpSpPr>
          <a:xfrm>
            <a:off x="1905000" y="1219200"/>
            <a:ext cx="5459730" cy="4572000"/>
            <a:chOff x="914400" y="1828896"/>
            <a:chExt cx="5459730" cy="4572000"/>
          </a:xfrm>
        </p:grpSpPr>
        <p:sp>
          <p:nvSpPr>
            <p:cNvPr id="18" name="object 18"/>
            <p:cNvSpPr/>
            <p:nvPr/>
          </p:nvSpPr>
          <p:spPr>
            <a:xfrm>
              <a:off x="914400" y="1828896"/>
              <a:ext cx="5449934" cy="1904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400" y="3657580"/>
              <a:ext cx="5459311" cy="27432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094638" y="1086738"/>
            <a:ext cx="6172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Here‘s the content of sandwiches.txt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4638" y="2842641"/>
            <a:ext cx="2477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pizzas.txt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4638" y="4598670"/>
            <a:ext cx="23876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soups.txt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66800" y="1828800"/>
            <a:ext cx="6630034" cy="3810000"/>
            <a:chOff x="1066800" y="1828800"/>
            <a:chExt cx="6630034" cy="3810000"/>
          </a:xfrm>
        </p:grpSpPr>
        <p:sp>
          <p:nvSpPr>
            <p:cNvPr id="20" name="object 20"/>
            <p:cNvSpPr/>
            <p:nvPr/>
          </p:nvSpPr>
          <p:spPr>
            <a:xfrm>
              <a:off x="1066800" y="1828800"/>
              <a:ext cx="6629464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66800" y="3505199"/>
              <a:ext cx="6520874" cy="4567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6800" y="5257809"/>
              <a:ext cx="6466468" cy="3808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19200" y="685800"/>
            <a:ext cx="705269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5225" dirty="0">
                <a:latin typeface="Wingdings"/>
                <a:cs typeface="Wingdings"/>
              </a:rPr>
              <a:t></a:t>
            </a:r>
            <a:r>
              <a:rPr u="none" spc="-65" dirty="0"/>
              <a:t> </a:t>
            </a:r>
            <a:r>
              <a:rPr dirty="0"/>
              <a:t>Benefits </a:t>
            </a:r>
            <a:r>
              <a:rPr spc="-5" dirty="0"/>
              <a:t>of </a:t>
            </a:r>
            <a:r>
              <a:rPr dirty="0"/>
              <a:t>using </a:t>
            </a:r>
            <a:r>
              <a:rPr spc="-360" dirty="0"/>
              <a:t>Ajax </a:t>
            </a:r>
            <a:r>
              <a:rPr u="none" spc="-360" dirty="0"/>
              <a:t> </a:t>
            </a:r>
            <a:r>
              <a:rPr u="none" spc="5225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9600" y="1524000"/>
            <a:ext cx="7894320" cy="47085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  <a:tab pos="2231390" algn="l"/>
              </a:tabLst>
            </a:pP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Helps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 to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build	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fast, dynamic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websites.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Improves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sharing of resources : it facilitates to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the power  of all the client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computers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rather than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just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 unique server</a:t>
            </a:r>
            <a:r>
              <a:rPr sz="2400" spc="-1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and  network.</a:t>
            </a:r>
            <a:endParaRPr sz="2400">
              <a:latin typeface="Times New Roman"/>
              <a:cs typeface="Times New Roman"/>
            </a:endParaRPr>
          </a:p>
          <a:p>
            <a:pPr marL="355600" marR="16002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Ajax allows to perform processing on client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computer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(in  JavaScript) with data taken from the server thereby</a:t>
            </a:r>
            <a:r>
              <a:rPr sz="2400" spc="-2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reducing  server load by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moving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 part of server functionality to client  side.</a:t>
            </a:r>
            <a:endParaRPr sz="2400">
              <a:latin typeface="Times New Roman"/>
              <a:cs typeface="Times New Roman"/>
            </a:endParaRPr>
          </a:p>
          <a:p>
            <a:pPr marL="355600" marR="8509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Ajax can selectively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modify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 part of a page displayed by</a:t>
            </a:r>
            <a:r>
              <a:rPr sz="2400" spc="-1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the  browser, and update it without the need to reload the whole 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document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with all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images, menus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etc. This bridges the gap  between desktop and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web</a:t>
            </a:r>
            <a:r>
              <a:rPr sz="24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applications.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3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87676" y="967486"/>
            <a:ext cx="685152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5765" dirty="0">
                <a:latin typeface="Wingdings"/>
                <a:cs typeface="Wingdings"/>
              </a:rPr>
              <a:t></a:t>
            </a:r>
            <a:r>
              <a:rPr sz="4400" u="none" spc="-45" dirty="0"/>
              <a:t> </a:t>
            </a:r>
            <a:r>
              <a:rPr spc="-5" dirty="0"/>
              <a:t>A </a:t>
            </a:r>
            <a:r>
              <a:rPr spc="-5"/>
              <a:t>Few </a:t>
            </a:r>
            <a:r>
              <a:rPr lang="en-IN" spc="-190" dirty="0" smtClean="0"/>
              <a:t> </a:t>
            </a:r>
            <a:r>
              <a:rPr lang="en-IN" spc="-190" dirty="0" smtClean="0"/>
              <a:t>Drawbacks </a:t>
            </a:r>
            <a:r>
              <a:rPr sz="4400" u="none" spc="5765" smtClean="0">
                <a:latin typeface="Wingdings"/>
                <a:cs typeface="Wingdings"/>
              </a:rPr>
              <a:t></a:t>
            </a:r>
            <a:endParaRPr sz="44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400" y="1828800"/>
            <a:ext cx="7623175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177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If JavaScript is </a:t>
            </a:r>
            <a:r>
              <a:rPr sz="2400" spc="-5" dirty="0">
                <a:solidFill>
                  <a:srgbClr val="666633"/>
                </a:solidFill>
                <a:latin typeface="Times New Roman"/>
                <a:cs typeface="Times New Roman"/>
              </a:rPr>
              <a:t>not </a:t>
            </a: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activated, Ajax </a:t>
            </a:r>
            <a:r>
              <a:rPr sz="2400" spc="-5" dirty="0">
                <a:solidFill>
                  <a:srgbClr val="666633"/>
                </a:solidFill>
                <a:latin typeface="Times New Roman"/>
                <a:cs typeface="Times New Roman"/>
              </a:rPr>
              <a:t>can't works. </a:t>
            </a: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The user  </a:t>
            </a:r>
            <a:r>
              <a:rPr sz="2400" spc="-10" dirty="0">
                <a:solidFill>
                  <a:srgbClr val="666633"/>
                </a:solidFill>
                <a:latin typeface="Times New Roman"/>
                <a:cs typeface="Times New Roman"/>
              </a:rPr>
              <a:t>must </a:t>
            </a: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be asked to set JavaScript from within options of</a:t>
            </a:r>
            <a:r>
              <a:rPr sz="2400" spc="-165" dirty="0">
                <a:solidFill>
                  <a:srgbClr val="6666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the  browser, with the "noscript"</a:t>
            </a:r>
            <a:r>
              <a:rPr sz="2400" spc="-85" dirty="0">
                <a:solidFill>
                  <a:srgbClr val="6666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tag.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173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Since data to display are loaded </a:t>
            </a:r>
            <a:r>
              <a:rPr sz="2400" spc="-5" dirty="0">
                <a:solidFill>
                  <a:srgbClr val="666633"/>
                </a:solidFill>
                <a:latin typeface="Times New Roman"/>
                <a:cs typeface="Times New Roman"/>
              </a:rPr>
              <a:t>dynamically, </a:t>
            </a: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they are not  part of the page, and the </a:t>
            </a:r>
            <a:r>
              <a:rPr sz="2400" spc="-5" dirty="0">
                <a:solidFill>
                  <a:srgbClr val="666633"/>
                </a:solidFill>
                <a:latin typeface="Times New Roman"/>
                <a:cs typeface="Times New Roman"/>
              </a:rPr>
              <a:t>keywords </a:t>
            </a: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inside are </a:t>
            </a:r>
            <a:r>
              <a:rPr sz="2400" spc="-5" dirty="0">
                <a:solidFill>
                  <a:srgbClr val="666633"/>
                </a:solidFill>
                <a:latin typeface="Times New Roman"/>
                <a:cs typeface="Times New Roman"/>
              </a:rPr>
              <a:t>not </a:t>
            </a: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viewed</a:t>
            </a:r>
            <a:r>
              <a:rPr sz="2400" spc="-140" dirty="0">
                <a:solidFill>
                  <a:srgbClr val="6666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by  </a:t>
            </a:r>
            <a:r>
              <a:rPr sz="2400" spc="-5" dirty="0">
                <a:solidFill>
                  <a:srgbClr val="666633"/>
                </a:solidFill>
                <a:latin typeface="Times New Roman"/>
                <a:cs typeface="Times New Roman"/>
              </a:rPr>
              <a:t>search</a:t>
            </a:r>
            <a:r>
              <a:rPr sz="2400" spc="-45" dirty="0">
                <a:solidFill>
                  <a:srgbClr val="6666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engines.</a:t>
            </a:r>
            <a:endParaRPr sz="2400">
              <a:latin typeface="Times New Roman"/>
              <a:cs typeface="Times New Roman"/>
            </a:endParaRPr>
          </a:p>
          <a:p>
            <a:pPr marL="355600" marR="173355" indent="-343535">
              <a:lnSpc>
                <a:spcPct val="100000"/>
              </a:lnSpc>
              <a:spcBef>
                <a:spcPts val="173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The asynchronous </a:t>
            </a:r>
            <a:r>
              <a:rPr sz="2400" spc="-5" dirty="0">
                <a:solidFill>
                  <a:srgbClr val="666633"/>
                </a:solidFill>
                <a:latin typeface="Times New Roman"/>
                <a:cs typeface="Times New Roman"/>
              </a:rPr>
              <a:t>mode </a:t>
            </a:r>
            <a:r>
              <a:rPr sz="2400" spc="-10" dirty="0">
                <a:solidFill>
                  <a:srgbClr val="666633"/>
                </a:solidFill>
                <a:latin typeface="Times New Roman"/>
                <a:cs typeface="Times New Roman"/>
              </a:rPr>
              <a:t>may </a:t>
            </a: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change the page with</a:t>
            </a:r>
            <a:r>
              <a:rPr sz="2400" spc="-120" dirty="0">
                <a:solidFill>
                  <a:srgbClr val="6666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delays  </a:t>
            </a:r>
            <a:r>
              <a:rPr sz="2400" spc="-5" dirty="0">
                <a:solidFill>
                  <a:srgbClr val="666633"/>
                </a:solidFill>
                <a:latin typeface="Times New Roman"/>
                <a:cs typeface="Times New Roman"/>
              </a:rPr>
              <a:t>(when the </a:t>
            </a: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processing on the server takes </a:t>
            </a:r>
            <a:r>
              <a:rPr sz="2400" spc="-10" dirty="0">
                <a:solidFill>
                  <a:srgbClr val="666633"/>
                </a:solidFill>
                <a:latin typeface="Times New Roman"/>
                <a:cs typeface="Times New Roman"/>
              </a:rPr>
              <a:t>more </a:t>
            </a:r>
            <a:r>
              <a:rPr sz="2400" spc="-5" dirty="0">
                <a:solidFill>
                  <a:srgbClr val="666633"/>
                </a:solidFill>
                <a:latin typeface="Times New Roman"/>
                <a:cs typeface="Times New Roman"/>
              </a:rPr>
              <a:t>time), </a:t>
            </a: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this  </a:t>
            </a:r>
            <a:r>
              <a:rPr sz="2400" spc="-10" dirty="0">
                <a:solidFill>
                  <a:srgbClr val="666633"/>
                </a:solidFill>
                <a:latin typeface="Times New Roman"/>
                <a:cs typeface="Times New Roman"/>
              </a:rPr>
              <a:t>may </a:t>
            </a: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6666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disturbing.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3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The back button </a:t>
            </a:r>
            <a:r>
              <a:rPr sz="2400" spc="-10" dirty="0">
                <a:solidFill>
                  <a:srgbClr val="666633"/>
                </a:solidFill>
                <a:latin typeface="Times New Roman"/>
                <a:cs typeface="Times New Roman"/>
              </a:rPr>
              <a:t>may </a:t>
            </a: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be</a:t>
            </a:r>
            <a:r>
              <a:rPr sz="2400" spc="-50" dirty="0">
                <a:solidFill>
                  <a:srgbClr val="6666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66633"/>
                </a:solidFill>
                <a:latin typeface="Times New Roman"/>
                <a:cs typeface="Times New Roman"/>
              </a:rPr>
              <a:t>deactivated.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3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04133" y="1345438"/>
            <a:ext cx="28162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dirty="0">
                <a:solidFill>
                  <a:srgbClr val="000000"/>
                </a:solidFill>
              </a:rPr>
              <a:t>These days</a:t>
            </a:r>
            <a:r>
              <a:rPr sz="4400" u="none" spc="-125" dirty="0">
                <a:solidFill>
                  <a:srgbClr val="000000"/>
                </a:solidFill>
              </a:rPr>
              <a:t> </a:t>
            </a:r>
            <a:r>
              <a:rPr sz="4400" u="none" dirty="0">
                <a:solidFill>
                  <a:srgbClr val="000000"/>
                </a:solidFill>
              </a:rPr>
              <a:t>:</a:t>
            </a:r>
            <a:endParaRPr sz="4400"/>
          </a:p>
        </p:txBody>
      </p:sp>
      <p:grpSp>
        <p:nvGrpSpPr>
          <p:cNvPr id="17" name="object 17"/>
          <p:cNvGrpSpPr/>
          <p:nvPr/>
        </p:nvGrpSpPr>
        <p:grpSpPr>
          <a:xfrm>
            <a:off x="1371600" y="685787"/>
            <a:ext cx="6929755" cy="5487035"/>
            <a:chOff x="1371600" y="685787"/>
            <a:chExt cx="6929755" cy="5487035"/>
          </a:xfrm>
        </p:grpSpPr>
        <p:sp>
          <p:nvSpPr>
            <p:cNvPr id="18" name="object 18"/>
            <p:cNvSpPr/>
            <p:nvPr/>
          </p:nvSpPr>
          <p:spPr>
            <a:xfrm>
              <a:off x="1371600" y="2514599"/>
              <a:ext cx="6591300" cy="3657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80425" y="1996224"/>
              <a:ext cx="628015" cy="487045"/>
            </a:xfrm>
            <a:custGeom>
              <a:avLst/>
              <a:gdLst/>
              <a:ahLst/>
              <a:cxnLst/>
              <a:rect l="l" t="t" r="r" b="b"/>
              <a:pathLst>
                <a:path w="628015" h="487044">
                  <a:moveTo>
                    <a:pt x="627683" y="0"/>
                  </a:moveTo>
                  <a:lnTo>
                    <a:pt x="0" y="0"/>
                  </a:lnTo>
                  <a:lnTo>
                    <a:pt x="0" y="486535"/>
                  </a:lnTo>
                  <a:lnTo>
                    <a:pt x="627683" y="486535"/>
                  </a:lnTo>
                  <a:lnTo>
                    <a:pt x="627683" y="0"/>
                  </a:lnTo>
                  <a:close/>
                </a:path>
              </a:pathLst>
            </a:custGeom>
            <a:solidFill>
              <a:srgbClr val="8B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63133" y="950031"/>
              <a:ext cx="887730" cy="588645"/>
            </a:xfrm>
            <a:custGeom>
              <a:avLst/>
              <a:gdLst/>
              <a:ahLst/>
              <a:cxnLst/>
              <a:rect l="l" t="t" r="r" b="b"/>
              <a:pathLst>
                <a:path w="887729" h="588644">
                  <a:moveTo>
                    <a:pt x="526235" y="0"/>
                  </a:moveTo>
                  <a:lnTo>
                    <a:pt x="440642" y="6327"/>
                  </a:lnTo>
                  <a:lnTo>
                    <a:pt x="393088" y="12655"/>
                  </a:lnTo>
                  <a:lnTo>
                    <a:pt x="348710" y="22273"/>
                  </a:lnTo>
                  <a:lnTo>
                    <a:pt x="266281" y="47710"/>
                  </a:lnTo>
                  <a:lnTo>
                    <a:pt x="190204" y="85803"/>
                  </a:lnTo>
                  <a:lnTo>
                    <a:pt x="155329" y="104913"/>
                  </a:lnTo>
                  <a:lnTo>
                    <a:pt x="98272" y="152623"/>
                  </a:lnTo>
                  <a:lnTo>
                    <a:pt x="50717" y="203498"/>
                  </a:lnTo>
                  <a:lnTo>
                    <a:pt x="19019" y="257536"/>
                  </a:lnTo>
                  <a:lnTo>
                    <a:pt x="3163" y="314789"/>
                  </a:lnTo>
                  <a:lnTo>
                    <a:pt x="0" y="346592"/>
                  </a:lnTo>
                  <a:lnTo>
                    <a:pt x="3163" y="375206"/>
                  </a:lnTo>
                  <a:lnTo>
                    <a:pt x="22182" y="429270"/>
                  </a:lnTo>
                  <a:lnTo>
                    <a:pt x="57057" y="476968"/>
                  </a:lnTo>
                  <a:lnTo>
                    <a:pt x="107775" y="518313"/>
                  </a:lnTo>
                  <a:lnTo>
                    <a:pt x="168009" y="550116"/>
                  </a:lnTo>
                  <a:lnTo>
                    <a:pt x="240922" y="572377"/>
                  </a:lnTo>
                  <a:lnTo>
                    <a:pt x="278960" y="578730"/>
                  </a:lnTo>
                  <a:lnTo>
                    <a:pt x="320175" y="585095"/>
                  </a:lnTo>
                  <a:lnTo>
                    <a:pt x="361389" y="588272"/>
                  </a:lnTo>
                  <a:lnTo>
                    <a:pt x="450158" y="581906"/>
                  </a:lnTo>
                  <a:lnTo>
                    <a:pt x="494536" y="575553"/>
                  </a:lnTo>
                  <a:lnTo>
                    <a:pt x="538915" y="566011"/>
                  </a:lnTo>
                  <a:lnTo>
                    <a:pt x="583305" y="553292"/>
                  </a:lnTo>
                  <a:lnTo>
                    <a:pt x="624507" y="540574"/>
                  </a:lnTo>
                  <a:lnTo>
                    <a:pt x="662558" y="521489"/>
                  </a:lnTo>
                  <a:lnTo>
                    <a:pt x="732295" y="483333"/>
                  </a:lnTo>
                  <a:lnTo>
                    <a:pt x="763994" y="461073"/>
                  </a:lnTo>
                  <a:lnTo>
                    <a:pt x="792529" y="435635"/>
                  </a:lnTo>
                  <a:lnTo>
                    <a:pt x="836907" y="384748"/>
                  </a:lnTo>
                  <a:lnTo>
                    <a:pt x="868618" y="330697"/>
                  </a:lnTo>
                  <a:lnTo>
                    <a:pt x="884461" y="273457"/>
                  </a:lnTo>
                  <a:lnTo>
                    <a:pt x="887638" y="241590"/>
                  </a:lnTo>
                  <a:lnTo>
                    <a:pt x="884461" y="212989"/>
                  </a:lnTo>
                  <a:lnTo>
                    <a:pt x="865442" y="158951"/>
                  </a:lnTo>
                  <a:lnTo>
                    <a:pt x="830567" y="111240"/>
                  </a:lnTo>
                  <a:lnTo>
                    <a:pt x="779850" y="69984"/>
                  </a:lnTo>
                  <a:lnTo>
                    <a:pt x="719616" y="38092"/>
                  </a:lnTo>
                  <a:lnTo>
                    <a:pt x="649879" y="15819"/>
                  </a:lnTo>
                  <a:lnTo>
                    <a:pt x="608664" y="9491"/>
                  </a:lnTo>
                  <a:lnTo>
                    <a:pt x="570613" y="3163"/>
                  </a:lnTo>
                  <a:lnTo>
                    <a:pt x="5262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1844" y="1083545"/>
              <a:ext cx="148989" cy="1908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8856" y="1070890"/>
              <a:ext cx="117291" cy="1494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82422" y="1010399"/>
              <a:ext cx="1274445" cy="1237615"/>
            </a:xfrm>
            <a:custGeom>
              <a:avLst/>
              <a:gdLst/>
              <a:ahLst/>
              <a:cxnLst/>
              <a:rect l="l" t="t" r="r" b="b"/>
              <a:pathLst>
                <a:path w="1274445" h="1237614">
                  <a:moveTo>
                    <a:pt x="1274406" y="982649"/>
                  </a:moveTo>
                  <a:lnTo>
                    <a:pt x="1261706" y="979462"/>
                  </a:lnTo>
                  <a:lnTo>
                    <a:pt x="1236357" y="969924"/>
                  </a:lnTo>
                  <a:lnTo>
                    <a:pt x="1220508" y="966749"/>
                  </a:lnTo>
                  <a:lnTo>
                    <a:pt x="1198308" y="963574"/>
                  </a:lnTo>
                  <a:lnTo>
                    <a:pt x="1176121" y="963574"/>
                  </a:lnTo>
                  <a:lnTo>
                    <a:pt x="1153934" y="966749"/>
                  </a:lnTo>
                  <a:lnTo>
                    <a:pt x="1144422" y="925398"/>
                  </a:lnTo>
                  <a:lnTo>
                    <a:pt x="1128572" y="884072"/>
                  </a:lnTo>
                  <a:lnTo>
                    <a:pt x="1107859" y="839546"/>
                  </a:lnTo>
                  <a:lnTo>
                    <a:pt x="1106385" y="836371"/>
                  </a:lnTo>
                  <a:lnTo>
                    <a:pt x="1077849" y="791845"/>
                  </a:lnTo>
                  <a:lnTo>
                    <a:pt x="1039812" y="753681"/>
                  </a:lnTo>
                  <a:lnTo>
                    <a:pt x="995426" y="731431"/>
                  </a:lnTo>
                  <a:lnTo>
                    <a:pt x="970064" y="728243"/>
                  </a:lnTo>
                  <a:lnTo>
                    <a:pt x="960551" y="728243"/>
                  </a:lnTo>
                  <a:lnTo>
                    <a:pt x="998588" y="690092"/>
                  </a:lnTo>
                  <a:lnTo>
                    <a:pt x="1020787" y="655104"/>
                  </a:lnTo>
                  <a:lnTo>
                    <a:pt x="1033462" y="616953"/>
                  </a:lnTo>
                  <a:lnTo>
                    <a:pt x="1036637" y="581977"/>
                  </a:lnTo>
                  <a:lnTo>
                    <a:pt x="1033462" y="550176"/>
                  </a:lnTo>
                  <a:lnTo>
                    <a:pt x="1030287" y="524738"/>
                  </a:lnTo>
                  <a:lnTo>
                    <a:pt x="1023950" y="502475"/>
                  </a:lnTo>
                  <a:lnTo>
                    <a:pt x="1033462" y="483387"/>
                  </a:lnTo>
                  <a:lnTo>
                    <a:pt x="1039812" y="467499"/>
                  </a:lnTo>
                  <a:lnTo>
                    <a:pt x="1042974" y="454774"/>
                  </a:lnTo>
                  <a:lnTo>
                    <a:pt x="1042974" y="445236"/>
                  </a:lnTo>
                  <a:lnTo>
                    <a:pt x="1036637" y="432511"/>
                  </a:lnTo>
                  <a:lnTo>
                    <a:pt x="1030287" y="429323"/>
                  </a:lnTo>
                  <a:lnTo>
                    <a:pt x="1001776" y="429323"/>
                  </a:lnTo>
                  <a:lnTo>
                    <a:pt x="985913" y="432511"/>
                  </a:lnTo>
                  <a:lnTo>
                    <a:pt x="966889" y="435686"/>
                  </a:lnTo>
                  <a:lnTo>
                    <a:pt x="938364" y="467499"/>
                  </a:lnTo>
                  <a:lnTo>
                    <a:pt x="925677" y="489750"/>
                  </a:lnTo>
                  <a:lnTo>
                    <a:pt x="922515" y="499287"/>
                  </a:lnTo>
                  <a:lnTo>
                    <a:pt x="922515" y="505650"/>
                  </a:lnTo>
                  <a:lnTo>
                    <a:pt x="925677" y="512013"/>
                  </a:lnTo>
                  <a:lnTo>
                    <a:pt x="928852" y="515188"/>
                  </a:lnTo>
                  <a:lnTo>
                    <a:pt x="938364" y="521550"/>
                  </a:lnTo>
                  <a:lnTo>
                    <a:pt x="963714" y="521550"/>
                  </a:lnTo>
                  <a:lnTo>
                    <a:pt x="976414" y="566064"/>
                  </a:lnTo>
                  <a:lnTo>
                    <a:pt x="979576" y="601040"/>
                  </a:lnTo>
                  <a:lnTo>
                    <a:pt x="976414" y="629678"/>
                  </a:lnTo>
                  <a:lnTo>
                    <a:pt x="966889" y="651929"/>
                  </a:lnTo>
                  <a:lnTo>
                    <a:pt x="954214" y="667829"/>
                  </a:lnTo>
                  <a:lnTo>
                    <a:pt x="935202" y="677367"/>
                  </a:lnTo>
                  <a:lnTo>
                    <a:pt x="932878" y="678040"/>
                  </a:lnTo>
                  <a:lnTo>
                    <a:pt x="932878" y="735203"/>
                  </a:lnTo>
                  <a:lnTo>
                    <a:pt x="830580" y="817283"/>
                  </a:lnTo>
                  <a:lnTo>
                    <a:pt x="845286" y="749401"/>
                  </a:lnTo>
                  <a:lnTo>
                    <a:pt x="884466" y="744156"/>
                  </a:lnTo>
                  <a:lnTo>
                    <a:pt x="922515" y="737793"/>
                  </a:lnTo>
                  <a:lnTo>
                    <a:pt x="932878" y="735203"/>
                  </a:lnTo>
                  <a:lnTo>
                    <a:pt x="932878" y="678040"/>
                  </a:lnTo>
                  <a:lnTo>
                    <a:pt x="913003" y="683729"/>
                  </a:lnTo>
                  <a:lnTo>
                    <a:pt x="890803" y="686917"/>
                  </a:lnTo>
                  <a:lnTo>
                    <a:pt x="868629" y="683729"/>
                  </a:lnTo>
                  <a:lnTo>
                    <a:pt x="859751" y="682625"/>
                  </a:lnTo>
                  <a:lnTo>
                    <a:pt x="885710" y="562889"/>
                  </a:lnTo>
                  <a:lnTo>
                    <a:pt x="909840" y="451586"/>
                  </a:lnTo>
                  <a:lnTo>
                    <a:pt x="897140" y="461124"/>
                  </a:lnTo>
                  <a:lnTo>
                    <a:pt x="868629" y="480212"/>
                  </a:lnTo>
                  <a:lnTo>
                    <a:pt x="821067" y="505650"/>
                  </a:lnTo>
                  <a:lnTo>
                    <a:pt x="754494" y="534263"/>
                  </a:lnTo>
                  <a:lnTo>
                    <a:pt x="716457" y="543801"/>
                  </a:lnTo>
                  <a:lnTo>
                    <a:pt x="672071" y="553351"/>
                  </a:lnTo>
                  <a:lnTo>
                    <a:pt x="624522" y="559714"/>
                  </a:lnTo>
                  <a:lnTo>
                    <a:pt x="570636" y="562889"/>
                  </a:lnTo>
                  <a:lnTo>
                    <a:pt x="513562" y="559714"/>
                  </a:lnTo>
                  <a:lnTo>
                    <a:pt x="453326" y="550176"/>
                  </a:lnTo>
                  <a:lnTo>
                    <a:pt x="389928" y="537451"/>
                  </a:lnTo>
                  <a:lnTo>
                    <a:pt x="323354" y="515188"/>
                  </a:lnTo>
                  <a:lnTo>
                    <a:pt x="317017" y="540626"/>
                  </a:lnTo>
                  <a:lnTo>
                    <a:pt x="314337" y="567461"/>
                  </a:lnTo>
                  <a:lnTo>
                    <a:pt x="196545" y="502475"/>
                  </a:lnTo>
                  <a:lnTo>
                    <a:pt x="110959" y="448411"/>
                  </a:lnTo>
                  <a:lnTo>
                    <a:pt x="82423" y="432511"/>
                  </a:lnTo>
                  <a:lnTo>
                    <a:pt x="69748" y="422973"/>
                  </a:lnTo>
                  <a:lnTo>
                    <a:pt x="66573" y="375272"/>
                  </a:lnTo>
                  <a:lnTo>
                    <a:pt x="63398" y="330758"/>
                  </a:lnTo>
                  <a:lnTo>
                    <a:pt x="63398" y="273507"/>
                  </a:lnTo>
                  <a:lnTo>
                    <a:pt x="72910" y="187680"/>
                  </a:lnTo>
                  <a:lnTo>
                    <a:pt x="85598" y="139979"/>
                  </a:lnTo>
                  <a:lnTo>
                    <a:pt x="107784" y="104914"/>
                  </a:lnTo>
                  <a:lnTo>
                    <a:pt x="123634" y="95427"/>
                  </a:lnTo>
                  <a:lnTo>
                    <a:pt x="133146" y="101752"/>
                  </a:lnTo>
                  <a:lnTo>
                    <a:pt x="152171" y="111366"/>
                  </a:lnTo>
                  <a:lnTo>
                    <a:pt x="164846" y="114541"/>
                  </a:lnTo>
                  <a:lnTo>
                    <a:pt x="177533" y="111366"/>
                  </a:lnTo>
                  <a:lnTo>
                    <a:pt x="190207" y="104914"/>
                  </a:lnTo>
                  <a:lnTo>
                    <a:pt x="195922" y="95427"/>
                  </a:lnTo>
                  <a:lnTo>
                    <a:pt x="199720" y="89103"/>
                  </a:lnTo>
                  <a:lnTo>
                    <a:pt x="263118" y="73152"/>
                  </a:lnTo>
                  <a:lnTo>
                    <a:pt x="244106" y="28600"/>
                  </a:lnTo>
                  <a:lnTo>
                    <a:pt x="215569" y="9626"/>
                  </a:lnTo>
                  <a:lnTo>
                    <a:pt x="202882" y="3175"/>
                  </a:lnTo>
                  <a:lnTo>
                    <a:pt x="183870" y="0"/>
                  </a:lnTo>
                  <a:lnTo>
                    <a:pt x="142659" y="0"/>
                  </a:lnTo>
                  <a:lnTo>
                    <a:pt x="31699" y="98590"/>
                  </a:lnTo>
                  <a:lnTo>
                    <a:pt x="19024" y="146304"/>
                  </a:lnTo>
                  <a:lnTo>
                    <a:pt x="9512" y="200342"/>
                  </a:lnTo>
                  <a:lnTo>
                    <a:pt x="3175" y="263969"/>
                  </a:lnTo>
                  <a:lnTo>
                    <a:pt x="0" y="333933"/>
                  </a:lnTo>
                  <a:lnTo>
                    <a:pt x="0" y="368909"/>
                  </a:lnTo>
                  <a:lnTo>
                    <a:pt x="12687" y="429323"/>
                  </a:lnTo>
                  <a:lnTo>
                    <a:pt x="34874" y="483387"/>
                  </a:lnTo>
                  <a:lnTo>
                    <a:pt x="304571" y="654786"/>
                  </a:lnTo>
                  <a:lnTo>
                    <a:pt x="304330" y="658291"/>
                  </a:lnTo>
                  <a:lnTo>
                    <a:pt x="310680" y="760044"/>
                  </a:lnTo>
                  <a:lnTo>
                    <a:pt x="323354" y="814108"/>
                  </a:lnTo>
                  <a:lnTo>
                    <a:pt x="342379" y="864984"/>
                  </a:lnTo>
                  <a:lnTo>
                    <a:pt x="370916" y="909510"/>
                  </a:lnTo>
                  <a:lnTo>
                    <a:pt x="408952" y="950849"/>
                  </a:lnTo>
                  <a:lnTo>
                    <a:pt x="459663" y="979462"/>
                  </a:lnTo>
                  <a:lnTo>
                    <a:pt x="523074" y="1001725"/>
                  </a:lnTo>
                  <a:lnTo>
                    <a:pt x="602322" y="1008087"/>
                  </a:lnTo>
                  <a:lnTo>
                    <a:pt x="694258" y="1001725"/>
                  </a:lnTo>
                  <a:lnTo>
                    <a:pt x="748157" y="989012"/>
                  </a:lnTo>
                  <a:lnTo>
                    <a:pt x="805218" y="976287"/>
                  </a:lnTo>
                  <a:lnTo>
                    <a:pt x="817892" y="966749"/>
                  </a:lnTo>
                  <a:lnTo>
                    <a:pt x="859599" y="939317"/>
                  </a:lnTo>
                  <a:lnTo>
                    <a:pt x="868629" y="944486"/>
                  </a:lnTo>
                  <a:lnTo>
                    <a:pt x="916178" y="982649"/>
                  </a:lnTo>
                  <a:lnTo>
                    <a:pt x="941539" y="1017625"/>
                  </a:lnTo>
                  <a:lnTo>
                    <a:pt x="951039" y="1039888"/>
                  </a:lnTo>
                  <a:lnTo>
                    <a:pt x="963714" y="1065339"/>
                  </a:lnTo>
                  <a:lnTo>
                    <a:pt x="970064" y="1093952"/>
                  </a:lnTo>
                  <a:lnTo>
                    <a:pt x="976414" y="1125753"/>
                  </a:lnTo>
                  <a:lnTo>
                    <a:pt x="979576" y="1160729"/>
                  </a:lnTo>
                  <a:lnTo>
                    <a:pt x="979576" y="1198880"/>
                  </a:lnTo>
                  <a:lnTo>
                    <a:pt x="985913" y="1205255"/>
                  </a:lnTo>
                  <a:lnTo>
                    <a:pt x="1008113" y="1217968"/>
                  </a:lnTo>
                  <a:lnTo>
                    <a:pt x="1027125" y="1224318"/>
                  </a:lnTo>
                  <a:lnTo>
                    <a:pt x="1046149" y="1227518"/>
                  </a:lnTo>
                  <a:lnTo>
                    <a:pt x="1071511" y="1233868"/>
                  </a:lnTo>
                  <a:lnTo>
                    <a:pt x="1100035" y="1233868"/>
                  </a:lnTo>
                  <a:lnTo>
                    <a:pt x="1125397" y="1237043"/>
                  </a:lnTo>
                  <a:lnTo>
                    <a:pt x="1147597" y="1237043"/>
                  </a:lnTo>
                  <a:lnTo>
                    <a:pt x="1166609" y="1233868"/>
                  </a:lnTo>
                  <a:lnTo>
                    <a:pt x="1172959" y="1230693"/>
                  </a:lnTo>
                  <a:lnTo>
                    <a:pt x="1176121" y="1227518"/>
                  </a:lnTo>
                  <a:lnTo>
                    <a:pt x="1176121" y="1221143"/>
                  </a:lnTo>
                  <a:lnTo>
                    <a:pt x="1169784" y="1214793"/>
                  </a:lnTo>
                  <a:lnTo>
                    <a:pt x="1157097" y="1205255"/>
                  </a:lnTo>
                  <a:lnTo>
                    <a:pt x="1138085" y="1192530"/>
                  </a:lnTo>
                  <a:lnTo>
                    <a:pt x="1074686" y="1163904"/>
                  </a:lnTo>
                  <a:lnTo>
                    <a:pt x="1036637" y="1074864"/>
                  </a:lnTo>
                  <a:lnTo>
                    <a:pt x="1011275" y="1023988"/>
                  </a:lnTo>
                  <a:lnTo>
                    <a:pt x="982751" y="973112"/>
                  </a:lnTo>
                  <a:lnTo>
                    <a:pt x="954214" y="928598"/>
                  </a:lnTo>
                  <a:lnTo>
                    <a:pt x="925677" y="896785"/>
                  </a:lnTo>
                  <a:lnTo>
                    <a:pt x="925004" y="896289"/>
                  </a:lnTo>
                  <a:lnTo>
                    <a:pt x="1011275" y="839546"/>
                  </a:lnTo>
                  <a:lnTo>
                    <a:pt x="1068349" y="922223"/>
                  </a:lnTo>
                  <a:lnTo>
                    <a:pt x="1106385" y="992187"/>
                  </a:lnTo>
                  <a:lnTo>
                    <a:pt x="1122235" y="1039888"/>
                  </a:lnTo>
                  <a:lnTo>
                    <a:pt x="1122235" y="1055789"/>
                  </a:lnTo>
                  <a:lnTo>
                    <a:pt x="1153934" y="1055789"/>
                  </a:lnTo>
                  <a:lnTo>
                    <a:pt x="1172959" y="1052601"/>
                  </a:lnTo>
                  <a:lnTo>
                    <a:pt x="1198308" y="1043076"/>
                  </a:lnTo>
                  <a:lnTo>
                    <a:pt x="1223670" y="1030351"/>
                  </a:lnTo>
                  <a:lnTo>
                    <a:pt x="1249032" y="1011275"/>
                  </a:lnTo>
                  <a:lnTo>
                    <a:pt x="1274406" y="98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76130" y="685787"/>
              <a:ext cx="424815" cy="429895"/>
            </a:xfrm>
            <a:custGeom>
              <a:avLst/>
              <a:gdLst/>
              <a:ahLst/>
              <a:cxnLst/>
              <a:rect l="l" t="t" r="r" b="b"/>
              <a:pathLst>
                <a:path w="424815" h="429894">
                  <a:moveTo>
                    <a:pt x="129970" y="235642"/>
                  </a:moveTo>
                  <a:lnTo>
                    <a:pt x="136310" y="327773"/>
                  </a:lnTo>
                  <a:lnTo>
                    <a:pt x="142650" y="394594"/>
                  </a:lnTo>
                  <a:lnTo>
                    <a:pt x="145826" y="429523"/>
                  </a:lnTo>
                  <a:lnTo>
                    <a:pt x="183864" y="321446"/>
                  </a:lnTo>
                  <a:lnTo>
                    <a:pt x="339194" y="321446"/>
                  </a:lnTo>
                  <a:lnTo>
                    <a:pt x="345584" y="315118"/>
                  </a:lnTo>
                  <a:lnTo>
                    <a:pt x="361402" y="302336"/>
                  </a:lnTo>
                  <a:lnTo>
                    <a:pt x="386710" y="276899"/>
                  </a:lnTo>
                  <a:lnTo>
                    <a:pt x="231444" y="276899"/>
                  </a:lnTo>
                  <a:lnTo>
                    <a:pt x="206009" y="273735"/>
                  </a:lnTo>
                  <a:lnTo>
                    <a:pt x="183864" y="267407"/>
                  </a:lnTo>
                  <a:lnTo>
                    <a:pt x="129970" y="235642"/>
                  </a:lnTo>
                  <a:close/>
                </a:path>
                <a:path w="424815" h="429894">
                  <a:moveTo>
                    <a:pt x="339194" y="321446"/>
                  </a:moveTo>
                  <a:lnTo>
                    <a:pt x="183864" y="321446"/>
                  </a:lnTo>
                  <a:lnTo>
                    <a:pt x="206009" y="330937"/>
                  </a:lnTo>
                  <a:lnTo>
                    <a:pt x="225117" y="337392"/>
                  </a:lnTo>
                  <a:lnTo>
                    <a:pt x="247262" y="343719"/>
                  </a:lnTo>
                  <a:lnTo>
                    <a:pt x="272570" y="346883"/>
                  </a:lnTo>
                  <a:lnTo>
                    <a:pt x="288514" y="343719"/>
                  </a:lnTo>
                  <a:lnTo>
                    <a:pt x="301168" y="340555"/>
                  </a:lnTo>
                  <a:lnTo>
                    <a:pt x="332804" y="327773"/>
                  </a:lnTo>
                  <a:lnTo>
                    <a:pt x="339194" y="321446"/>
                  </a:lnTo>
                  <a:close/>
                </a:path>
                <a:path w="424815" h="429894">
                  <a:moveTo>
                    <a:pt x="366499" y="67073"/>
                  </a:moveTo>
                  <a:lnTo>
                    <a:pt x="158505" y="67073"/>
                  </a:lnTo>
                  <a:lnTo>
                    <a:pt x="180701" y="70237"/>
                  </a:lnTo>
                  <a:lnTo>
                    <a:pt x="206009" y="73400"/>
                  </a:lnTo>
                  <a:lnTo>
                    <a:pt x="250425" y="86182"/>
                  </a:lnTo>
                  <a:lnTo>
                    <a:pt x="291678" y="102002"/>
                  </a:lnTo>
                  <a:lnTo>
                    <a:pt x="339257" y="140221"/>
                  </a:lnTo>
                  <a:lnTo>
                    <a:pt x="351911" y="168822"/>
                  </a:lnTo>
                  <a:lnTo>
                    <a:pt x="355075" y="181477"/>
                  </a:lnTo>
                  <a:lnTo>
                    <a:pt x="351911" y="197423"/>
                  </a:lnTo>
                  <a:lnTo>
                    <a:pt x="345584" y="213369"/>
                  </a:lnTo>
                  <a:lnTo>
                    <a:pt x="332804" y="232478"/>
                  </a:lnTo>
                  <a:lnTo>
                    <a:pt x="316986" y="245134"/>
                  </a:lnTo>
                  <a:lnTo>
                    <a:pt x="298005" y="261080"/>
                  </a:lnTo>
                  <a:lnTo>
                    <a:pt x="275860" y="270571"/>
                  </a:lnTo>
                  <a:lnTo>
                    <a:pt x="253589" y="276899"/>
                  </a:lnTo>
                  <a:lnTo>
                    <a:pt x="386710" y="276899"/>
                  </a:lnTo>
                  <a:lnTo>
                    <a:pt x="405818" y="248298"/>
                  </a:lnTo>
                  <a:lnTo>
                    <a:pt x="415309" y="232478"/>
                  </a:lnTo>
                  <a:lnTo>
                    <a:pt x="418472" y="216533"/>
                  </a:lnTo>
                  <a:lnTo>
                    <a:pt x="424799" y="200587"/>
                  </a:lnTo>
                  <a:lnTo>
                    <a:pt x="424799" y="181477"/>
                  </a:lnTo>
                  <a:lnTo>
                    <a:pt x="421636" y="152876"/>
                  </a:lnTo>
                  <a:lnTo>
                    <a:pt x="412145" y="124275"/>
                  </a:lnTo>
                  <a:lnTo>
                    <a:pt x="393037" y="95674"/>
                  </a:lnTo>
                  <a:lnTo>
                    <a:pt x="370893" y="70237"/>
                  </a:lnTo>
                  <a:lnTo>
                    <a:pt x="366499" y="67073"/>
                  </a:lnTo>
                  <a:close/>
                </a:path>
                <a:path w="424815" h="429894">
                  <a:moveTo>
                    <a:pt x="184747" y="0"/>
                  </a:moveTo>
                  <a:lnTo>
                    <a:pt x="112979" y="0"/>
                  </a:lnTo>
                  <a:lnTo>
                    <a:pt x="110951" y="252"/>
                  </a:lnTo>
                  <a:lnTo>
                    <a:pt x="66573" y="16198"/>
                  </a:lnTo>
                  <a:lnTo>
                    <a:pt x="25358" y="44799"/>
                  </a:lnTo>
                  <a:lnTo>
                    <a:pt x="0" y="83019"/>
                  </a:lnTo>
                  <a:lnTo>
                    <a:pt x="0" y="102002"/>
                  </a:lnTo>
                  <a:lnTo>
                    <a:pt x="3163" y="121111"/>
                  </a:lnTo>
                  <a:lnTo>
                    <a:pt x="12679" y="140221"/>
                  </a:lnTo>
                  <a:lnTo>
                    <a:pt x="25358" y="156040"/>
                  </a:lnTo>
                  <a:lnTo>
                    <a:pt x="44378" y="165658"/>
                  </a:lnTo>
                  <a:lnTo>
                    <a:pt x="79252" y="105165"/>
                  </a:lnTo>
                  <a:lnTo>
                    <a:pt x="69737" y="98838"/>
                  </a:lnTo>
                  <a:lnTo>
                    <a:pt x="76076" y="92510"/>
                  </a:lnTo>
                  <a:lnTo>
                    <a:pt x="95095" y="79728"/>
                  </a:lnTo>
                  <a:lnTo>
                    <a:pt x="98272" y="79728"/>
                  </a:lnTo>
                  <a:lnTo>
                    <a:pt x="110951" y="76564"/>
                  </a:lnTo>
                  <a:lnTo>
                    <a:pt x="123631" y="70237"/>
                  </a:lnTo>
                  <a:lnTo>
                    <a:pt x="158505" y="67073"/>
                  </a:lnTo>
                  <a:lnTo>
                    <a:pt x="366499" y="67073"/>
                  </a:lnTo>
                  <a:lnTo>
                    <a:pt x="348748" y="54291"/>
                  </a:lnTo>
                  <a:lnTo>
                    <a:pt x="326477" y="41636"/>
                  </a:lnTo>
                  <a:lnTo>
                    <a:pt x="275860" y="16198"/>
                  </a:lnTo>
                  <a:lnTo>
                    <a:pt x="218790" y="3416"/>
                  </a:lnTo>
                  <a:lnTo>
                    <a:pt x="187028" y="252"/>
                  </a:lnTo>
                  <a:lnTo>
                    <a:pt x="184747" y="0"/>
                  </a:lnTo>
                  <a:close/>
                </a:path>
              </a:pathLst>
            </a:custGeom>
            <a:solidFill>
              <a:srgbClr val="8BC5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68063" y="1131256"/>
              <a:ext cx="114077" cy="11449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98314" y="768806"/>
              <a:ext cx="101448" cy="9845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27407" y="1318885"/>
              <a:ext cx="171198" cy="10176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991006" y="2619882"/>
            <a:ext cx="70116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The magic spell behind this is</a:t>
            </a:r>
            <a:r>
              <a:rPr sz="4400" spc="-1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: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68090" y="3961257"/>
            <a:ext cx="1456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AF50"/>
                </a:solidFill>
                <a:latin typeface="Times New Roman"/>
                <a:cs typeface="Times New Roman"/>
              </a:rPr>
              <a:t>AJAX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1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88132" y="965962"/>
            <a:ext cx="39674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So what is Ajax</a:t>
            </a:r>
            <a:r>
              <a:rPr sz="4400" u="heavy" spc="-11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44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?</a:t>
            </a:r>
            <a:endParaRPr sz="4400"/>
          </a:p>
        </p:txBody>
      </p:sp>
      <p:sp>
        <p:nvSpPr>
          <p:cNvPr id="16" name="object 16"/>
          <p:cNvSpPr txBox="1"/>
          <p:nvPr/>
        </p:nvSpPr>
        <p:spPr>
          <a:xfrm>
            <a:off x="764540" y="1674850"/>
            <a:ext cx="7480300" cy="43186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56540" indent="-24384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256540" algn="l"/>
              </a:tabLst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A programming language –</a:t>
            </a:r>
            <a:r>
              <a:rPr sz="3200" spc="-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C00000"/>
                </a:solidFill>
                <a:latin typeface="Times New Roman"/>
                <a:cs typeface="Times New Roman"/>
              </a:rPr>
              <a:t>no…</a:t>
            </a:r>
            <a:endParaRPr sz="320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56540" algn="l"/>
              </a:tabLst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A new technology – not</a:t>
            </a:r>
            <a:r>
              <a:rPr sz="320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exactly…</a:t>
            </a:r>
            <a:endParaRPr sz="320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56540" algn="l"/>
              </a:tabLst>
            </a:pP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So what else</a:t>
            </a:r>
            <a:r>
              <a:rPr sz="32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70"/>
              </a:spcBef>
            </a:pPr>
            <a:r>
              <a:rPr sz="3200" spc="4200" dirty="0">
                <a:solidFill>
                  <a:srgbClr val="00AF50"/>
                </a:solidFill>
                <a:latin typeface="Wingdings"/>
                <a:cs typeface="Wingdings"/>
              </a:rPr>
              <a:t></a:t>
            </a:r>
            <a:r>
              <a:rPr sz="3200" spc="-114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It is a methodology on using several </a:t>
            </a:r>
            <a:r>
              <a:rPr sz="3200" spc="-685" dirty="0">
                <a:solidFill>
                  <a:srgbClr val="00AF50"/>
                </a:solidFill>
                <a:latin typeface="Times New Roman"/>
                <a:cs typeface="Times New Roman"/>
              </a:rPr>
              <a:t>web  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technologies together, in an effort to close</a:t>
            </a:r>
            <a:r>
              <a:rPr sz="3200" spc="-1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AF50"/>
                </a:solidFill>
                <a:latin typeface="Times New Roman"/>
                <a:cs typeface="Times New Roman"/>
              </a:rPr>
              <a:t>the  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gap between the usability and interactivity of  a desktop application and the ever</a:t>
            </a:r>
            <a:r>
              <a:rPr sz="3200" spc="-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AF50"/>
                </a:solidFill>
                <a:latin typeface="Times New Roman"/>
                <a:cs typeface="Times New Roman"/>
              </a:rPr>
              <a:t>demanding  web application</a:t>
            </a:r>
            <a:r>
              <a:rPr sz="3200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200" spc="4195" dirty="0">
                <a:solidFill>
                  <a:srgbClr val="00AF50"/>
                </a:solidFill>
                <a:latin typeface="Wingdings"/>
                <a:cs typeface="Wingdings"/>
              </a:rPr>
              <a:t></a:t>
            </a:r>
            <a:endParaRPr sz="3200">
              <a:latin typeface="Wingdings"/>
              <a:cs typeface="Wingdings"/>
            </a:endParaRPr>
          </a:p>
        </p:txBody>
      </p:sp>
      <p:pic>
        <p:nvPicPr>
          <p:cNvPr id="1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26004" y="956817"/>
            <a:ext cx="4340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</a:rPr>
              <a:t>Order of</a:t>
            </a:r>
            <a:r>
              <a:rPr sz="3600" u="heavy" spc="-2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</a:rPr>
              <a:t> </a:t>
            </a:r>
            <a:r>
              <a:rPr sz="36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</a:rPr>
              <a:t>Developments</a:t>
            </a:r>
            <a:endParaRPr sz="3600"/>
          </a:p>
        </p:txBody>
      </p:sp>
      <p:sp>
        <p:nvSpPr>
          <p:cNvPr id="17" name="object 17"/>
          <p:cNvSpPr txBox="1"/>
          <p:nvPr/>
        </p:nvSpPr>
        <p:spPr>
          <a:xfrm>
            <a:off x="574649" y="1696339"/>
            <a:ext cx="7907655" cy="340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Internet Explorer introduces the concept of  </a:t>
            </a:r>
            <a:r>
              <a:rPr sz="3000" spc="-5" dirty="0">
                <a:latin typeface="Times New Roman"/>
                <a:cs typeface="Times New Roman"/>
              </a:rPr>
              <a:t>IFrame </a:t>
            </a:r>
            <a:r>
              <a:rPr sz="3000" dirty="0">
                <a:latin typeface="Times New Roman"/>
                <a:cs typeface="Times New Roman"/>
              </a:rPr>
              <a:t>element </a:t>
            </a:r>
            <a:r>
              <a:rPr sz="3000" spc="-5" dirty="0">
                <a:latin typeface="Times New Roman"/>
                <a:cs typeface="Times New Roman"/>
              </a:rPr>
              <a:t>in 1996.(a </a:t>
            </a:r>
            <a:r>
              <a:rPr sz="3000" dirty="0">
                <a:latin typeface="Times New Roman"/>
                <a:cs typeface="Times New Roman"/>
              </a:rPr>
              <a:t>technique that helps  </a:t>
            </a:r>
            <a:r>
              <a:rPr sz="3000" spc="-5" dirty="0">
                <a:latin typeface="Times New Roman"/>
                <a:cs typeface="Times New Roman"/>
              </a:rPr>
              <a:t>in loading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contents </a:t>
            </a:r>
            <a:r>
              <a:rPr sz="3000" dirty="0">
                <a:latin typeface="Times New Roman"/>
                <a:cs typeface="Times New Roman"/>
              </a:rPr>
              <a:t>of a </a:t>
            </a:r>
            <a:r>
              <a:rPr sz="3000" spc="-5" dirty="0">
                <a:latin typeface="Times New Roman"/>
                <a:cs typeface="Times New Roman"/>
              </a:rPr>
              <a:t>web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page.)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the year </a:t>
            </a:r>
            <a:r>
              <a:rPr sz="3000" spc="-5" dirty="0">
                <a:latin typeface="Times New Roman"/>
                <a:cs typeface="Times New Roman"/>
              </a:rPr>
              <a:t>1998, Microsoft </a:t>
            </a:r>
            <a:r>
              <a:rPr sz="3000" dirty="0">
                <a:latin typeface="Times New Roman"/>
                <a:cs typeface="Times New Roman"/>
              </a:rPr>
              <a:t>introduces another  technique, </a:t>
            </a:r>
            <a:r>
              <a:rPr sz="3000" spc="-5" dirty="0">
                <a:latin typeface="Times New Roman"/>
                <a:cs typeface="Times New Roman"/>
              </a:rPr>
              <a:t>called </a:t>
            </a:r>
            <a:r>
              <a:rPr sz="3000" spc="-45" dirty="0">
                <a:latin typeface="Times New Roman"/>
                <a:cs typeface="Times New Roman"/>
              </a:rPr>
              <a:t>‗Microsoft‘s </a:t>
            </a:r>
            <a:r>
              <a:rPr sz="3000" dirty="0">
                <a:latin typeface="Times New Roman"/>
                <a:cs typeface="Times New Roman"/>
              </a:rPr>
              <a:t>Remote </a:t>
            </a:r>
            <a:r>
              <a:rPr sz="3000" spc="-5" dirty="0">
                <a:latin typeface="Times New Roman"/>
                <a:cs typeface="Times New Roman"/>
              </a:rPr>
              <a:t>Scripting‘  as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replacement to </a:t>
            </a:r>
            <a:r>
              <a:rPr sz="3000" dirty="0">
                <a:latin typeface="Times New Roman"/>
                <a:cs typeface="Times New Roman"/>
              </a:rPr>
              <a:t>the older</a:t>
            </a:r>
            <a:r>
              <a:rPr sz="3000" spc="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techniques.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1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841654" y="1162939"/>
            <a:ext cx="792035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A </a:t>
            </a:r>
            <a:r>
              <a:rPr sz="3000" dirty="0">
                <a:latin typeface="Times New Roman"/>
                <a:cs typeface="Times New Roman"/>
              </a:rPr>
              <a:t>year later, </a:t>
            </a: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1999, </a:t>
            </a:r>
            <a:r>
              <a:rPr sz="3000" spc="-5" dirty="0">
                <a:latin typeface="Times New Roman"/>
                <a:cs typeface="Times New Roman"/>
              </a:rPr>
              <a:t>Microsoft </a:t>
            </a:r>
            <a:r>
              <a:rPr sz="3000" dirty="0">
                <a:latin typeface="Times New Roman"/>
                <a:cs typeface="Times New Roman"/>
              </a:rPr>
              <a:t>introduces the  </a:t>
            </a:r>
            <a:r>
              <a:rPr sz="3000" spc="-5" dirty="0">
                <a:latin typeface="Times New Roman"/>
                <a:cs typeface="Times New Roman"/>
              </a:rPr>
              <a:t>XMLHttpRequest </a:t>
            </a:r>
            <a:r>
              <a:rPr sz="3000" dirty="0">
                <a:latin typeface="Times New Roman"/>
                <a:cs typeface="Times New Roman"/>
              </a:rPr>
              <a:t>object, an ActiveX control, </a:t>
            </a:r>
            <a:r>
              <a:rPr sz="3000" spc="5" dirty="0">
                <a:latin typeface="Times New Roman"/>
                <a:cs typeface="Times New Roman"/>
              </a:rPr>
              <a:t>in  </a:t>
            </a:r>
            <a:r>
              <a:rPr sz="3000" spc="-5" dirty="0">
                <a:latin typeface="Times New Roman"/>
                <a:cs typeface="Times New Roman"/>
              </a:rPr>
              <a:t>IE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5.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term </a:t>
            </a:r>
            <a:r>
              <a:rPr sz="3000" spc="-5" dirty="0">
                <a:latin typeface="Times New Roman"/>
                <a:cs typeface="Times New Roman"/>
              </a:rPr>
              <a:t>AJAX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coined </a:t>
            </a:r>
            <a:r>
              <a:rPr sz="3000" spc="5" dirty="0">
                <a:latin typeface="Times New Roman"/>
                <a:cs typeface="Times New Roman"/>
              </a:rPr>
              <a:t>on </a:t>
            </a:r>
            <a:r>
              <a:rPr sz="3000" dirty="0">
                <a:latin typeface="Times New Roman"/>
                <a:cs typeface="Times New Roman"/>
              </a:rPr>
              <a:t>February  </a:t>
            </a:r>
            <a:r>
              <a:rPr sz="3000" spc="-5" dirty="0">
                <a:latin typeface="Times New Roman"/>
                <a:cs typeface="Times New Roman"/>
              </a:rPr>
              <a:t>18, </a:t>
            </a:r>
            <a:r>
              <a:rPr sz="3000" dirty="0">
                <a:latin typeface="Times New Roman"/>
                <a:cs typeface="Times New Roman"/>
              </a:rPr>
              <a:t>2005, by </a:t>
            </a:r>
            <a:r>
              <a:rPr sz="3000" b="1" spc="-5" dirty="0">
                <a:latin typeface="Times New Roman"/>
                <a:cs typeface="Times New Roman"/>
              </a:rPr>
              <a:t>Jesse </a:t>
            </a:r>
            <a:r>
              <a:rPr sz="3000" b="1" dirty="0">
                <a:latin typeface="Times New Roman"/>
                <a:cs typeface="Times New Roman"/>
              </a:rPr>
              <a:t>James Garret </a:t>
            </a: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a short  </a:t>
            </a:r>
            <a:r>
              <a:rPr sz="3000" spc="-5" dirty="0">
                <a:latin typeface="Times New Roman"/>
                <a:cs typeface="Times New Roman"/>
              </a:rPr>
              <a:t>essay published </a:t>
            </a:r>
            <a:r>
              <a:rPr sz="3000" dirty="0">
                <a:latin typeface="Times New Roman"/>
                <a:cs typeface="Times New Roman"/>
              </a:rPr>
              <a:t>a few </a:t>
            </a:r>
            <a:r>
              <a:rPr sz="3000" spc="-5" dirty="0">
                <a:latin typeface="Times New Roman"/>
                <a:cs typeface="Times New Roman"/>
              </a:rPr>
              <a:t>days after Google </a:t>
            </a:r>
            <a:r>
              <a:rPr sz="3000" dirty="0">
                <a:latin typeface="Times New Roman"/>
                <a:cs typeface="Times New Roman"/>
              </a:rPr>
              <a:t>released  </a:t>
            </a:r>
            <a:r>
              <a:rPr sz="3000" spc="-10" dirty="0">
                <a:latin typeface="Times New Roman"/>
                <a:cs typeface="Times New Roman"/>
              </a:rPr>
              <a:t>its </a:t>
            </a:r>
            <a:r>
              <a:rPr sz="3000" spc="-5" dirty="0">
                <a:latin typeface="Times New Roman"/>
                <a:cs typeface="Times New Roman"/>
              </a:rPr>
              <a:t>Maps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application.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43000" y="4419600"/>
            <a:ext cx="7391400" cy="2044700"/>
            <a:chOff x="1143000" y="4499355"/>
            <a:chExt cx="7391400" cy="2044700"/>
          </a:xfrm>
        </p:grpSpPr>
        <p:sp>
          <p:nvSpPr>
            <p:cNvPr id="18" name="object 18"/>
            <p:cNvSpPr/>
            <p:nvPr/>
          </p:nvSpPr>
          <p:spPr>
            <a:xfrm>
              <a:off x="1143000" y="4571999"/>
              <a:ext cx="4305300" cy="19716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18555" y="4499355"/>
              <a:ext cx="2815844" cy="20443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143000" y="6492875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574649" y="1543938"/>
            <a:ext cx="790829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Finally,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year 2006, the </a:t>
            </a:r>
            <a:r>
              <a:rPr sz="3200" spc="-5" dirty="0">
                <a:latin typeface="Times New Roman"/>
                <a:cs typeface="Times New Roman"/>
              </a:rPr>
              <a:t>W3C (World  </a:t>
            </a:r>
            <a:r>
              <a:rPr sz="3200" dirty="0">
                <a:latin typeface="Times New Roman"/>
                <a:cs typeface="Times New Roman"/>
              </a:rPr>
              <a:t>Wide Web </a:t>
            </a:r>
            <a:r>
              <a:rPr sz="3200" spc="-5" dirty="0">
                <a:latin typeface="Times New Roman"/>
                <a:cs typeface="Times New Roman"/>
              </a:rPr>
              <a:t>Consortium) </a:t>
            </a:r>
            <a:r>
              <a:rPr sz="3200" dirty="0">
                <a:latin typeface="Times New Roman"/>
                <a:cs typeface="Times New Roman"/>
              </a:rPr>
              <a:t>announces</a:t>
            </a:r>
            <a:r>
              <a:rPr sz="3200" spc="7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 release </a:t>
            </a:r>
            <a:r>
              <a:rPr sz="3200" spc="-5" dirty="0">
                <a:latin typeface="Times New Roman"/>
                <a:cs typeface="Times New Roman"/>
              </a:rPr>
              <a:t>of the first draft which includes the  </a:t>
            </a:r>
            <a:r>
              <a:rPr sz="3200" dirty="0">
                <a:latin typeface="Times New Roman"/>
                <a:cs typeface="Times New Roman"/>
              </a:rPr>
              <a:t>specification </a:t>
            </a:r>
            <a:r>
              <a:rPr sz="3200" spc="-5" dirty="0">
                <a:latin typeface="Times New Roman"/>
                <a:cs typeface="Times New Roman"/>
              </a:rPr>
              <a:t>for the </a:t>
            </a:r>
            <a:r>
              <a:rPr sz="3200" dirty="0">
                <a:latin typeface="Times New Roman"/>
                <a:cs typeface="Times New Roman"/>
              </a:rPr>
              <a:t>object (XHR)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makes  </a:t>
            </a:r>
            <a:r>
              <a:rPr sz="3200" spc="-5" dirty="0">
                <a:latin typeface="Times New Roman"/>
                <a:cs typeface="Times New Roman"/>
              </a:rPr>
              <a:t>it </a:t>
            </a:r>
            <a:r>
              <a:rPr sz="3200" dirty="0">
                <a:latin typeface="Times New Roman"/>
                <a:cs typeface="Times New Roman"/>
              </a:rPr>
              <a:t>an official web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standard.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itle 7"/>
          <p:cNvSpPr txBox="1">
            <a:spLocks/>
          </p:cNvSpPr>
          <p:nvPr/>
        </p:nvSpPr>
        <p:spPr>
          <a:xfrm>
            <a:off x="228600" y="0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066800" y="6311900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49576" y="1043686"/>
            <a:ext cx="5553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</a:rPr>
              <a:t>Why Ajax is important</a:t>
            </a:r>
            <a:r>
              <a:rPr sz="4400" u="heavy" spc="-9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</a:rPr>
              <a:t> </a:t>
            </a:r>
            <a:r>
              <a:rPr sz="4400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</a:rPr>
              <a:t>?</a:t>
            </a:r>
            <a:endParaRPr sz="4400"/>
          </a:p>
        </p:txBody>
      </p:sp>
      <p:sp>
        <p:nvSpPr>
          <p:cNvPr id="12" name="object 12"/>
          <p:cNvSpPr txBox="1"/>
          <p:nvPr/>
        </p:nvSpPr>
        <p:spPr>
          <a:xfrm>
            <a:off x="384149" y="2080336"/>
            <a:ext cx="8378825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AJAX</a:t>
            </a:r>
            <a:r>
              <a:rPr sz="2400" spc="23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99"/>
                </a:solidFill>
                <a:latin typeface="Times New Roman"/>
                <a:cs typeface="Times New Roman"/>
              </a:rPr>
              <a:t>enables</a:t>
            </a:r>
            <a:r>
              <a:rPr sz="2400" spc="23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a</a:t>
            </a:r>
            <a:r>
              <a:rPr sz="2400" spc="22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99"/>
                </a:solidFill>
                <a:latin typeface="Times New Roman"/>
                <a:cs typeface="Times New Roman"/>
              </a:rPr>
              <a:t>much</a:t>
            </a:r>
            <a:r>
              <a:rPr sz="2400" spc="23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990099"/>
                </a:solidFill>
                <a:latin typeface="Times New Roman"/>
                <a:cs typeface="Times New Roman"/>
              </a:rPr>
              <a:t>better</a:t>
            </a:r>
            <a:r>
              <a:rPr sz="2400" i="1" spc="23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user</a:t>
            </a:r>
            <a:r>
              <a:rPr sz="2400" spc="24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99"/>
                </a:solidFill>
                <a:latin typeface="Times New Roman"/>
                <a:cs typeface="Times New Roman"/>
              </a:rPr>
              <a:t>experience</a:t>
            </a:r>
            <a:r>
              <a:rPr sz="2400" spc="229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99"/>
                </a:solidFill>
                <a:latin typeface="Times New Roman"/>
                <a:cs typeface="Times New Roman"/>
              </a:rPr>
              <a:t>for</a:t>
            </a:r>
            <a:r>
              <a:rPr sz="2400" spc="23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990099"/>
                </a:solidFill>
                <a:latin typeface="Times New Roman"/>
                <a:cs typeface="Times New Roman"/>
              </a:rPr>
              <a:t>Web</a:t>
            </a:r>
            <a:r>
              <a:rPr sz="2400" spc="229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sites</a:t>
            </a:r>
            <a:r>
              <a:rPr sz="2400" spc="23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applications.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73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Developers can now provide </a:t>
            </a:r>
            <a:r>
              <a:rPr sz="2400" spc="-5" dirty="0">
                <a:solidFill>
                  <a:srgbClr val="990099"/>
                </a:solidFill>
                <a:latin typeface="Times New Roman"/>
                <a:cs typeface="Times New Roman"/>
              </a:rPr>
              <a:t>user interfaces that </a:t>
            </a: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990099"/>
                </a:solidFill>
                <a:latin typeface="Times New Roman"/>
                <a:cs typeface="Times New Roman"/>
              </a:rPr>
              <a:t>nearly as  responsive </a:t>
            </a: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and rich </a:t>
            </a:r>
            <a:r>
              <a:rPr sz="2400" spc="-10" dirty="0">
                <a:solidFill>
                  <a:srgbClr val="990099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990099"/>
                </a:solidFill>
                <a:latin typeface="Times New Roman"/>
                <a:cs typeface="Times New Roman"/>
              </a:rPr>
              <a:t>more traditional Windows Forms  applications </a:t>
            </a: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while </a:t>
            </a:r>
            <a:r>
              <a:rPr sz="2400" spc="-5" dirty="0">
                <a:solidFill>
                  <a:srgbClr val="990099"/>
                </a:solidFill>
                <a:latin typeface="Times New Roman"/>
                <a:cs typeface="Times New Roman"/>
              </a:rPr>
              <a:t>taking advantage </a:t>
            </a: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of the </a:t>
            </a:r>
            <a:r>
              <a:rPr sz="2400" spc="-10" dirty="0">
                <a:solidFill>
                  <a:srgbClr val="990099"/>
                </a:solidFill>
                <a:latin typeface="Times New Roman"/>
                <a:cs typeface="Times New Roman"/>
              </a:rPr>
              <a:t>Web's </a:t>
            </a: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innate ease of  </a:t>
            </a:r>
            <a:r>
              <a:rPr sz="2400" spc="-5" dirty="0">
                <a:solidFill>
                  <a:srgbClr val="990099"/>
                </a:solidFill>
                <a:latin typeface="Times New Roman"/>
                <a:cs typeface="Times New Roman"/>
              </a:rPr>
              <a:t>deployment </a:t>
            </a: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and heterogeneous, cross-platform</a:t>
            </a:r>
            <a:r>
              <a:rPr sz="2400" spc="-85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nature.</a:t>
            </a:r>
            <a:endParaRPr sz="240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173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These </a:t>
            </a:r>
            <a:r>
              <a:rPr sz="2400" spc="-5" dirty="0">
                <a:solidFill>
                  <a:srgbClr val="990099"/>
                </a:solidFill>
                <a:latin typeface="Times New Roman"/>
                <a:cs typeface="Times New Roman"/>
              </a:rPr>
              <a:t>benefits have been shown </a:t>
            </a: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990099"/>
                </a:solidFill>
                <a:latin typeface="Times New Roman"/>
                <a:cs typeface="Times New Roman"/>
              </a:rPr>
              <a:t>dramatically reduce software  maintenance costs </a:t>
            </a: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990099"/>
                </a:solidFill>
                <a:latin typeface="Times New Roman"/>
                <a:cs typeface="Times New Roman"/>
              </a:rPr>
              <a:t>increase its reach. You can </a:t>
            </a: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use AJAX to  load specific portions of a page that need to be</a:t>
            </a:r>
            <a:r>
              <a:rPr sz="2400" spc="-15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changed.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It further reduces network</a:t>
            </a:r>
            <a:r>
              <a:rPr sz="2400" spc="-60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0099"/>
                </a:solidFill>
                <a:latin typeface="Times New Roman"/>
                <a:cs typeface="Times New Roman"/>
              </a:rPr>
              <a:t>traffic.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3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409575"/>
            <a:ext cx="20574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7"/>
          <p:cNvSpPr txBox="1">
            <a:spLocks/>
          </p:cNvSpPr>
          <p:nvPr/>
        </p:nvSpPr>
        <p:spPr>
          <a:xfrm>
            <a:off x="381000" y="180975"/>
            <a:ext cx="1447800" cy="38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No. 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5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219200" y="6492875"/>
            <a:ext cx="6705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Mehtab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Mehdi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Asstt</a:t>
            </a:r>
            <a:r>
              <a:rPr lang="en-US" alt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Professor   School of CS &amp; IT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1025</Words>
  <Application>Microsoft Office PowerPoint</Application>
  <PresentationFormat>On-screen Show (4:3)</PresentationFormat>
  <Paragraphs>140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Module 5</vt:lpstr>
      <vt:lpstr>And you get this :</vt:lpstr>
      <vt:lpstr>These days :</vt:lpstr>
      <vt:lpstr>Slide 4</vt:lpstr>
      <vt:lpstr>So what is Ajax ?</vt:lpstr>
      <vt:lpstr>Order of Developments</vt:lpstr>
      <vt:lpstr>Slide 7</vt:lpstr>
      <vt:lpstr>Slide 8</vt:lpstr>
      <vt:lpstr>Why Ajax is important ?</vt:lpstr>
      <vt:lpstr>The Core Components :</vt:lpstr>
      <vt:lpstr>The process cycle</vt:lpstr>
      <vt:lpstr>Slide 12</vt:lpstr>
      <vt:lpstr>A little about XHR object</vt:lpstr>
      <vt:lpstr>Slide 14</vt:lpstr>
      <vt:lpstr>The readyState values</vt:lpstr>
      <vt:lpstr>A few status values</vt:lpstr>
      <vt:lpstr>Let‘s get to some work </vt:lpstr>
      <vt:lpstr>Slide 18</vt:lpstr>
      <vt:lpstr>Slide 19</vt:lpstr>
      <vt:lpstr>Output page looks like this :</vt:lpstr>
      <vt:lpstr>Interactive mouse-overs</vt:lpstr>
      <vt:lpstr>Slide 22</vt:lpstr>
      <vt:lpstr>Take a look at this :</vt:lpstr>
      <vt:lpstr>How to do this :</vt:lpstr>
      <vt:lpstr>Slide 25</vt:lpstr>
      <vt:lpstr> Benefits of using Ajax  </vt:lpstr>
      <vt:lpstr> A Few  Drawbacks 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Faraz Aariz</dc:creator>
  <cp:lastModifiedBy>Faraz Aariz</cp:lastModifiedBy>
  <cp:revision>1</cp:revision>
  <dcterms:created xsi:type="dcterms:W3CDTF">2020-11-06T07:34:38Z</dcterms:created>
  <dcterms:modified xsi:type="dcterms:W3CDTF">2020-11-06T07:55:45Z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2011-04-07T00:00:00Z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2020-11-06T00:00:00Z</vt:filetime>
  </property>
</Properties>
</file>