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9"/>
  </p:notesMasterIdLst>
  <p:sldIdLst>
    <p:sldId id="31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A966-AB9F-4F30-BEE6-DE9EA47E7B4F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18D0-CF63-47A5-A2C8-EB5951486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18D0-CF63-47A5-A2C8-EB5951486F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uhk.edu.h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4300538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270125" y="4800600"/>
            <a:ext cx="4654550" cy="762000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 Script</a:t>
            </a:r>
            <a:endParaRPr lang="en-US" alt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929666-34C7-4D6E-B38C-3F3B79EB41D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100263" y="2921000"/>
            <a:ext cx="5315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Subject code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Web Programming</a:t>
            </a:r>
            <a:endParaRPr lang="en-US" alt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828800" y="1995488"/>
            <a:ext cx="5395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Master of Computer Applications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III </a:t>
            </a:r>
            <a:r>
              <a:rPr lang="en-US" alt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Sem</a:t>
            </a:r>
            <a:endParaRPr lang="en-US" alt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263" y="560388"/>
            <a:ext cx="51054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62000"/>
            <a:ext cx="57302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alert()</a:t>
            </a:r>
            <a:r>
              <a:rPr sz="2000" b="1" spc="-131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and </a:t>
            </a: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confirm()</a:t>
            </a:r>
            <a:endParaRPr sz="2000">
              <a:solidFill>
                <a:srgbClr val="FF0000"/>
              </a:solidFill>
              <a:latin typeface="Arial Black" pitchFamily="34" charset="0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3870"/>
            <a:ext cx="16637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785620"/>
            <a:ext cx="508444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Display </a:t>
            </a:r>
            <a:r>
              <a:rPr sz="2400" dirty="0">
                <a:latin typeface="Arial"/>
                <a:cs typeface="Arial"/>
              </a:rPr>
              <a:t>a message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dialog </a:t>
            </a:r>
            <a:r>
              <a:rPr sz="2400" spc="-5" dirty="0">
                <a:latin typeface="Arial"/>
                <a:cs typeface="Arial"/>
              </a:rPr>
              <a:t>box.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dialog box </a:t>
            </a:r>
            <a:r>
              <a:rPr sz="2400" spc="-5" dirty="0">
                <a:latin typeface="Arial"/>
                <a:cs typeface="Arial"/>
              </a:rPr>
              <a:t>will block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browser.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219200"/>
            <a:ext cx="8305800" cy="45974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alert("Text to be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displayed");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73760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3768090"/>
            <a:ext cx="699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Display </a:t>
            </a:r>
            <a:r>
              <a:rPr sz="2400" dirty="0">
                <a:latin typeface="Arial"/>
                <a:cs typeface="Arial"/>
              </a:rPr>
              <a:t>a message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dialog </a:t>
            </a:r>
            <a:r>
              <a:rPr sz="2400" spc="-5" dirty="0">
                <a:latin typeface="Arial"/>
                <a:cs typeface="Arial"/>
              </a:rPr>
              <a:t>box with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buttons:  "OK" 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"Cancel".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4575809"/>
            <a:ext cx="6841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b="1" spc="-5" dirty="0">
                <a:latin typeface="Courier New"/>
                <a:cs typeface="Courier New"/>
              </a:rPr>
              <a:t>confirm()</a:t>
            </a:r>
            <a:r>
              <a:rPr sz="2400" b="1" spc="-7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returns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400" b="1" spc="-7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 click "OK".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Otherwise it returns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124200"/>
            <a:ext cx="8534400" cy="45974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answer </a:t>
            </a: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confirm("Are you</a:t>
            </a:r>
            <a:r>
              <a:rPr sz="24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sure?");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  <p:pic>
        <p:nvPicPr>
          <p:cNvPr id="12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524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09600"/>
            <a:ext cx="2341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prompt()</a:t>
            </a:r>
            <a:endParaRPr sz="240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442209"/>
            <a:ext cx="166370" cy="8331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61822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471420"/>
            <a:ext cx="7337425" cy="182299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cs typeface="Arial"/>
              </a:rPr>
              <a:t>Display </a:t>
            </a:r>
            <a:r>
              <a:rPr sz="2000" dirty="0">
                <a:cs typeface="Arial"/>
              </a:rPr>
              <a:t>a message </a:t>
            </a:r>
            <a:r>
              <a:rPr sz="2000" spc="-10" dirty="0">
                <a:cs typeface="Arial"/>
              </a:rPr>
              <a:t>and allow </a:t>
            </a:r>
            <a:r>
              <a:rPr sz="2000" spc="-5" dirty="0">
                <a:cs typeface="Arial"/>
              </a:rPr>
              <a:t>the user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enter </a:t>
            </a:r>
            <a:r>
              <a:rPr sz="2000" dirty="0">
                <a:cs typeface="Arial"/>
              </a:rPr>
              <a:t>a</a:t>
            </a:r>
            <a:r>
              <a:rPr sz="2000" spc="40" dirty="0">
                <a:cs typeface="Arial"/>
              </a:rPr>
              <a:t> </a:t>
            </a:r>
            <a:r>
              <a:rPr sz="2000" spc="-10" dirty="0">
                <a:cs typeface="Arial"/>
              </a:rPr>
              <a:t>value</a:t>
            </a:r>
            <a:endParaRPr sz="2000">
              <a:cs typeface="Arial"/>
            </a:endParaRPr>
          </a:p>
          <a:p>
            <a:pPr marL="12700" marR="752475">
              <a:lnSpc>
                <a:spcPts val="2590"/>
              </a:lnSpc>
              <a:spcBef>
                <a:spcPts val="635"/>
              </a:spcBef>
            </a:pPr>
            <a:r>
              <a:rPr sz="2000" dirty="0">
                <a:cs typeface="Arial"/>
              </a:rPr>
              <a:t>The </a:t>
            </a:r>
            <a:r>
              <a:rPr sz="2000" spc="-5" dirty="0">
                <a:cs typeface="Arial"/>
              </a:rPr>
              <a:t>second argument </a:t>
            </a:r>
            <a:r>
              <a:rPr sz="2000" spc="-10" dirty="0">
                <a:cs typeface="Arial"/>
              </a:rPr>
              <a:t>is </a:t>
            </a:r>
            <a:r>
              <a:rPr sz="2000" dirty="0">
                <a:cs typeface="Arial"/>
              </a:rPr>
              <a:t>the </a:t>
            </a:r>
            <a:r>
              <a:rPr sz="2000" spc="-10" dirty="0">
                <a:cs typeface="Arial"/>
              </a:rPr>
              <a:t>"default value" </a:t>
            </a:r>
            <a:r>
              <a:rPr sz="2000" spc="5" dirty="0">
                <a:cs typeface="Arial"/>
              </a:rPr>
              <a:t>to </a:t>
            </a:r>
            <a:r>
              <a:rPr sz="2000" spc="-5" dirty="0">
                <a:cs typeface="Arial"/>
              </a:rPr>
              <a:t>be  displayed </a:t>
            </a:r>
            <a:r>
              <a:rPr sz="2000" spc="-10" dirty="0">
                <a:cs typeface="Arial"/>
              </a:rPr>
              <a:t>in </a:t>
            </a:r>
            <a:r>
              <a:rPr sz="2000" spc="-5" dirty="0">
                <a:cs typeface="Arial"/>
              </a:rPr>
              <a:t>the </a:t>
            </a:r>
            <a:r>
              <a:rPr sz="2000" spc="-10" dirty="0">
                <a:cs typeface="Arial"/>
              </a:rPr>
              <a:t>input</a:t>
            </a:r>
            <a:r>
              <a:rPr sz="2000" spc="10" dirty="0">
                <a:cs typeface="Arial"/>
              </a:rPr>
              <a:t> </a:t>
            </a:r>
            <a:r>
              <a:rPr sz="2000" spc="-5" dirty="0">
                <a:cs typeface="Arial"/>
              </a:rPr>
              <a:t>textfield.</a:t>
            </a:r>
            <a:endParaRPr sz="2000">
              <a:cs typeface="Arial"/>
            </a:endParaRPr>
          </a:p>
          <a:p>
            <a:pPr marL="12700" marR="147955">
              <a:lnSpc>
                <a:spcPts val="2590"/>
              </a:lnSpc>
              <a:spcBef>
                <a:spcPts val="600"/>
              </a:spcBef>
            </a:pPr>
            <a:r>
              <a:rPr sz="2000" spc="-5" dirty="0">
                <a:cs typeface="Arial"/>
              </a:rPr>
              <a:t>Without </a:t>
            </a:r>
            <a:r>
              <a:rPr sz="2000" dirty="0">
                <a:cs typeface="Arial"/>
              </a:rPr>
              <a:t>the </a:t>
            </a:r>
            <a:r>
              <a:rPr sz="2000" spc="-5" dirty="0">
                <a:cs typeface="Arial"/>
              </a:rPr>
              <a:t>default </a:t>
            </a:r>
            <a:r>
              <a:rPr sz="2000" spc="-10" dirty="0">
                <a:cs typeface="Arial"/>
              </a:rPr>
              <a:t>value, "undefined" </a:t>
            </a:r>
            <a:r>
              <a:rPr sz="2000" spc="-5" dirty="0">
                <a:cs typeface="Arial"/>
              </a:rPr>
              <a:t>is shown in </a:t>
            </a:r>
            <a:r>
              <a:rPr sz="2000" dirty="0">
                <a:cs typeface="Arial"/>
              </a:rPr>
              <a:t>the  </a:t>
            </a:r>
            <a:r>
              <a:rPr sz="2000" spc="-10" dirty="0">
                <a:cs typeface="Arial"/>
              </a:rPr>
              <a:t>input</a:t>
            </a:r>
            <a:r>
              <a:rPr sz="2000" spc="5" dirty="0">
                <a:cs typeface="Arial"/>
              </a:rPr>
              <a:t> </a:t>
            </a:r>
            <a:r>
              <a:rPr sz="2000" spc="-5" dirty="0">
                <a:cs typeface="Arial"/>
              </a:rPr>
              <a:t>textfield.</a:t>
            </a:r>
            <a:endParaRPr sz="200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57200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25780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4495800"/>
            <a:ext cx="7419340" cy="11242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000" dirty="0">
                <a:latin typeface="+mj-lt"/>
                <a:cs typeface="Arial"/>
              </a:rPr>
              <a:t>If the </a:t>
            </a:r>
            <a:r>
              <a:rPr sz="2000" spc="-5" dirty="0">
                <a:latin typeface="+mj-lt"/>
                <a:cs typeface="Arial"/>
              </a:rPr>
              <a:t>user click the "OK" button, </a:t>
            </a:r>
            <a:r>
              <a:rPr sz="2000" b="1" spc="-5" dirty="0">
                <a:latin typeface="+mj-lt"/>
                <a:cs typeface="Courier New"/>
              </a:rPr>
              <a:t>prompt()</a:t>
            </a:r>
            <a:r>
              <a:rPr sz="2000" b="1" spc="-700" dirty="0">
                <a:latin typeface="+mj-lt"/>
                <a:cs typeface="Courier New"/>
              </a:rPr>
              <a:t> </a:t>
            </a:r>
            <a:r>
              <a:rPr sz="2000" spc="-5" dirty="0">
                <a:latin typeface="+mj-lt"/>
                <a:cs typeface="Arial"/>
              </a:rPr>
              <a:t>returns the  </a:t>
            </a:r>
            <a:r>
              <a:rPr sz="2000" spc="-10" dirty="0">
                <a:latin typeface="+mj-lt"/>
                <a:cs typeface="Arial"/>
              </a:rPr>
              <a:t>value </a:t>
            </a:r>
            <a:r>
              <a:rPr sz="2000" spc="-5" dirty="0">
                <a:latin typeface="+mj-lt"/>
                <a:cs typeface="Arial"/>
              </a:rPr>
              <a:t>in </a:t>
            </a:r>
            <a:r>
              <a:rPr sz="2000" dirty="0">
                <a:latin typeface="+mj-lt"/>
                <a:cs typeface="Arial"/>
              </a:rPr>
              <a:t>the </a:t>
            </a:r>
            <a:r>
              <a:rPr sz="2000" spc="-10" dirty="0">
                <a:latin typeface="+mj-lt"/>
                <a:cs typeface="Arial"/>
              </a:rPr>
              <a:t>input </a:t>
            </a:r>
            <a:r>
              <a:rPr sz="2000" spc="-5" dirty="0">
                <a:latin typeface="+mj-lt"/>
                <a:cs typeface="Arial"/>
              </a:rPr>
              <a:t>textfield as </a:t>
            </a:r>
            <a:r>
              <a:rPr sz="2000" dirty="0">
                <a:latin typeface="+mj-lt"/>
                <a:cs typeface="Arial"/>
              </a:rPr>
              <a:t>a</a:t>
            </a:r>
            <a:r>
              <a:rPr sz="2000" spc="15" dirty="0">
                <a:latin typeface="+mj-lt"/>
                <a:cs typeface="Arial"/>
              </a:rPr>
              <a:t> </a:t>
            </a:r>
            <a:r>
              <a:rPr sz="2000" spc="-5" dirty="0">
                <a:latin typeface="+mj-lt"/>
                <a:cs typeface="Arial"/>
              </a:rPr>
              <a:t>string.</a:t>
            </a:r>
            <a:endParaRPr sz="2000">
              <a:latin typeface="+mj-lt"/>
              <a:cs typeface="Arial"/>
            </a:endParaRPr>
          </a:p>
          <a:p>
            <a:pPr marL="12700" marR="6350">
              <a:lnSpc>
                <a:spcPts val="2590"/>
              </a:lnSpc>
              <a:spcBef>
                <a:spcPts val="600"/>
              </a:spcBef>
            </a:pPr>
            <a:r>
              <a:rPr sz="2000" dirty="0">
                <a:latin typeface="+mj-lt"/>
                <a:cs typeface="Arial"/>
              </a:rPr>
              <a:t>If the </a:t>
            </a:r>
            <a:r>
              <a:rPr sz="2000" spc="-5" dirty="0">
                <a:latin typeface="+mj-lt"/>
                <a:cs typeface="Arial"/>
              </a:rPr>
              <a:t>user click the "Cancel" button, </a:t>
            </a:r>
            <a:r>
              <a:rPr sz="2000" b="1" spc="-5" dirty="0">
                <a:latin typeface="+mj-lt"/>
                <a:cs typeface="Courier New"/>
              </a:rPr>
              <a:t>prompt()</a:t>
            </a:r>
            <a:r>
              <a:rPr sz="2000" b="1" spc="-735" dirty="0">
                <a:latin typeface="+mj-lt"/>
                <a:cs typeface="Courier New"/>
              </a:rPr>
              <a:t> </a:t>
            </a:r>
            <a:r>
              <a:rPr sz="2000" spc="-5" dirty="0">
                <a:latin typeface="+mj-lt"/>
                <a:cs typeface="Arial"/>
              </a:rPr>
              <a:t>returns  </a:t>
            </a:r>
            <a:r>
              <a:rPr sz="2000" spc="-10" dirty="0">
                <a:latin typeface="+mj-lt"/>
                <a:cs typeface="Arial"/>
              </a:rPr>
              <a:t>null.</a:t>
            </a:r>
            <a:endParaRPr sz="2000">
              <a:latin typeface="+mj-lt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6327" y="1371600"/>
          <a:ext cx="8378825" cy="901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535"/>
                <a:gridCol w="548005"/>
                <a:gridCol w="913765"/>
                <a:gridCol w="1462405"/>
                <a:gridCol w="639445"/>
                <a:gridCol w="2439670"/>
              </a:tblGrid>
              <a:tr h="49165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prompt("What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number?");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0041">
                <a:tc>
                  <a:txBody>
                    <a:bodyPr/>
                    <a:lstStyle/>
                    <a:p>
                      <a:pPr marL="90170">
                        <a:lnSpc>
                          <a:spcPts val="28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prompt("What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name?”,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8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name");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914400"/>
            <a:ext cx="18726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I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d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en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t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ie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r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630159" cy="252376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510540" indent="-342900">
              <a:lnSpc>
                <a:spcPts val="3020"/>
              </a:lnSpc>
              <a:spcBef>
                <a:spcPts val="48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Same as Java/C++ except that it </a:t>
            </a:r>
            <a:r>
              <a:rPr sz="2000" spc="-10" dirty="0">
                <a:cs typeface="Arial"/>
              </a:rPr>
              <a:t>allows </a:t>
            </a:r>
            <a:r>
              <a:rPr sz="2000" spc="-5" dirty="0">
                <a:cs typeface="Arial"/>
              </a:rPr>
              <a:t>an  additional character </a:t>
            </a:r>
            <a:r>
              <a:rPr sz="2000" dirty="0">
                <a:cs typeface="Arial"/>
              </a:rPr>
              <a:t>– </a:t>
            </a:r>
            <a:r>
              <a:rPr sz="2000" spc="-5" dirty="0">
                <a:cs typeface="Arial"/>
              </a:rPr>
              <a:t>'$'.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"/>
            </a:pPr>
            <a:endParaRPr sz="2000">
              <a:cs typeface="Arial"/>
            </a:endParaRPr>
          </a:p>
          <a:p>
            <a:pPr marL="50800">
              <a:lnSpc>
                <a:spcPct val="100000"/>
              </a:lnSpc>
              <a:tabLst>
                <a:tab pos="393065" algn="l"/>
              </a:tabLst>
            </a:pPr>
            <a:r>
              <a:rPr sz="2000" spc="-2347" baseline="5747" dirty="0">
                <a:solidFill>
                  <a:srgbClr val="CCCCFF"/>
                </a:solidFill>
                <a:cs typeface="UnDotum"/>
              </a:rPr>
              <a:t>	</a:t>
            </a:r>
            <a:r>
              <a:rPr sz="2000" dirty="0">
                <a:cs typeface="Arial"/>
              </a:rPr>
              <a:t>Contains only </a:t>
            </a:r>
            <a:r>
              <a:rPr sz="2000" spc="-5" dirty="0">
                <a:cs typeface="Arial"/>
              </a:rPr>
              <a:t>'A' </a:t>
            </a:r>
            <a:r>
              <a:rPr sz="2000" dirty="0">
                <a:cs typeface="Arial"/>
              </a:rPr>
              <a:t>– </a:t>
            </a:r>
            <a:r>
              <a:rPr sz="2000" spc="-5" dirty="0">
                <a:cs typeface="Arial"/>
              </a:rPr>
              <a:t>'Z', </a:t>
            </a:r>
            <a:r>
              <a:rPr sz="2000" dirty="0">
                <a:cs typeface="Arial"/>
              </a:rPr>
              <a:t>'a' – 'z', </a:t>
            </a:r>
            <a:r>
              <a:rPr sz="2000" spc="-5" dirty="0">
                <a:cs typeface="Arial"/>
              </a:rPr>
              <a:t>'0' </a:t>
            </a:r>
            <a:r>
              <a:rPr sz="2000" dirty="0">
                <a:cs typeface="Arial"/>
              </a:rPr>
              <a:t>– </a:t>
            </a:r>
            <a:r>
              <a:rPr sz="2000" spc="-5" dirty="0">
                <a:cs typeface="Arial"/>
              </a:rPr>
              <a:t>'9', '_',</a:t>
            </a:r>
            <a:r>
              <a:rPr sz="2000" spc="-75" dirty="0">
                <a:cs typeface="Arial"/>
              </a:rPr>
              <a:t> </a:t>
            </a:r>
            <a:r>
              <a:rPr sz="2000" dirty="0">
                <a:cs typeface="Arial"/>
              </a:rPr>
              <a:t>'$'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8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cs typeface="Arial"/>
              </a:rPr>
              <a:t>First character cannot be a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digit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7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cs typeface="Arial"/>
              </a:rPr>
              <a:t>Case-sensitive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7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cs typeface="Arial"/>
              </a:rPr>
              <a:t>Cannot be reserved </a:t>
            </a:r>
            <a:r>
              <a:rPr sz="2000" spc="-5" dirty="0">
                <a:cs typeface="Arial"/>
              </a:rPr>
              <a:t>words </a:t>
            </a:r>
            <a:r>
              <a:rPr sz="2000" dirty="0">
                <a:cs typeface="Arial"/>
              </a:rPr>
              <a:t>or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keywords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4427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Variable and Variable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4898390"/>
            <a:ext cx="14287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4925059"/>
            <a:ext cx="745490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Local </a:t>
            </a:r>
            <a:r>
              <a:rPr sz="2000" spc="-5" dirty="0">
                <a:latin typeface="Arial"/>
                <a:cs typeface="Arial"/>
              </a:rPr>
              <a:t>variable is </a:t>
            </a:r>
            <a:r>
              <a:rPr sz="2000" dirty="0">
                <a:latin typeface="Arial"/>
                <a:cs typeface="Arial"/>
              </a:rPr>
              <a:t>declared using </a:t>
            </a:r>
            <a:r>
              <a:rPr sz="2000" spc="-5" dirty="0">
                <a:latin typeface="Arial"/>
                <a:cs typeface="Arial"/>
              </a:rPr>
              <a:t>the keyword 'var'.  </a:t>
            </a:r>
            <a:r>
              <a:rPr sz="2000" dirty="0">
                <a:latin typeface="Arial"/>
                <a:cs typeface="Arial"/>
              </a:rPr>
              <a:t>Dynamic </a:t>
            </a:r>
            <a:r>
              <a:rPr sz="2000" spc="-5" dirty="0">
                <a:latin typeface="Arial"/>
                <a:cs typeface="Arial"/>
              </a:rPr>
              <a:t>binding </a:t>
            </a:r>
            <a:r>
              <a:rPr sz="2000" dirty="0">
                <a:latin typeface="Arial"/>
                <a:cs typeface="Arial"/>
              </a:rPr>
              <a:t>– a variable can </a:t>
            </a:r>
            <a:r>
              <a:rPr sz="2000" spc="-5" dirty="0">
                <a:latin typeface="Arial"/>
                <a:cs typeface="Arial"/>
              </a:rPr>
              <a:t>hold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  <a:spcBef>
                <a:spcPts val="490"/>
              </a:spcBef>
            </a:pPr>
            <a:r>
              <a:rPr sz="2000" dirty="0">
                <a:latin typeface="Arial"/>
                <a:cs typeface="Arial"/>
              </a:rPr>
              <a:t>If a </a:t>
            </a:r>
            <a:r>
              <a:rPr sz="2000" spc="-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is used </a:t>
            </a:r>
            <a:r>
              <a:rPr sz="2000" spc="-5" dirty="0">
                <a:latin typeface="Arial"/>
                <a:cs typeface="Arial"/>
              </a:rPr>
              <a:t>without </a:t>
            </a:r>
            <a:r>
              <a:rPr sz="2000" dirty="0">
                <a:latin typeface="Arial"/>
                <a:cs typeface="Arial"/>
              </a:rPr>
              <a:t>being declared,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created  </a:t>
            </a:r>
            <a:r>
              <a:rPr sz="2000" spc="-5" dirty="0">
                <a:latin typeface="Arial"/>
                <a:cs typeface="Arial"/>
              </a:rPr>
              <a:t>automatically.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06552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69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19" y="6088379"/>
            <a:ext cx="757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misspell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variable </a:t>
            </a:r>
            <a:r>
              <a:rPr sz="1800" spc="-10" dirty="0">
                <a:latin typeface="Arial"/>
                <a:cs typeface="Arial"/>
              </a:rPr>
              <a:t>name, program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still </a:t>
            </a:r>
            <a:r>
              <a:rPr sz="1800" spc="-5" dirty="0">
                <a:latin typeface="Arial"/>
                <a:cs typeface="Arial"/>
              </a:rPr>
              <a:t>run (but </a:t>
            </a:r>
            <a:r>
              <a:rPr sz="1800" spc="-15" dirty="0">
                <a:latin typeface="Arial"/>
                <a:cs typeface="Arial"/>
              </a:rPr>
              <a:t>works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incorrectly)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066800"/>
            <a:ext cx="8232140" cy="624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latin typeface="Courier New"/>
                <a:cs typeface="Courier New"/>
              </a:rPr>
              <a:t>&lt;head&gt;&lt;script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dirty="0">
                <a:latin typeface="Courier New"/>
                <a:cs typeface="Courier New"/>
              </a:rPr>
              <a:t>type="text/javascript"&gt;</a:t>
            </a:r>
            <a:endParaRPr sz="1950">
              <a:latin typeface="Courier New"/>
              <a:cs typeface="Courier New"/>
            </a:endParaRPr>
          </a:p>
          <a:p>
            <a:pPr marL="311150">
              <a:lnSpc>
                <a:spcPct val="100000"/>
              </a:lnSpc>
              <a:spcBef>
                <a:spcPts val="20"/>
              </a:spcBef>
            </a:pP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//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We are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in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the default scope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–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the "window" object.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1600200"/>
            <a:ext cx="1518285" cy="625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5" dirty="0">
                <a:latin typeface="Courier New"/>
                <a:cs typeface="Courier New"/>
              </a:rPr>
              <a:t>x =</a:t>
            </a:r>
            <a:r>
              <a:rPr sz="1950" b="1" spc="-4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3;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950" b="1" dirty="0">
                <a:latin typeface="Courier New"/>
                <a:cs typeface="Courier New"/>
              </a:rPr>
              <a:t>var </a:t>
            </a:r>
            <a:r>
              <a:rPr sz="1950" b="1" spc="5" dirty="0">
                <a:latin typeface="Courier New"/>
                <a:cs typeface="Courier New"/>
              </a:rPr>
              <a:t>y =</a:t>
            </a:r>
            <a:r>
              <a:rPr sz="1950" b="1" spc="-9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4;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800" y="1676400"/>
            <a:ext cx="5396865" cy="625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//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same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as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"window.x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=</a:t>
            </a:r>
            <a:r>
              <a:rPr sz="1950"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3"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//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same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as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"y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= 4" or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"window.y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=</a:t>
            </a:r>
            <a:r>
              <a:rPr sz="1950" b="1" spc="-8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4"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000" y="2514600"/>
            <a:ext cx="6889750" cy="1226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1009" marR="5080" indent="-448309">
              <a:lnSpc>
                <a:spcPct val="101299"/>
              </a:lnSpc>
              <a:spcBef>
                <a:spcPts val="80"/>
              </a:spcBef>
              <a:tabLst>
                <a:tab pos="460375" algn="l"/>
              </a:tabLst>
            </a:pPr>
            <a:r>
              <a:rPr sz="1950" b="1" spc="5" dirty="0">
                <a:latin typeface="Courier New"/>
                <a:cs typeface="Courier New"/>
              </a:rPr>
              <a:t>{	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//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Introduce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a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block to creat </a:t>
            </a:r>
            <a:r>
              <a:rPr sz="1950" b="1" spc="5" dirty="0">
                <a:solidFill>
                  <a:srgbClr val="009900"/>
                </a:solidFill>
                <a:latin typeface="Courier New"/>
                <a:cs typeface="Courier New"/>
              </a:rPr>
              <a:t>a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local scope  </a:t>
            </a:r>
            <a:r>
              <a:rPr sz="1950" b="1" spc="5" dirty="0">
                <a:latin typeface="Courier New"/>
                <a:cs typeface="Courier New"/>
              </a:rPr>
              <a:t>x = 0; // </a:t>
            </a:r>
            <a:r>
              <a:rPr sz="1950" b="1" dirty="0">
                <a:latin typeface="Courier New"/>
                <a:cs typeface="Courier New"/>
              </a:rPr>
              <a:t>Same as "window.x </a:t>
            </a:r>
            <a:r>
              <a:rPr sz="1950" b="1" spc="5" dirty="0">
                <a:latin typeface="Courier New"/>
                <a:cs typeface="Courier New"/>
              </a:rPr>
              <a:t>=</a:t>
            </a:r>
            <a:r>
              <a:rPr sz="1950" b="1" spc="-30" dirty="0">
                <a:latin typeface="Courier New"/>
                <a:cs typeface="Courier New"/>
              </a:rPr>
              <a:t> </a:t>
            </a:r>
            <a:r>
              <a:rPr sz="1950" b="1" dirty="0">
                <a:latin typeface="Courier New"/>
                <a:cs typeface="Courier New"/>
              </a:rPr>
              <a:t>0"</a:t>
            </a:r>
            <a:endParaRPr sz="1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30"/>
              </a:spcBef>
              <a:tabLst>
                <a:tab pos="2400935" algn="l"/>
              </a:tabLst>
            </a:pPr>
            <a:r>
              <a:rPr sz="1950" b="1" dirty="0">
                <a:latin typeface="Courier New"/>
                <a:cs typeface="Courier New"/>
              </a:rPr>
              <a:t>var </a:t>
            </a:r>
            <a:r>
              <a:rPr sz="1950" b="1" spc="5" dirty="0">
                <a:latin typeface="Courier New"/>
                <a:cs typeface="Courier New"/>
              </a:rPr>
              <a:t>y = </a:t>
            </a:r>
            <a:r>
              <a:rPr sz="1950" b="1" dirty="0">
                <a:latin typeface="Courier New"/>
                <a:cs typeface="Courier New"/>
              </a:rPr>
              <a:t>1;	</a:t>
            </a:r>
            <a:r>
              <a:rPr sz="1950" b="1" spc="5" dirty="0">
                <a:latin typeface="Courier New"/>
                <a:cs typeface="Courier New"/>
              </a:rPr>
              <a:t>// </a:t>
            </a:r>
            <a:r>
              <a:rPr sz="1950" b="1" dirty="0">
                <a:latin typeface="Courier New"/>
                <a:cs typeface="Courier New"/>
              </a:rPr>
              <a:t>This </a:t>
            </a:r>
            <a:r>
              <a:rPr sz="1950" b="1" spc="5" dirty="0">
                <a:latin typeface="Courier New"/>
                <a:cs typeface="Courier New"/>
              </a:rPr>
              <a:t>is a </a:t>
            </a:r>
            <a:r>
              <a:rPr sz="1950" b="1" dirty="0">
                <a:latin typeface="Courier New"/>
                <a:cs typeface="Courier New"/>
              </a:rPr>
              <a:t>local variable</a:t>
            </a:r>
            <a:r>
              <a:rPr sz="1950" b="1" spc="-5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y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50" b="1" spc="5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920" y="3742690"/>
            <a:ext cx="435292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latin typeface="Courier New"/>
                <a:cs typeface="Courier New"/>
              </a:rPr>
              <a:t>alert("x=" </a:t>
            </a:r>
            <a:r>
              <a:rPr sz="1950" b="1" spc="5" dirty="0">
                <a:latin typeface="Courier New"/>
                <a:cs typeface="Courier New"/>
              </a:rPr>
              <a:t>+ x + ", </a:t>
            </a:r>
            <a:r>
              <a:rPr sz="1950" b="1" dirty="0">
                <a:latin typeface="Courier New"/>
                <a:cs typeface="Courier New"/>
              </a:rPr>
              <a:t>y=" </a:t>
            </a:r>
            <a:r>
              <a:rPr sz="1950" b="1" spc="5" dirty="0">
                <a:latin typeface="Courier New"/>
                <a:cs typeface="Courier New"/>
              </a:rPr>
              <a:t>+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dirty="0">
                <a:latin typeface="Courier New"/>
                <a:cs typeface="Courier New"/>
              </a:rPr>
              <a:t>y);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6340" y="3742690"/>
            <a:ext cx="256159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// Print x=0,</a:t>
            </a:r>
            <a:r>
              <a:rPr sz="1950" b="1" spc="-6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009900"/>
                </a:solidFill>
                <a:latin typeface="Courier New"/>
                <a:cs typeface="Courier New"/>
              </a:rPr>
              <a:t>y=4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69" y="4343400"/>
            <a:ext cx="24130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latin typeface="Courier New"/>
                <a:cs typeface="Courier New"/>
              </a:rPr>
              <a:t>&lt;/script&gt;&lt;/head&gt;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1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019" y="275590"/>
            <a:ext cx="24911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80" dirty="0"/>
              <a:t> </a:t>
            </a:r>
            <a:r>
              <a:rPr sz="3800" spc="-5" dirty="0"/>
              <a:t>Types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36550" y="947420"/>
            <a:ext cx="305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6639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Primitive data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450" y="1287779"/>
            <a:ext cx="14287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930" y="1313179"/>
            <a:ext cx="52870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6585">
              <a:lnSpc>
                <a:spcPct val="120800"/>
              </a:lnSpc>
              <a:spcBef>
                <a:spcPts val="100"/>
              </a:spcBef>
            </a:pP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Number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integer </a:t>
            </a:r>
            <a:r>
              <a:rPr sz="2000" dirty="0">
                <a:latin typeface="Arial"/>
                <a:cs typeface="Arial"/>
              </a:rPr>
              <a:t>&amp; </a:t>
            </a:r>
            <a:r>
              <a:rPr sz="2000" spc="-5" dirty="0">
                <a:latin typeface="Arial"/>
                <a:cs typeface="Arial"/>
              </a:rPr>
              <a:t>floating-point </a:t>
            </a:r>
            <a:r>
              <a:rPr sz="2000" dirty="0">
                <a:latin typeface="Arial"/>
                <a:cs typeface="Arial"/>
              </a:rPr>
              <a:t>numbers  </a:t>
            </a: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Boolean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String</a:t>
            </a:r>
            <a:r>
              <a:rPr sz="2000" dirty="0">
                <a:latin typeface="Arial"/>
                <a:cs typeface="Arial"/>
              </a:rPr>
              <a:t>: a sequence of alphanumeric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2862579"/>
            <a:ext cx="6703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Composite data types (or Complex data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types)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450" y="3201670"/>
            <a:ext cx="14287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0930" y="3227070"/>
            <a:ext cx="6934834" cy="1068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Object</a:t>
            </a:r>
            <a:r>
              <a:rPr sz="2000" dirty="0">
                <a:latin typeface="Arial"/>
                <a:cs typeface="Arial"/>
              </a:rPr>
              <a:t>: a named </a:t>
            </a:r>
            <a:r>
              <a:rPr sz="2000" spc="-5" dirty="0">
                <a:latin typeface="Arial"/>
                <a:cs typeface="Arial"/>
              </a:rPr>
              <a:t>collection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Array</a:t>
            </a:r>
            <a:r>
              <a:rPr sz="2000" dirty="0">
                <a:latin typeface="Arial"/>
                <a:cs typeface="Arial"/>
              </a:rPr>
              <a:t>: a sequence </a:t>
            </a:r>
            <a:r>
              <a:rPr sz="2000" spc="-5" dirty="0">
                <a:latin typeface="Arial"/>
                <a:cs typeface="Arial"/>
              </a:rPr>
              <a:t>of values (an </a:t>
            </a:r>
            <a:r>
              <a:rPr sz="2000" dirty="0">
                <a:latin typeface="Arial"/>
                <a:cs typeface="Arial"/>
              </a:rPr>
              <a:t>array is actually a </a:t>
            </a:r>
            <a:r>
              <a:rPr sz="2000" spc="-5" dirty="0">
                <a:latin typeface="Arial"/>
                <a:cs typeface="Arial"/>
              </a:rPr>
              <a:t>predefined  </a:t>
            </a:r>
            <a:r>
              <a:rPr sz="2000" dirty="0">
                <a:latin typeface="Arial"/>
                <a:cs typeface="Arial"/>
              </a:rPr>
              <a:t>object)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850" y="4712970"/>
            <a:ext cx="290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Special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450" y="5053329"/>
            <a:ext cx="14287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0930" y="5078729"/>
            <a:ext cx="7538084" cy="1066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Null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the only </a:t>
            </a:r>
            <a:r>
              <a:rPr sz="2000" dirty="0">
                <a:latin typeface="Arial"/>
                <a:cs typeface="Arial"/>
              </a:rPr>
              <a:t>value is </a:t>
            </a:r>
            <a:r>
              <a:rPr sz="2000" spc="-5" dirty="0">
                <a:latin typeface="Arial"/>
                <a:cs typeface="Arial"/>
              </a:rPr>
              <a:t>"null"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represent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nothing.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Undefined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the only value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"undefined"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represent </a:t>
            </a:r>
            <a:r>
              <a:rPr sz="2000" spc="-5" dirty="0">
                <a:latin typeface="Arial"/>
                <a:cs typeface="Arial"/>
              </a:rPr>
              <a:t>the value </a:t>
            </a:r>
            <a:r>
              <a:rPr sz="2000" dirty="0">
                <a:latin typeface="Arial"/>
                <a:cs typeface="Arial"/>
              </a:rPr>
              <a:t>of  an </a:t>
            </a:r>
            <a:r>
              <a:rPr sz="2000" spc="-5" dirty="0">
                <a:latin typeface="Arial"/>
                <a:cs typeface="Arial"/>
              </a:rPr>
              <a:t>unintialized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81000"/>
            <a:ext cx="15259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S</a:t>
            </a:r>
            <a:r>
              <a:rPr sz="3800" dirty="0">
                <a:solidFill>
                  <a:srgbClr val="FF0000"/>
                </a:solidFill>
              </a:rPr>
              <a:t>tr</a:t>
            </a:r>
            <a:r>
              <a:rPr sz="3800" spc="-5" dirty="0">
                <a:solidFill>
                  <a:srgbClr val="FF0000"/>
                </a:solidFill>
              </a:rPr>
              <a:t>ing</a:t>
            </a:r>
            <a:r>
              <a:rPr sz="3800" dirty="0">
                <a:solidFill>
                  <a:srgbClr val="FF0000"/>
                </a:solidFill>
              </a:rPr>
              <a:t>s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" y="1023620"/>
            <a:ext cx="8119745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263525" indent="-34163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Font typeface="UnDotum"/>
              <a:buChar char=""/>
              <a:tabLst>
                <a:tab pos="417195" algn="l"/>
                <a:tab pos="41783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-5" dirty="0">
                <a:latin typeface="Arial"/>
                <a:cs typeface="Arial"/>
              </a:rPr>
              <a:t>can store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sequence of alphanumeric  characters, spaces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special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CCFF"/>
              </a:buClr>
              <a:buFont typeface="UnDotum"/>
              <a:buChar char=""/>
            </a:pPr>
            <a:endParaRPr sz="3500">
              <a:latin typeface="Arial"/>
              <a:cs typeface="Arial"/>
            </a:endParaRPr>
          </a:p>
          <a:p>
            <a:pPr marL="417830" indent="-34163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17195" algn="l"/>
                <a:tab pos="417830" algn="l"/>
              </a:tabLst>
            </a:pPr>
            <a:r>
              <a:rPr sz="2400" spc="-5" dirty="0">
                <a:latin typeface="Arial"/>
                <a:cs typeface="Arial"/>
              </a:rPr>
              <a:t>Each character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represented using 16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590"/>
              </a:spcBef>
              <a:tabLst>
                <a:tab pos="817244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spc="-5" dirty="0">
                <a:latin typeface="Arial"/>
                <a:cs typeface="Arial"/>
              </a:rPr>
              <a:t>You can store </a:t>
            </a:r>
            <a:r>
              <a:rPr sz="2400" spc="-10" dirty="0">
                <a:latin typeface="Arial"/>
                <a:cs typeface="Arial"/>
              </a:rPr>
              <a:t>Chinese </a:t>
            </a:r>
            <a:r>
              <a:rPr sz="2400" spc="-5" dirty="0">
                <a:latin typeface="Arial"/>
                <a:cs typeface="Arial"/>
              </a:rPr>
              <a:t>characters in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50">
              <a:latin typeface="Arial"/>
              <a:cs typeface="Arial"/>
            </a:endParaRPr>
          </a:p>
          <a:p>
            <a:pPr marL="417195" marR="55880" indent="-34163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17195" algn="l"/>
                <a:tab pos="41783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enclosed by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pair </a:t>
            </a:r>
            <a:r>
              <a:rPr sz="2400" spc="-5" dirty="0">
                <a:latin typeface="Arial"/>
                <a:cs typeface="Arial"/>
              </a:rPr>
              <a:t>of single quotes </a:t>
            </a:r>
            <a:r>
              <a:rPr sz="2400" spc="20" dirty="0">
                <a:latin typeface="Arial"/>
                <a:cs typeface="Arial"/>
              </a:rPr>
              <a:t>(</a:t>
            </a:r>
            <a:r>
              <a:rPr sz="2400" b="1" spc="20" dirty="0">
                <a:latin typeface="Courier New"/>
                <a:cs typeface="Courier New"/>
              </a:rPr>
              <a:t>'</a:t>
            </a:r>
            <a:r>
              <a:rPr sz="2400" spc="20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spc="-10" dirty="0">
                <a:latin typeface="Arial"/>
                <a:cs typeface="Arial"/>
              </a:rPr>
              <a:t>double quote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CCFF"/>
              </a:buClr>
              <a:buFont typeface="UnDotum"/>
              <a:buChar char=""/>
            </a:pPr>
            <a:endParaRPr sz="3500">
              <a:latin typeface="Arial"/>
              <a:cs typeface="Arial"/>
            </a:endParaRPr>
          </a:p>
          <a:p>
            <a:pPr marL="417195" marR="415290" indent="-34163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17195" algn="l"/>
                <a:tab pos="417830" algn="l"/>
                <a:tab pos="2653665" algn="l"/>
              </a:tabLst>
            </a:pPr>
            <a:r>
              <a:rPr sz="2400" spc="-5" dirty="0">
                <a:latin typeface="Arial"/>
                <a:cs typeface="Arial"/>
              </a:rPr>
              <a:t>Use escaped character sequence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special  character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(e.g.:	</a:t>
            </a:r>
            <a:r>
              <a:rPr sz="2400" spc="-5" dirty="0">
                <a:latin typeface="Courier New"/>
                <a:cs typeface="Courier New"/>
              </a:rPr>
              <a:t>\", \n,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\t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32677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typeof</a:t>
            </a:r>
            <a:r>
              <a:rPr sz="3800" spc="-8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operator</a:t>
            </a:r>
            <a:endParaRPr sz="380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1127" y="1366927"/>
            <a:ext cx="8162925" cy="1500505"/>
            <a:chOff x="681127" y="1366927"/>
            <a:chExt cx="8162925" cy="1500505"/>
          </a:xfrm>
        </p:grpSpPr>
        <p:sp>
          <p:nvSpPr>
            <p:cNvPr id="4" name="object 4"/>
            <p:cNvSpPr/>
            <p:nvPr/>
          </p:nvSpPr>
          <p:spPr>
            <a:xfrm>
              <a:off x="685799" y="1371600"/>
              <a:ext cx="8153400" cy="1490980"/>
            </a:xfrm>
            <a:custGeom>
              <a:avLst/>
              <a:gdLst/>
              <a:ahLst/>
              <a:cxnLst/>
              <a:rect l="l" t="t" r="r" b="b"/>
              <a:pathLst>
                <a:path w="8153400" h="1490980">
                  <a:moveTo>
                    <a:pt x="0" y="0"/>
                  </a:moveTo>
                  <a:lnTo>
                    <a:pt x="8153400" y="0"/>
                  </a:lnTo>
                  <a:lnTo>
                    <a:pt x="8153400" y="1490979"/>
                  </a:lnTo>
                  <a:lnTo>
                    <a:pt x="0" y="149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799" y="1371600"/>
              <a:ext cx="8153400" cy="1490980"/>
            </a:xfrm>
            <a:custGeom>
              <a:avLst/>
              <a:gdLst/>
              <a:ahLst/>
              <a:cxnLst/>
              <a:rect l="l" t="t" r="r" b="b"/>
              <a:pathLst>
                <a:path w="8153400" h="1490980">
                  <a:moveTo>
                    <a:pt x="0" y="0"/>
                  </a:moveTo>
                  <a:lnTo>
                    <a:pt x="8153400" y="0"/>
                  </a:lnTo>
                  <a:lnTo>
                    <a:pt x="8153400" y="1490979"/>
                  </a:lnTo>
                  <a:lnTo>
                    <a:pt x="0" y="1490979"/>
                  </a:lnTo>
                  <a:lnTo>
                    <a:pt x="0" y="0"/>
                  </a:lnTo>
                  <a:close/>
                </a:path>
                <a:path w="8153400" h="1490980">
                  <a:moveTo>
                    <a:pt x="0" y="0"/>
                  </a:moveTo>
                  <a:lnTo>
                    <a:pt x="0" y="0"/>
                  </a:lnTo>
                </a:path>
                <a:path w="8153400" h="1490980">
                  <a:moveTo>
                    <a:pt x="8153400" y="1490979"/>
                  </a:moveTo>
                  <a:lnTo>
                    <a:pt x="8153400" y="14909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2740" y="1332229"/>
            <a:ext cx="8455025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x = </a:t>
            </a:r>
            <a:r>
              <a:rPr sz="2400" b="1" spc="-5" dirty="0">
                <a:latin typeface="Courier New"/>
                <a:cs typeface="Courier New"/>
              </a:rPr>
              <a:t>"hello",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  <a:p>
            <a:pPr marL="443230" marR="323215" algn="just">
              <a:lnSpc>
                <a:spcPct val="100699"/>
              </a:lnSpc>
            </a:pPr>
            <a:r>
              <a:rPr sz="2400" b="1" spc="-5" dirty="0">
                <a:latin typeface="Courier New"/>
                <a:cs typeface="Courier New"/>
              </a:rPr>
              <a:t>alert("Variable </a:t>
            </a:r>
            <a:r>
              <a:rPr sz="2400" b="1" dirty="0">
                <a:latin typeface="Courier New"/>
                <a:cs typeface="Courier New"/>
              </a:rPr>
              <a:t>x </a:t>
            </a:r>
            <a:r>
              <a:rPr sz="2400" b="1" spc="-5" dirty="0">
                <a:latin typeface="Courier New"/>
                <a:cs typeface="Courier New"/>
              </a:rPr>
              <a:t>value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typeof </a:t>
            </a:r>
            <a:r>
              <a:rPr sz="2400" b="1" dirty="0">
                <a:latin typeface="Courier New"/>
                <a:cs typeface="Courier New"/>
              </a:rPr>
              <a:t>x </a:t>
            </a:r>
            <a:r>
              <a:rPr sz="2400" b="1" spc="-5" dirty="0">
                <a:latin typeface="Courier New"/>
                <a:cs typeface="Courier New"/>
              </a:rPr>
              <a:t>);  alert("Variable </a:t>
            </a:r>
            <a:r>
              <a:rPr sz="2400" b="1" dirty="0">
                <a:latin typeface="Courier New"/>
                <a:cs typeface="Courier New"/>
              </a:rPr>
              <a:t>y </a:t>
            </a:r>
            <a:r>
              <a:rPr sz="2400" b="1" spc="-5" dirty="0">
                <a:latin typeface="Courier New"/>
                <a:cs typeface="Courier New"/>
              </a:rPr>
              <a:t>value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typeof </a:t>
            </a:r>
            <a:r>
              <a:rPr sz="2400" b="1" dirty="0">
                <a:latin typeface="Courier New"/>
                <a:cs typeface="Courier New"/>
              </a:rPr>
              <a:t>y </a:t>
            </a:r>
            <a:r>
              <a:rPr sz="2400" b="1" spc="-5" dirty="0">
                <a:latin typeface="Courier New"/>
                <a:cs typeface="Courier New"/>
              </a:rPr>
              <a:t>);  alert("Variable </a:t>
            </a:r>
            <a:r>
              <a:rPr sz="2400" b="1" dirty="0">
                <a:latin typeface="Courier New"/>
                <a:cs typeface="Courier New"/>
              </a:rPr>
              <a:t>x </a:t>
            </a:r>
            <a:r>
              <a:rPr sz="2400" b="1" spc="-5" dirty="0">
                <a:latin typeface="Courier New"/>
                <a:cs typeface="Courier New"/>
              </a:rPr>
              <a:t>value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typeof </a:t>
            </a:r>
            <a:r>
              <a:rPr sz="2400" b="1" dirty="0">
                <a:latin typeface="Courier New"/>
                <a:cs typeface="Courier New"/>
              </a:rPr>
              <a:t>z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ourier New"/>
              <a:cs typeface="Courier New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An unary operator that tells the type of </a:t>
            </a:r>
            <a:r>
              <a:rPr sz="2800" dirty="0">
                <a:latin typeface="Arial"/>
                <a:cs typeface="Arial"/>
              </a:rPr>
              <a:t>its </a:t>
            </a:r>
            <a:r>
              <a:rPr sz="2800" spc="-5" dirty="0">
                <a:latin typeface="Arial"/>
                <a:cs typeface="Arial"/>
              </a:rPr>
              <a:t>operand.</a:t>
            </a:r>
            <a:endParaRPr sz="2800">
              <a:latin typeface="Arial"/>
              <a:cs typeface="Arial"/>
            </a:endParaRPr>
          </a:p>
          <a:p>
            <a:pPr marL="806450" marR="521334" lvl="1" indent="-285750">
              <a:lnSpc>
                <a:spcPts val="2590"/>
              </a:lnSpc>
              <a:spcBef>
                <a:spcPts val="635"/>
              </a:spcBef>
              <a:buClr>
                <a:srgbClr val="CCCCFF"/>
              </a:buClr>
              <a:buFont typeface="UnDotum"/>
              <a:buChar char=""/>
              <a:tabLst>
                <a:tab pos="805815" algn="l"/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Returns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string which can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"number", "string",  </a:t>
            </a:r>
            <a:r>
              <a:rPr sz="2400" spc="-10" dirty="0">
                <a:latin typeface="Arial"/>
                <a:cs typeface="Arial"/>
              </a:rPr>
              <a:t>"boolean", </a:t>
            </a:r>
            <a:r>
              <a:rPr sz="2400" spc="-5" dirty="0">
                <a:latin typeface="Arial"/>
                <a:cs typeface="Arial"/>
              </a:rPr>
              <a:t>"object", "function", </a:t>
            </a:r>
            <a:r>
              <a:rPr sz="2400" spc="-10" dirty="0">
                <a:latin typeface="Arial"/>
                <a:cs typeface="Arial"/>
              </a:rPr>
              <a:t>"undefined",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"null"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CCFF"/>
              </a:buClr>
              <a:buFont typeface="UnDotum"/>
              <a:buChar char=""/>
            </a:pPr>
            <a:endParaRPr sz="3000">
              <a:latin typeface="Arial"/>
              <a:cs typeface="Arial"/>
            </a:endParaRPr>
          </a:p>
          <a:p>
            <a:pPr marL="806450" lvl="1" indent="-285750" algn="just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UnDotum"/>
              <a:buChar char=""/>
              <a:tabLst>
                <a:tab pos="806450" algn="l"/>
              </a:tabLst>
            </a:pP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array is internally represented as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066800"/>
            <a:ext cx="1419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FF0000"/>
                </a:solidFill>
              </a:rPr>
              <a:t>O</a:t>
            </a:r>
            <a:r>
              <a:rPr sz="3800" spc="-5" dirty="0">
                <a:solidFill>
                  <a:srgbClr val="FF0000"/>
                </a:solidFill>
              </a:rPr>
              <a:t>bje</a:t>
            </a:r>
            <a:r>
              <a:rPr sz="3800" spc="5" dirty="0">
                <a:solidFill>
                  <a:srgbClr val="FF0000"/>
                </a:solidFill>
              </a:rPr>
              <a:t>c</a:t>
            </a:r>
            <a:r>
              <a:rPr sz="3800" dirty="0">
                <a:solidFill>
                  <a:srgbClr val="FF0000"/>
                </a:solidFill>
              </a:rPr>
              <a:t>t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057400"/>
            <a:ext cx="8119745" cy="265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An object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collection of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properties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UnDotum"/>
              <a:buChar char=""/>
            </a:pPr>
            <a:endParaRPr sz="3850">
              <a:latin typeface="Arial"/>
              <a:cs typeface="Arial"/>
            </a:endParaRPr>
          </a:p>
          <a:p>
            <a:pPr marL="406400" marR="55880" indent="-342900">
              <a:lnSpc>
                <a:spcPts val="302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Properties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variables (Fields) or Functions  (Methods)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CCFF"/>
              </a:buClr>
              <a:buFont typeface="UnDotum"/>
              <a:buChar char=""/>
            </a:pPr>
            <a:endParaRPr sz="305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There is no "Class" in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JavaScript.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81000"/>
            <a:ext cx="11772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Arr</a:t>
            </a:r>
            <a:r>
              <a:rPr sz="3800" dirty="0">
                <a:solidFill>
                  <a:srgbClr val="FF0000"/>
                </a:solidFill>
              </a:rPr>
              <a:t>ay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980440"/>
            <a:ext cx="7989570" cy="53606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8300" marR="17780" indent="-342900">
              <a:lnSpc>
                <a:spcPts val="3030"/>
              </a:lnSpc>
              <a:spcBef>
                <a:spcPts val="475"/>
              </a:spcBef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An array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represented by the </a:t>
            </a: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Array</a:t>
            </a:r>
            <a:r>
              <a:rPr sz="2800" b="1" spc="-8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object. </a:t>
            </a:r>
            <a:r>
              <a:rPr sz="2800" spc="-1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create an array of </a:t>
            </a:r>
            <a:r>
              <a:rPr sz="2800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elements, </a:t>
            </a:r>
            <a:r>
              <a:rPr sz="2800" spc="-10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write</a:t>
            </a:r>
            <a:endParaRPr sz="2800">
              <a:latin typeface="Arial"/>
              <a:cs typeface="Arial"/>
            </a:endParaRPr>
          </a:p>
          <a:p>
            <a:pPr marL="768350">
              <a:lnSpc>
                <a:spcPct val="100000"/>
              </a:lnSpc>
              <a:spcBef>
                <a:spcPts val="254"/>
              </a:spcBef>
            </a:pPr>
            <a:r>
              <a:rPr sz="2400" b="1" spc="-5" dirty="0">
                <a:latin typeface="Courier New"/>
                <a:cs typeface="Courier New"/>
              </a:rPr>
              <a:t>var myArray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Array(N);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Index of array runs </a:t>
            </a:r>
            <a:r>
              <a:rPr sz="2800" dirty="0">
                <a:latin typeface="Arial"/>
                <a:cs typeface="Arial"/>
              </a:rPr>
              <a:t>from 0 to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N-1.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2480"/>
              </a:spcBef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Can store values of different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  <a:p>
            <a:pPr marL="368300" marR="106045" indent="-342900">
              <a:lnSpc>
                <a:spcPts val="3020"/>
              </a:lnSpc>
              <a:spcBef>
                <a:spcPts val="2860"/>
              </a:spcBef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Property "</a:t>
            </a:r>
            <a:r>
              <a:rPr sz="2800" b="1" spc="-5" dirty="0">
                <a:latin typeface="Courier New"/>
                <a:cs typeface="Courier New"/>
              </a:rPr>
              <a:t>length</a:t>
            </a:r>
            <a:r>
              <a:rPr sz="2800" spc="-5" dirty="0">
                <a:latin typeface="Arial"/>
                <a:cs typeface="Arial"/>
              </a:rPr>
              <a:t>" tells the </a:t>
            </a:r>
            <a:r>
              <a:rPr sz="2800" dirty="0">
                <a:latin typeface="Arial"/>
                <a:cs typeface="Arial"/>
              </a:rPr>
              <a:t>#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elements in the  array.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CCFF"/>
              </a:buClr>
              <a:buFont typeface="UnDotum"/>
              <a:buChar char=""/>
            </a:pPr>
            <a:endParaRPr sz="2450">
              <a:latin typeface="Arial"/>
              <a:cs typeface="Arial"/>
            </a:endParaRPr>
          </a:p>
          <a:p>
            <a:pPr marL="368300" marR="449580" indent="-342900">
              <a:lnSpc>
                <a:spcPts val="3020"/>
              </a:lnSpc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Consists of </a:t>
            </a:r>
            <a:r>
              <a:rPr sz="2800" dirty="0">
                <a:latin typeface="Arial"/>
                <a:cs typeface="Arial"/>
              </a:rPr>
              <a:t>various </a:t>
            </a:r>
            <a:r>
              <a:rPr sz="2800" spc="-5" dirty="0">
                <a:latin typeface="Arial"/>
                <a:cs typeface="Arial"/>
              </a:rPr>
              <a:t>methods to manipulate its  elements. e.g., </a:t>
            </a:r>
            <a:r>
              <a:rPr sz="2800" b="1" spc="-5" dirty="0">
                <a:latin typeface="Courier New"/>
                <a:cs typeface="Courier New"/>
              </a:rPr>
              <a:t>reverse()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b="1" spc="-5" dirty="0">
                <a:latin typeface="Courier New"/>
                <a:cs typeface="Courier New"/>
              </a:rPr>
              <a:t>push()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b="1" spc="-5" dirty="0">
                <a:latin typeface="Courier New"/>
                <a:cs typeface="Courier New"/>
              </a:rPr>
              <a:t>concat()</a:t>
            </a:r>
            <a:r>
              <a:rPr sz="2800" spc="-5" dirty="0">
                <a:latin typeface="Arial"/>
                <a:cs typeface="Arial"/>
              </a:rPr>
              <a:t>, etc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14400"/>
            <a:ext cx="3427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Array</a:t>
            </a:r>
            <a:r>
              <a:rPr sz="3800" spc="-80" dirty="0"/>
              <a:t> </a:t>
            </a:r>
            <a:r>
              <a:rPr sz="3800" spc="-5" dirty="0"/>
              <a:t>Examples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609600" y="1828800"/>
            <a:ext cx="353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var Car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Array(3);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600" y="2286000"/>
          <a:ext cx="2806700" cy="902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304800"/>
                <a:gridCol w="1479550"/>
              </a:tblGrid>
              <a:tr h="29753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Car[0]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"Ford";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07339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Car[1]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4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"Toyota";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97537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Car[2]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4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"Honda";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81000" y="3429000"/>
            <a:ext cx="7492365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Create an array of three elements with</a:t>
            </a:r>
            <a:r>
              <a:rPr sz="2000" b="1" spc="-6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initial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sz="2000" b="1" spc="-1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values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var Car2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Array("Ford", "Toyota",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"Honda");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Create an array of three elements with</a:t>
            </a:r>
            <a:r>
              <a:rPr sz="2000" b="1" spc="-6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initial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sz="2000" b="1" spc="-1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values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var Car3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["Ford", "Toyota",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"Honda"];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51520" cy="16770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90"/>
              </a:spcBef>
            </a:pPr>
            <a:r>
              <a:rPr sz="3800" spc="-5" dirty="0"/>
              <a:t>Introduction</a:t>
            </a:r>
            <a:endParaRPr sz="3800"/>
          </a:p>
          <a:p>
            <a:pPr marL="381000" marR="30480" indent="-342900">
              <a:lnSpc>
                <a:spcPct val="100000"/>
              </a:lnSpc>
              <a:spcBef>
                <a:spcPts val="730"/>
              </a:spcBef>
              <a:tabLst>
                <a:tab pos="380365" algn="l"/>
              </a:tabLst>
            </a:pPr>
            <a:r>
              <a:rPr sz="4200" spc="-2265" baseline="5952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800" spc="-5" dirty="0">
                <a:solidFill>
                  <a:srgbClr val="000000"/>
                </a:solidFill>
              </a:rPr>
              <a:t>JavaScript </a:t>
            </a:r>
            <a:r>
              <a:rPr sz="2800" dirty="0">
                <a:solidFill>
                  <a:srgbClr val="000000"/>
                </a:solidFill>
              </a:rPr>
              <a:t>is a </a:t>
            </a:r>
            <a:r>
              <a:rPr sz="2800" spc="-5" dirty="0">
                <a:solidFill>
                  <a:srgbClr val="000000"/>
                </a:solidFill>
              </a:rPr>
              <a:t>scripting language </a:t>
            </a:r>
            <a:r>
              <a:rPr sz="2800" dirty="0">
                <a:solidFill>
                  <a:srgbClr val="000000"/>
                </a:solidFill>
              </a:rPr>
              <a:t>most </a:t>
            </a:r>
            <a:r>
              <a:rPr sz="2800" spc="-5" dirty="0">
                <a:solidFill>
                  <a:srgbClr val="000000"/>
                </a:solidFill>
              </a:rPr>
              <a:t>often used  for client-side </a:t>
            </a:r>
            <a:r>
              <a:rPr sz="2800" spc="-10" dirty="0">
                <a:solidFill>
                  <a:srgbClr val="000000"/>
                </a:solidFill>
              </a:rPr>
              <a:t>web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development.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2219959"/>
            <a:ext cx="6435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4200" spc="-2265" baseline="5952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800" spc="-5" dirty="0">
                <a:latin typeface="Arial"/>
                <a:cs typeface="Arial"/>
              </a:rPr>
              <a:t>JavaScript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implementation </a:t>
            </a:r>
            <a:r>
              <a:rPr sz="2800" spc="-5" dirty="0">
                <a:latin typeface="Arial"/>
                <a:cs typeface="Arial"/>
              </a:rPr>
              <a:t>of the  ECMAScript standard.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80" y="311150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930" y="3136900"/>
            <a:ext cx="69729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ECMAScript </a:t>
            </a:r>
            <a:r>
              <a:rPr sz="200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defines the syntax/characteristics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language and a basic set of commonly used </a:t>
            </a:r>
            <a:r>
              <a:rPr sz="2000" spc="-5" dirty="0">
                <a:latin typeface="Arial"/>
                <a:cs typeface="Arial"/>
              </a:rPr>
              <a:t>objects </a:t>
            </a:r>
            <a:r>
              <a:rPr sz="2000" dirty="0">
                <a:latin typeface="Arial"/>
                <a:cs typeface="Arial"/>
              </a:rPr>
              <a:t>such as  Number, Date, Regular Expression,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4398009"/>
            <a:ext cx="834517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4200" spc="-2265" baseline="5952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800" spc="-5" dirty="0">
                <a:latin typeface="Arial"/>
                <a:cs typeface="Arial"/>
              </a:rPr>
              <a:t>The JavaScript </a:t>
            </a:r>
            <a:r>
              <a:rPr sz="2800" dirty="0">
                <a:latin typeface="Arial"/>
                <a:cs typeface="Arial"/>
              </a:rPr>
              <a:t>supported </a:t>
            </a:r>
            <a:r>
              <a:rPr sz="2800" spc="-5" dirty="0">
                <a:latin typeface="Arial"/>
                <a:cs typeface="Arial"/>
              </a:rPr>
              <a:t>in the browsers typically  </a:t>
            </a:r>
            <a:r>
              <a:rPr sz="2800" dirty="0">
                <a:latin typeface="Arial"/>
                <a:cs typeface="Arial"/>
              </a:rPr>
              <a:t>support </a:t>
            </a:r>
            <a:r>
              <a:rPr sz="2800" spc="-5" dirty="0">
                <a:latin typeface="Arial"/>
                <a:cs typeface="Arial"/>
              </a:rPr>
              <a:t>additional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90"/>
              </a:spcBef>
              <a:tabLst>
                <a:tab pos="78041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spc="-5" dirty="0">
                <a:latin typeface="Arial"/>
                <a:cs typeface="Arial"/>
              </a:rPr>
              <a:t>e.g., Window, </a:t>
            </a:r>
            <a:r>
              <a:rPr sz="2400" dirty="0">
                <a:latin typeface="Arial"/>
                <a:cs typeface="Arial"/>
              </a:rPr>
              <a:t>Frame, Form, </a:t>
            </a:r>
            <a:r>
              <a:rPr sz="2400" spc="-5" dirty="0">
                <a:latin typeface="Arial"/>
                <a:cs typeface="Arial"/>
              </a:rPr>
              <a:t>DOM object,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1066800" y="6311900"/>
            <a:ext cx="6705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9600" y="914400"/>
            <a:ext cx="7950200" cy="493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An array of </a:t>
            </a:r>
            <a:r>
              <a:rPr sz="2000" b="1" dirty="0">
                <a:solidFill>
                  <a:srgbClr val="009900"/>
                </a:solidFill>
                <a:latin typeface="Courier New"/>
                <a:cs typeface="Courier New"/>
              </a:rPr>
              <a:t>3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elements, each element is undefined  </a:t>
            </a:r>
            <a:r>
              <a:rPr sz="2000" b="1" spc="-5" dirty="0">
                <a:latin typeface="Courier New"/>
                <a:cs typeface="Courier New"/>
              </a:rPr>
              <a:t>var tmp1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Array(3);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1071880">
              <a:lnSpc>
                <a:spcPct val="100800"/>
              </a:lnSpc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An array of </a:t>
            </a:r>
            <a:r>
              <a:rPr sz="2000" b="1" dirty="0">
                <a:solidFill>
                  <a:srgbClr val="009900"/>
                </a:solidFill>
                <a:latin typeface="Courier New"/>
                <a:cs typeface="Courier New"/>
              </a:rPr>
              <a:t>3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elements with initial values  </a:t>
            </a:r>
            <a:r>
              <a:rPr sz="2000" b="1" spc="-5" dirty="0">
                <a:latin typeface="Courier New"/>
                <a:cs typeface="Courier New"/>
              </a:rPr>
              <a:t>var tmp2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Array(10, 100,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-3);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An array of </a:t>
            </a:r>
            <a:r>
              <a:rPr sz="2000" b="1" dirty="0">
                <a:solidFill>
                  <a:srgbClr val="009900"/>
                </a:solidFill>
                <a:latin typeface="Courier New"/>
                <a:cs typeface="Courier New"/>
              </a:rPr>
              <a:t>3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elements with initial</a:t>
            </a:r>
            <a:r>
              <a:rPr sz="2000" b="1" spc="-4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values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of different</a:t>
            </a:r>
            <a:r>
              <a:rPr sz="2000" b="1" spc="-1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types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var tmp3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Array(1, "a",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Makes tmp3 an array of 10</a:t>
            </a:r>
            <a:r>
              <a:rPr sz="2000"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elements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tmp3.length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10;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tmp[3] to tmp[9] are</a:t>
            </a:r>
            <a:r>
              <a:rPr sz="2000" b="1" spc="-7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undefined.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2138680">
              <a:lnSpc>
                <a:spcPct val="100800"/>
              </a:lnSpc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Makes tmp3 an array of 100 elements  </a:t>
            </a:r>
            <a:r>
              <a:rPr sz="2000" b="1" spc="-5" dirty="0">
                <a:latin typeface="Courier New"/>
                <a:cs typeface="Courier New"/>
              </a:rPr>
              <a:t>tmp3[99]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"Something";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tmp[3] to tmp[98] are</a:t>
            </a:r>
            <a:r>
              <a:rPr sz="2000" b="1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undefined.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36417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Null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&amp;</a:t>
            </a:r>
            <a:r>
              <a:rPr sz="2000" spc="-9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Undefined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8017509" cy="29597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1149985" indent="-342900">
              <a:lnSpc>
                <a:spcPts val="3020"/>
              </a:lnSpc>
              <a:spcBef>
                <a:spcPts val="48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An undefined value is represented by the  keyword</a:t>
            </a:r>
            <a:r>
              <a:rPr sz="2000" spc="5" dirty="0">
                <a:cs typeface="Arial"/>
              </a:rPr>
              <a:t> </a:t>
            </a:r>
            <a:r>
              <a:rPr sz="2000" spc="-5" dirty="0">
                <a:cs typeface="Arial"/>
              </a:rPr>
              <a:t>"</a:t>
            </a:r>
            <a:r>
              <a:rPr sz="2000" b="1" spc="-5" dirty="0">
                <a:solidFill>
                  <a:srgbClr val="0000FF"/>
                </a:solidFill>
                <a:cs typeface="Courier New"/>
              </a:rPr>
              <a:t>undefined</a:t>
            </a:r>
            <a:r>
              <a:rPr sz="2000" spc="-5" dirty="0">
                <a:cs typeface="Arial"/>
              </a:rPr>
              <a:t>".</a:t>
            </a:r>
            <a:endParaRPr sz="2000"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000" dirty="0">
                <a:cs typeface="Arial"/>
              </a:rPr>
              <a:t>It </a:t>
            </a:r>
            <a:r>
              <a:rPr sz="2000" spc="-5" dirty="0">
                <a:cs typeface="Arial"/>
              </a:rPr>
              <a:t>represents the </a:t>
            </a:r>
            <a:r>
              <a:rPr sz="2000" spc="-10" dirty="0">
                <a:cs typeface="Arial"/>
              </a:rPr>
              <a:t>value </a:t>
            </a:r>
            <a:r>
              <a:rPr sz="2000" spc="-5" dirty="0">
                <a:cs typeface="Arial"/>
              </a:rPr>
              <a:t>of </a:t>
            </a:r>
            <a:r>
              <a:rPr sz="2000" dirty="0">
                <a:cs typeface="Arial"/>
              </a:rPr>
              <a:t>an </a:t>
            </a:r>
            <a:r>
              <a:rPr sz="2000" spc="-10" dirty="0">
                <a:cs typeface="Arial"/>
              </a:rPr>
              <a:t>uninitialized</a:t>
            </a:r>
            <a:r>
              <a:rPr sz="2000" spc="35" dirty="0">
                <a:cs typeface="Arial"/>
              </a:rPr>
              <a:t> </a:t>
            </a:r>
            <a:r>
              <a:rPr sz="2000" spc="-10" dirty="0">
                <a:cs typeface="Arial"/>
              </a:rPr>
              <a:t>variable</a:t>
            </a:r>
            <a:endParaRPr sz="2000"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393700" marR="1152525" indent="-342900">
              <a:lnSpc>
                <a:spcPts val="3020"/>
              </a:lnSpc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10" dirty="0">
                <a:cs typeface="Arial"/>
              </a:rPr>
              <a:t>The keyword </a:t>
            </a:r>
            <a:r>
              <a:rPr sz="2000" dirty="0">
                <a:cs typeface="Arial"/>
              </a:rPr>
              <a:t>"</a:t>
            </a:r>
            <a:r>
              <a:rPr sz="2000" b="1" dirty="0">
                <a:solidFill>
                  <a:srgbClr val="0000FF"/>
                </a:solidFill>
                <a:cs typeface="Courier New"/>
              </a:rPr>
              <a:t>null</a:t>
            </a:r>
            <a:r>
              <a:rPr sz="2000" dirty="0">
                <a:cs typeface="Arial"/>
              </a:rPr>
              <a:t>" is </a:t>
            </a:r>
            <a:r>
              <a:rPr sz="2000" spc="-5" dirty="0">
                <a:cs typeface="Arial"/>
              </a:rPr>
              <a:t>used </a:t>
            </a:r>
            <a:r>
              <a:rPr sz="2000" dirty="0">
                <a:cs typeface="Arial"/>
              </a:rPr>
              <a:t>to represent  </a:t>
            </a:r>
            <a:r>
              <a:rPr sz="2000" spc="-5" dirty="0">
                <a:cs typeface="Arial"/>
              </a:rPr>
              <a:t>“nothing”</a:t>
            </a:r>
            <a:endParaRPr sz="2000">
              <a:cs typeface="Arial"/>
            </a:endParaRPr>
          </a:p>
          <a:p>
            <a:pPr marL="793750" marR="43180" lvl="1" indent="-285750">
              <a:lnSpc>
                <a:spcPts val="2590"/>
              </a:lnSpc>
              <a:spcBef>
                <a:spcPts val="595"/>
              </a:spcBef>
              <a:buClr>
                <a:srgbClr val="CCCCFF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000" spc="-5" dirty="0">
                <a:cs typeface="Arial"/>
              </a:rPr>
              <a:t>Declare </a:t>
            </a:r>
            <a:r>
              <a:rPr sz="2000" spc="-10" dirty="0">
                <a:cs typeface="Arial"/>
              </a:rPr>
              <a:t>and </a:t>
            </a:r>
            <a:r>
              <a:rPr sz="2000" spc="-5" dirty="0">
                <a:cs typeface="Arial"/>
              </a:rPr>
              <a:t>define </a:t>
            </a:r>
            <a:r>
              <a:rPr sz="2000" dirty="0">
                <a:cs typeface="Arial"/>
              </a:rPr>
              <a:t>a </a:t>
            </a:r>
            <a:r>
              <a:rPr sz="2000" spc="-10" dirty="0">
                <a:cs typeface="Arial"/>
              </a:rPr>
              <a:t>variable </a:t>
            </a:r>
            <a:r>
              <a:rPr sz="2000" spc="-5" dirty="0">
                <a:cs typeface="Arial"/>
              </a:rPr>
              <a:t>as “null” if you want the  </a:t>
            </a:r>
            <a:r>
              <a:rPr sz="2000" spc="-10" dirty="0">
                <a:cs typeface="Arial"/>
              </a:rPr>
              <a:t>variable </a:t>
            </a:r>
            <a:r>
              <a:rPr sz="2000" dirty="0">
                <a:cs typeface="Arial"/>
              </a:rPr>
              <a:t>to </a:t>
            </a:r>
            <a:r>
              <a:rPr sz="2000" spc="-10" dirty="0">
                <a:cs typeface="Arial"/>
              </a:rPr>
              <a:t>hold</a:t>
            </a:r>
            <a:r>
              <a:rPr sz="2000" dirty="0">
                <a:cs typeface="Arial"/>
              </a:rPr>
              <a:t> </a:t>
            </a:r>
            <a:r>
              <a:rPr sz="2000" spc="-10" dirty="0">
                <a:cs typeface="Arial"/>
              </a:rPr>
              <a:t>nothing.</a:t>
            </a:r>
            <a:endParaRPr sz="2000"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000" spc="-10" dirty="0">
                <a:cs typeface="Arial"/>
              </a:rPr>
              <a:t>Avoid leaving </a:t>
            </a:r>
            <a:r>
              <a:rPr sz="2000" dirty="0">
                <a:cs typeface="Arial"/>
              </a:rPr>
              <a:t>a </a:t>
            </a:r>
            <a:r>
              <a:rPr sz="2000" spc="-10" dirty="0">
                <a:cs typeface="Arial"/>
              </a:rPr>
              <a:t>variable</a:t>
            </a:r>
            <a:r>
              <a:rPr sz="2000" spc="10" dirty="0">
                <a:cs typeface="Arial"/>
              </a:rPr>
              <a:t> </a:t>
            </a:r>
            <a:r>
              <a:rPr sz="2000" spc="-10" dirty="0">
                <a:cs typeface="Arial"/>
              </a:rPr>
              <a:t>undefined.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447800"/>
            <a:ext cx="65919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Type Conversion </a:t>
            </a:r>
            <a:r>
              <a:rPr sz="3800" dirty="0">
                <a:solidFill>
                  <a:srgbClr val="FF0000"/>
                </a:solidFill>
              </a:rPr>
              <a:t>(To</a:t>
            </a:r>
            <a:r>
              <a:rPr sz="3800" spc="-65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Boolean)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590800"/>
            <a:ext cx="6757670" cy="23075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following values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treated as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767715" algn="l"/>
                <a:tab pos="768350" algn="l"/>
              </a:tabLst>
            </a:pPr>
            <a:r>
              <a:rPr sz="2400" spc="-10" dirty="0"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Font typeface="UnDotum"/>
              <a:buChar char=""/>
              <a:tabLst>
                <a:tab pos="767715" algn="l"/>
                <a:tab pos="768350" algn="l"/>
              </a:tabLst>
            </a:pPr>
            <a:r>
              <a:rPr sz="2400" spc="-10" dirty="0">
                <a:latin typeface="Arial"/>
                <a:cs typeface="Arial"/>
              </a:rPr>
              <a:t>undefined</a:t>
            </a:r>
            <a:endParaRPr sz="24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00"/>
              </a:spcBef>
              <a:tabLst>
                <a:tab pos="76771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spc="-5" dirty="0">
                <a:latin typeface="Arial"/>
                <a:cs typeface="Arial"/>
              </a:rPr>
              <a:t>+0, -0, NaN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(numbers)</a:t>
            </a:r>
            <a:endParaRPr sz="24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767715" algn="l"/>
                <a:tab pos="768350" algn="l"/>
              </a:tabLst>
            </a:pPr>
            <a:r>
              <a:rPr sz="2400" spc="-5" dirty="0">
                <a:latin typeface="Arial"/>
                <a:cs typeface="Arial"/>
              </a:rPr>
              <a:t>"" </a:t>
            </a:r>
            <a:r>
              <a:rPr sz="2400" dirty="0">
                <a:latin typeface="Arial"/>
                <a:cs typeface="Arial"/>
              </a:rPr>
              <a:t>(empty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219200"/>
            <a:ext cx="367220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Type</a:t>
            </a:r>
            <a:r>
              <a:rPr sz="3800" spc="-6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Conversion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209800"/>
            <a:ext cx="6801484" cy="37795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Converting </a:t>
            </a:r>
            <a:r>
              <a:rPr sz="2800" dirty="0">
                <a:latin typeface="Arial"/>
                <a:cs typeface="Arial"/>
              </a:rPr>
              <a:t>a value to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var numberVar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someVariable </a:t>
            </a:r>
            <a:r>
              <a:rPr sz="2400" b="1" dirty="0">
                <a:latin typeface="Courier New"/>
                <a:cs typeface="Courier New"/>
              </a:rPr>
              <a:t>–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ourier New"/>
              <a:cs typeface="Courier New"/>
            </a:endParaRPr>
          </a:p>
          <a:p>
            <a:pPr marL="40640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Converting </a:t>
            </a:r>
            <a:r>
              <a:rPr sz="2800" dirty="0">
                <a:latin typeface="Arial"/>
                <a:cs typeface="Arial"/>
              </a:rPr>
              <a:t>a value to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var stringVar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someVariable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"";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ourier New"/>
              <a:cs typeface="Courier New"/>
            </a:endParaRPr>
          </a:p>
          <a:p>
            <a:pPr marL="40640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Converting </a:t>
            </a:r>
            <a:r>
              <a:rPr sz="2800" dirty="0">
                <a:latin typeface="Arial"/>
                <a:cs typeface="Arial"/>
              </a:rPr>
              <a:t>a value to 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boolean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var boolVar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!!someVariable;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62000"/>
            <a:ext cx="21704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Operators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8077200" cy="3940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459"/>
              </a:spcBef>
              <a:buClr>
                <a:srgbClr val="CCCCFF"/>
              </a:buClr>
              <a:buFont typeface="UnDotum"/>
              <a:buChar char=""/>
              <a:tabLst>
                <a:tab pos="391795" algn="l"/>
                <a:tab pos="392430" algn="l"/>
              </a:tabLst>
            </a:pPr>
            <a:r>
              <a:rPr sz="2800" dirty="0">
                <a:latin typeface="Arial"/>
                <a:cs typeface="Arial"/>
              </a:rPr>
              <a:t>Arithmetic </a:t>
            </a:r>
            <a:r>
              <a:rPr sz="2800" spc="-5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10"/>
              </a:spcBef>
              <a:tabLst>
                <a:tab pos="79184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dirty="0">
                <a:latin typeface="Arial"/>
                <a:cs typeface="Arial"/>
              </a:rPr>
              <a:t>+, -, </a:t>
            </a:r>
            <a:r>
              <a:rPr sz="2400" spc="-5" dirty="0">
                <a:latin typeface="Arial"/>
                <a:cs typeface="Arial"/>
              </a:rPr>
              <a:t>*, </a:t>
            </a:r>
            <a:r>
              <a:rPr sz="2400" dirty="0">
                <a:latin typeface="Arial"/>
                <a:cs typeface="Arial"/>
              </a:rPr>
              <a:t>/,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392430" indent="-341630">
              <a:lnSpc>
                <a:spcPct val="100000"/>
              </a:lnSpc>
              <a:spcBef>
                <a:spcPts val="2220"/>
              </a:spcBef>
              <a:buClr>
                <a:srgbClr val="CCCCFF"/>
              </a:buClr>
              <a:buFont typeface="UnDotum"/>
              <a:buChar char=""/>
              <a:tabLst>
                <a:tab pos="391795" algn="l"/>
                <a:tab pos="392430" algn="l"/>
              </a:tabLst>
            </a:pPr>
            <a:r>
              <a:rPr sz="2800" dirty="0">
                <a:latin typeface="Arial"/>
                <a:cs typeface="Arial"/>
              </a:rPr>
              <a:t>Post/pre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increment/decrement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00"/>
              </a:spcBef>
              <a:tabLst>
                <a:tab pos="79184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dirty="0">
                <a:latin typeface="Arial"/>
                <a:cs typeface="Arial"/>
              </a:rPr>
              <a:t>++,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"/>
              <a:cs typeface="Arial"/>
            </a:endParaRPr>
          </a:p>
          <a:p>
            <a:pPr marL="392430" indent="-341630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UnDotum"/>
              <a:buChar char=""/>
              <a:tabLst>
                <a:tab pos="391795" algn="l"/>
                <a:tab pos="392430" algn="l"/>
              </a:tabLst>
            </a:pPr>
            <a:r>
              <a:rPr sz="2800" spc="-5" dirty="0">
                <a:latin typeface="Arial"/>
                <a:cs typeface="Arial"/>
              </a:rPr>
              <a:t>Comparison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09"/>
              </a:spcBef>
              <a:tabLst>
                <a:tab pos="79184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dirty="0">
                <a:latin typeface="Arial"/>
                <a:cs typeface="Arial"/>
              </a:rPr>
              <a:t>==, </a:t>
            </a:r>
            <a:r>
              <a:rPr sz="2400" spc="-5" dirty="0">
                <a:latin typeface="Arial"/>
                <a:cs typeface="Arial"/>
              </a:rPr>
              <a:t>!=, &gt;, </a:t>
            </a:r>
            <a:r>
              <a:rPr sz="2400" dirty="0">
                <a:latin typeface="Arial"/>
                <a:cs typeface="Arial"/>
              </a:rPr>
              <a:t>&gt;=, &lt;,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&lt;=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09"/>
              </a:spcBef>
              <a:tabLst>
                <a:tab pos="79184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dirty="0">
                <a:latin typeface="Arial"/>
                <a:cs typeface="Arial"/>
              </a:rPr>
              <a:t>===, </a:t>
            </a:r>
            <a:r>
              <a:rPr sz="2400" spc="-5" dirty="0">
                <a:latin typeface="Arial"/>
                <a:cs typeface="Arial"/>
              </a:rPr>
              <a:t>!== (Strictly </a:t>
            </a:r>
            <a:r>
              <a:rPr sz="2400" spc="-10" dirty="0">
                <a:latin typeface="Arial"/>
                <a:cs typeface="Arial"/>
              </a:rPr>
              <a:t>equals and </a:t>
            </a:r>
            <a:r>
              <a:rPr sz="2400" spc="-5" dirty="0">
                <a:latin typeface="Arial"/>
                <a:cs typeface="Arial"/>
              </a:rPr>
              <a:t>strictly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equals)</a:t>
            </a:r>
            <a:endParaRPr sz="240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259"/>
              </a:spcBef>
            </a:pPr>
            <a:r>
              <a:rPr sz="3000" spc="-1620" baseline="555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r>
              <a:rPr sz="3000" spc="397" baseline="5555" dirty="0">
                <a:solidFill>
                  <a:srgbClr val="CCCCFF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latin typeface="Arial"/>
                <a:cs typeface="Arial"/>
              </a:rPr>
              <a:t>i.e., </a:t>
            </a:r>
            <a:r>
              <a:rPr sz="2000" dirty="0">
                <a:latin typeface="Arial"/>
                <a:cs typeface="Arial"/>
              </a:rPr>
              <a:t>Type and </a:t>
            </a:r>
            <a:r>
              <a:rPr sz="2000" spc="-5" dirty="0">
                <a:latin typeface="Arial"/>
                <a:cs typeface="Arial"/>
              </a:rPr>
              <a:t>value of </a:t>
            </a:r>
            <a:r>
              <a:rPr sz="2000" dirty="0">
                <a:latin typeface="Arial"/>
                <a:cs typeface="Arial"/>
              </a:rPr>
              <a:t>operand must </a:t>
            </a:r>
            <a:r>
              <a:rPr sz="2000" spc="-5" dirty="0">
                <a:latin typeface="Arial"/>
                <a:cs typeface="Arial"/>
              </a:rPr>
              <a:t>match </a:t>
            </a:r>
            <a:r>
              <a:rPr sz="2000" dirty="0">
                <a:latin typeface="Arial"/>
                <a:cs typeface="Arial"/>
              </a:rPr>
              <a:t>/ must not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019" y="275590"/>
            <a:ext cx="21831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== </a:t>
            </a:r>
            <a:r>
              <a:rPr sz="3800" dirty="0"/>
              <a:t>vs</a:t>
            </a:r>
            <a:r>
              <a:rPr sz="3800" spc="-100" dirty="0"/>
              <a:t> </a:t>
            </a:r>
            <a:r>
              <a:rPr sz="3800" spc="-5" dirty="0"/>
              <a:t>===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300127" y="985927"/>
            <a:ext cx="8696325" cy="4953635"/>
            <a:chOff x="300127" y="985927"/>
            <a:chExt cx="8696325" cy="4953635"/>
          </a:xfrm>
        </p:grpSpPr>
        <p:sp>
          <p:nvSpPr>
            <p:cNvPr id="4" name="object 4"/>
            <p:cNvSpPr/>
            <p:nvPr/>
          </p:nvSpPr>
          <p:spPr>
            <a:xfrm>
              <a:off x="304799" y="990600"/>
              <a:ext cx="8686800" cy="4944110"/>
            </a:xfrm>
            <a:custGeom>
              <a:avLst/>
              <a:gdLst/>
              <a:ahLst/>
              <a:cxnLst/>
              <a:rect l="l" t="t" r="r" b="b"/>
              <a:pathLst>
                <a:path w="8686800" h="4944110">
                  <a:moveTo>
                    <a:pt x="0" y="0"/>
                  </a:moveTo>
                  <a:lnTo>
                    <a:pt x="8686800" y="0"/>
                  </a:lnTo>
                  <a:lnTo>
                    <a:pt x="8686800" y="4944110"/>
                  </a:lnTo>
                  <a:lnTo>
                    <a:pt x="0" y="4944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99" y="990600"/>
              <a:ext cx="8686800" cy="4944110"/>
            </a:xfrm>
            <a:custGeom>
              <a:avLst/>
              <a:gdLst/>
              <a:ahLst/>
              <a:cxnLst/>
              <a:rect l="l" t="t" r="r" b="b"/>
              <a:pathLst>
                <a:path w="8686800" h="4944110">
                  <a:moveTo>
                    <a:pt x="0" y="0"/>
                  </a:moveTo>
                  <a:lnTo>
                    <a:pt x="8686800" y="0"/>
                  </a:lnTo>
                  <a:lnTo>
                    <a:pt x="8686800" y="4944110"/>
                  </a:lnTo>
                  <a:lnTo>
                    <a:pt x="0" y="4944110"/>
                  </a:lnTo>
                  <a:lnTo>
                    <a:pt x="0" y="0"/>
                  </a:lnTo>
                  <a:close/>
                </a:path>
                <a:path w="8686800" h="4944110">
                  <a:moveTo>
                    <a:pt x="0" y="0"/>
                  </a:moveTo>
                  <a:lnTo>
                    <a:pt x="0" y="0"/>
                  </a:lnTo>
                </a:path>
                <a:path w="8686800" h="4944110">
                  <a:moveTo>
                    <a:pt x="8686800" y="4944110"/>
                  </a:moveTo>
                  <a:lnTo>
                    <a:pt x="8686800" y="494411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270" y="963929"/>
            <a:ext cx="8406765" cy="4321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18844">
              <a:lnSpc>
                <a:spcPct val="100400"/>
              </a:lnSpc>
              <a:spcBef>
                <a:spcPts val="90"/>
              </a:spcBef>
              <a:tabLst>
                <a:tab pos="3669665" algn="l"/>
              </a:tabLst>
            </a:pPr>
            <a:r>
              <a:rPr sz="2000" b="1" spc="-5" dirty="0">
                <a:latin typeface="Courier New"/>
                <a:cs typeface="Courier New"/>
              </a:rPr>
              <a:t>// Type conversion is performed before comparison  var v1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("5"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5);	//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// No implicit type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conversion.</a:t>
            </a:r>
            <a:endParaRPr sz="2000">
              <a:latin typeface="Courier New"/>
              <a:cs typeface="Courier New"/>
            </a:endParaRPr>
          </a:p>
          <a:p>
            <a:pPr marL="12700" marR="766445">
              <a:lnSpc>
                <a:spcPct val="100800"/>
              </a:lnSpc>
              <a:tabLst>
                <a:tab pos="3669665" algn="l"/>
              </a:tabLst>
            </a:pPr>
            <a:r>
              <a:rPr sz="2000" b="1" spc="-5" dirty="0">
                <a:latin typeface="Courier New"/>
                <a:cs typeface="Courier New"/>
              </a:rPr>
              <a:t>// True if only if both types and values are equal  var v2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("5"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5);	//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var v3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(5 === 5.0); //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2015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var v4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(true == 1); // true (true is converted to 1)  var v5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(true == 2); // false (true is converted to 1)  var v6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(true == "1") //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990600"/>
            <a:ext cx="49453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Logical</a:t>
            </a:r>
            <a:r>
              <a:rPr sz="2000" spc="-5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8422640" cy="407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Font typeface="UnDotum"/>
              <a:buChar char=""/>
              <a:tabLst>
                <a:tab pos="391795" algn="l"/>
                <a:tab pos="392430" algn="l"/>
              </a:tabLst>
            </a:pPr>
            <a:r>
              <a:rPr sz="2000" b="1" dirty="0">
                <a:solidFill>
                  <a:srgbClr val="0000FF"/>
                </a:solidFill>
                <a:cs typeface="Courier New"/>
              </a:rPr>
              <a:t>!</a:t>
            </a:r>
            <a:r>
              <a:rPr sz="2000" b="1" spc="-894" dirty="0">
                <a:solidFill>
                  <a:srgbClr val="0000FF"/>
                </a:solidFill>
                <a:cs typeface="Courier New"/>
              </a:rPr>
              <a:t> </a:t>
            </a:r>
            <a:r>
              <a:rPr sz="2000" dirty="0">
                <a:cs typeface="Arial"/>
              </a:rPr>
              <a:t>– </a:t>
            </a:r>
            <a:r>
              <a:rPr sz="2000" spc="-5" dirty="0">
                <a:cs typeface="Arial"/>
              </a:rPr>
              <a:t>Logical NOT</a:t>
            </a:r>
            <a:endParaRPr sz="2000">
              <a:cs typeface="Arial"/>
            </a:endParaRPr>
          </a:p>
          <a:p>
            <a:pPr marL="392430" indent="-341630">
              <a:lnSpc>
                <a:spcPct val="100000"/>
              </a:lnSpc>
              <a:spcBef>
                <a:spcPts val="2480"/>
              </a:spcBef>
              <a:buClr>
                <a:srgbClr val="CCCCFF"/>
              </a:buClr>
              <a:buFont typeface="UnDotum"/>
              <a:buChar char=""/>
              <a:tabLst>
                <a:tab pos="391795" algn="l"/>
                <a:tab pos="392430" algn="l"/>
              </a:tabLst>
            </a:pPr>
            <a:r>
              <a:rPr sz="2000" b="1" dirty="0">
                <a:solidFill>
                  <a:srgbClr val="0000FF"/>
                </a:solidFill>
                <a:cs typeface="Courier New"/>
              </a:rPr>
              <a:t>&amp;&amp;</a:t>
            </a:r>
            <a:r>
              <a:rPr sz="2000" b="1" spc="-910" dirty="0">
                <a:solidFill>
                  <a:srgbClr val="0000FF"/>
                </a:solidFill>
                <a:cs typeface="Courier New"/>
              </a:rPr>
              <a:t> </a:t>
            </a:r>
            <a:r>
              <a:rPr sz="2000" dirty="0">
                <a:cs typeface="Arial"/>
              </a:rPr>
              <a:t>– </a:t>
            </a:r>
            <a:r>
              <a:rPr sz="2000" spc="-5" dirty="0">
                <a:cs typeface="Arial"/>
              </a:rPr>
              <a:t>Logical </a:t>
            </a:r>
            <a:r>
              <a:rPr sz="2000" spc="-10" dirty="0">
                <a:cs typeface="Arial"/>
              </a:rPr>
              <a:t>AND</a:t>
            </a:r>
            <a:endParaRPr sz="2000">
              <a:cs typeface="Arial"/>
            </a:endParaRPr>
          </a:p>
          <a:p>
            <a:pPr marL="792480" lvl="1" indent="-284480">
              <a:lnSpc>
                <a:spcPct val="100000"/>
              </a:lnSpc>
              <a:spcBef>
                <a:spcPts val="309"/>
              </a:spcBef>
              <a:buClr>
                <a:srgbClr val="CCCCFF"/>
              </a:buClr>
              <a:buFont typeface="UnDotum"/>
              <a:buChar char=""/>
              <a:tabLst>
                <a:tab pos="791845" algn="l"/>
                <a:tab pos="792480" algn="l"/>
              </a:tabLst>
            </a:pPr>
            <a:r>
              <a:rPr sz="2000" b="1" spc="-5" dirty="0">
                <a:cs typeface="Courier New"/>
              </a:rPr>
              <a:t>OP1 &amp;&amp;</a:t>
            </a:r>
            <a:r>
              <a:rPr sz="2000" b="1" spc="-15" dirty="0">
                <a:cs typeface="Courier New"/>
              </a:rPr>
              <a:t> </a:t>
            </a:r>
            <a:r>
              <a:rPr sz="2000" b="1" spc="-5" dirty="0">
                <a:cs typeface="Courier New"/>
              </a:rPr>
              <a:t>OP2</a:t>
            </a:r>
            <a:endParaRPr sz="2000">
              <a:cs typeface="Courier New"/>
            </a:endParaRPr>
          </a:p>
          <a:p>
            <a:pPr marL="792480" lvl="1" indent="-284480">
              <a:lnSpc>
                <a:spcPct val="100000"/>
              </a:lnSpc>
              <a:spcBef>
                <a:spcPts val="309"/>
              </a:spcBef>
              <a:buClr>
                <a:srgbClr val="CCCCFF"/>
              </a:buClr>
              <a:buFont typeface="UnDotum"/>
              <a:buChar char=""/>
              <a:tabLst>
                <a:tab pos="791845" algn="l"/>
                <a:tab pos="792480" algn="l"/>
              </a:tabLst>
            </a:pPr>
            <a:r>
              <a:rPr sz="2000" spc="5" dirty="0">
                <a:cs typeface="Arial"/>
              </a:rPr>
              <a:t>If </a:t>
            </a:r>
            <a:r>
              <a:rPr sz="2000" spc="-5" dirty="0">
                <a:cs typeface="Arial"/>
              </a:rPr>
              <a:t>OP1 is true, expression </a:t>
            </a:r>
            <a:r>
              <a:rPr sz="2000" spc="-10" dirty="0">
                <a:cs typeface="Arial"/>
              </a:rPr>
              <a:t>evaluates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the </a:t>
            </a:r>
            <a:r>
              <a:rPr sz="2000" spc="-10" dirty="0">
                <a:cs typeface="Arial"/>
              </a:rPr>
              <a:t>value </a:t>
            </a:r>
            <a:r>
              <a:rPr sz="2000" spc="-5" dirty="0">
                <a:cs typeface="Arial"/>
              </a:rPr>
              <a:t>of</a:t>
            </a:r>
            <a:r>
              <a:rPr sz="2000" spc="20" dirty="0">
                <a:cs typeface="Arial"/>
              </a:rPr>
              <a:t> </a:t>
            </a:r>
            <a:r>
              <a:rPr sz="2000" spc="-5" dirty="0">
                <a:cs typeface="Arial"/>
              </a:rPr>
              <a:t>OP2.</a:t>
            </a:r>
            <a:endParaRPr sz="2000">
              <a:cs typeface="Arial"/>
            </a:endParaRPr>
          </a:p>
          <a:p>
            <a:pPr marL="792480" marR="804545">
              <a:lnSpc>
                <a:spcPts val="2590"/>
              </a:lnSpc>
              <a:spcBef>
                <a:spcPts val="635"/>
              </a:spcBef>
            </a:pPr>
            <a:r>
              <a:rPr sz="2000" spc="-5" dirty="0">
                <a:cs typeface="Arial"/>
              </a:rPr>
              <a:t>Otherwise the expression </a:t>
            </a:r>
            <a:r>
              <a:rPr sz="2000" spc="-10" dirty="0">
                <a:cs typeface="Arial"/>
              </a:rPr>
              <a:t>evaluates </a:t>
            </a:r>
            <a:r>
              <a:rPr sz="2000" dirty="0">
                <a:cs typeface="Arial"/>
              </a:rPr>
              <a:t>to the </a:t>
            </a:r>
            <a:r>
              <a:rPr sz="2000" spc="-10" dirty="0">
                <a:cs typeface="Arial"/>
              </a:rPr>
              <a:t>value </a:t>
            </a:r>
            <a:r>
              <a:rPr sz="2000" spc="-5" dirty="0">
                <a:cs typeface="Arial"/>
              </a:rPr>
              <a:t>of  OP1.</a:t>
            </a:r>
            <a:endParaRPr sz="2000">
              <a:cs typeface="Arial"/>
            </a:endParaRPr>
          </a:p>
          <a:p>
            <a:pPr marL="792480" lvl="1" indent="-284480">
              <a:lnSpc>
                <a:spcPct val="100000"/>
              </a:lnSpc>
              <a:spcBef>
                <a:spcPts val="275"/>
              </a:spcBef>
              <a:buClr>
                <a:srgbClr val="CCCCFF"/>
              </a:buClr>
              <a:buFont typeface="UnDotum"/>
              <a:buChar char=""/>
              <a:tabLst>
                <a:tab pos="791845" algn="l"/>
                <a:tab pos="792480" algn="l"/>
              </a:tabLst>
            </a:pPr>
            <a:r>
              <a:rPr sz="2000" spc="-5" dirty="0">
                <a:cs typeface="Arial"/>
              </a:rPr>
              <a:t>Results </a:t>
            </a:r>
            <a:r>
              <a:rPr sz="2000" spc="5" dirty="0">
                <a:cs typeface="Arial"/>
              </a:rPr>
              <a:t>may </a:t>
            </a:r>
            <a:r>
              <a:rPr sz="2000" spc="-10" dirty="0">
                <a:cs typeface="Arial"/>
              </a:rPr>
              <a:t>not </a:t>
            </a:r>
            <a:r>
              <a:rPr sz="2000" spc="-5" dirty="0">
                <a:cs typeface="Arial"/>
              </a:rPr>
              <a:t>be </a:t>
            </a:r>
            <a:r>
              <a:rPr sz="2000" dirty="0">
                <a:cs typeface="Arial"/>
              </a:rPr>
              <a:t>a </a:t>
            </a:r>
            <a:r>
              <a:rPr sz="2000" spc="-10" dirty="0">
                <a:cs typeface="Arial"/>
              </a:rPr>
              <a:t>boolean</a:t>
            </a:r>
            <a:r>
              <a:rPr sz="2000" spc="5" dirty="0">
                <a:cs typeface="Arial"/>
              </a:rPr>
              <a:t> </a:t>
            </a:r>
            <a:r>
              <a:rPr sz="2000" spc="-10" dirty="0">
                <a:cs typeface="Arial"/>
              </a:rPr>
              <a:t>value.</a:t>
            </a:r>
            <a:endParaRPr sz="2000"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392430" indent="-34163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391795" algn="l"/>
                <a:tab pos="392430" algn="l"/>
              </a:tabLst>
            </a:pPr>
            <a:r>
              <a:rPr sz="2000" b="1" dirty="0">
                <a:solidFill>
                  <a:srgbClr val="0000FF"/>
                </a:solidFill>
                <a:cs typeface="Courier New"/>
              </a:rPr>
              <a:t>||</a:t>
            </a:r>
            <a:r>
              <a:rPr sz="2000" b="1" spc="-910" dirty="0">
                <a:solidFill>
                  <a:srgbClr val="0000FF"/>
                </a:solidFill>
                <a:cs typeface="Courier New"/>
              </a:rPr>
              <a:t> </a:t>
            </a:r>
            <a:r>
              <a:rPr sz="2000" dirty="0">
                <a:cs typeface="Arial"/>
              </a:rPr>
              <a:t>– </a:t>
            </a:r>
            <a:r>
              <a:rPr sz="2000" spc="-5" dirty="0">
                <a:cs typeface="Arial"/>
              </a:rPr>
              <a:t>Logical OR</a:t>
            </a:r>
            <a:endParaRPr sz="2000">
              <a:cs typeface="Arial"/>
            </a:endParaRPr>
          </a:p>
          <a:p>
            <a:pPr marL="792480" lvl="1" indent="-284480">
              <a:lnSpc>
                <a:spcPct val="100000"/>
              </a:lnSpc>
              <a:spcBef>
                <a:spcPts val="300"/>
              </a:spcBef>
              <a:buClr>
                <a:srgbClr val="CCCCFF"/>
              </a:buClr>
              <a:buFont typeface="UnDotum"/>
              <a:buChar char=""/>
              <a:tabLst>
                <a:tab pos="791845" algn="l"/>
                <a:tab pos="792480" algn="l"/>
              </a:tabLst>
            </a:pPr>
            <a:r>
              <a:rPr sz="2000" b="1" spc="-5" dirty="0">
                <a:cs typeface="Courier New"/>
              </a:rPr>
              <a:t>OP1 ||</a:t>
            </a:r>
            <a:r>
              <a:rPr sz="2000" b="1" spc="-15" dirty="0">
                <a:cs typeface="Courier New"/>
              </a:rPr>
              <a:t> </a:t>
            </a:r>
            <a:r>
              <a:rPr sz="2000" b="1" spc="-5" dirty="0">
                <a:cs typeface="Courier New"/>
              </a:rPr>
              <a:t>OP2</a:t>
            </a:r>
            <a:endParaRPr sz="2000">
              <a:cs typeface="Courier New"/>
            </a:endParaRPr>
          </a:p>
          <a:p>
            <a:pPr marL="792480" lvl="1" indent="-284480">
              <a:lnSpc>
                <a:spcPts val="2735"/>
              </a:lnSpc>
              <a:spcBef>
                <a:spcPts val="310"/>
              </a:spcBef>
              <a:buClr>
                <a:srgbClr val="CCCCFF"/>
              </a:buClr>
              <a:buFont typeface="UnDotum"/>
              <a:buChar char=""/>
              <a:tabLst>
                <a:tab pos="791845" algn="l"/>
                <a:tab pos="792480" algn="l"/>
              </a:tabLst>
            </a:pPr>
            <a:r>
              <a:rPr sz="2000" spc="5" dirty="0">
                <a:cs typeface="Arial"/>
              </a:rPr>
              <a:t>If </a:t>
            </a:r>
            <a:r>
              <a:rPr sz="2000" spc="-5" dirty="0">
                <a:cs typeface="Arial"/>
              </a:rPr>
              <a:t>OP1 is true, expression </a:t>
            </a:r>
            <a:r>
              <a:rPr sz="2000" spc="-10" dirty="0">
                <a:cs typeface="Arial"/>
              </a:rPr>
              <a:t>evaluates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the </a:t>
            </a:r>
            <a:r>
              <a:rPr sz="2000" spc="-10" dirty="0">
                <a:cs typeface="Arial"/>
              </a:rPr>
              <a:t>value </a:t>
            </a:r>
            <a:r>
              <a:rPr sz="2000" spc="-5" dirty="0">
                <a:cs typeface="Arial"/>
              </a:rPr>
              <a:t>of</a:t>
            </a:r>
            <a:r>
              <a:rPr sz="2000" spc="20" dirty="0">
                <a:cs typeface="Arial"/>
              </a:rPr>
              <a:t> </a:t>
            </a:r>
            <a:r>
              <a:rPr sz="2000" spc="-5" dirty="0">
                <a:cs typeface="Arial"/>
              </a:rPr>
              <a:t>OP1.</a:t>
            </a:r>
            <a:endParaRPr sz="2000">
              <a:cs typeface="Arial"/>
            </a:endParaRPr>
          </a:p>
          <a:p>
            <a:pPr marL="792480" marR="804545">
              <a:lnSpc>
                <a:spcPts val="2600"/>
              </a:lnSpc>
              <a:spcBef>
                <a:spcPts val="175"/>
              </a:spcBef>
            </a:pPr>
            <a:r>
              <a:rPr sz="2000" spc="-5" dirty="0">
                <a:cs typeface="Arial"/>
              </a:rPr>
              <a:t>Otherwise the expression </a:t>
            </a:r>
            <a:r>
              <a:rPr sz="2000" spc="-10" dirty="0">
                <a:cs typeface="Arial"/>
              </a:rPr>
              <a:t>evaluates </a:t>
            </a:r>
            <a:r>
              <a:rPr sz="2000" dirty="0">
                <a:cs typeface="Arial"/>
              </a:rPr>
              <a:t>to the </a:t>
            </a:r>
            <a:r>
              <a:rPr sz="2000" spc="-10" dirty="0">
                <a:cs typeface="Arial"/>
              </a:rPr>
              <a:t>value </a:t>
            </a:r>
            <a:r>
              <a:rPr sz="2000" spc="-5" dirty="0">
                <a:cs typeface="Arial"/>
              </a:rPr>
              <a:t>of  OP2.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7200" y="1828800"/>
          <a:ext cx="6979919" cy="2772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761999"/>
                <a:gridCol w="304800"/>
                <a:gridCol w="2590800"/>
                <a:gridCol w="762000"/>
                <a:gridCol w="762000"/>
                <a:gridCol w="457200"/>
                <a:gridCol w="717550"/>
              </a:tblGrid>
              <a:tr h="478507">
                <a:tc>
                  <a:txBody>
                    <a:bodyPr/>
                    <a:lstStyle/>
                    <a:p>
                      <a:pPr marL="90170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tmp1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8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null &amp;&amp;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1000;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80"/>
                        </a:lnSpc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80"/>
                        </a:lnSpc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tmp1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80"/>
                        </a:lnSpc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80"/>
                        </a:lnSpc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61467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tmp2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1000 &amp;&amp;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500;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tmp2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500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</a:tr>
              <a:tr h="614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tmp3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false ||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500;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tmp3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500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</a:tr>
              <a:tr h="614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tmp4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"" ||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null;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tmp4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</a:tr>
              <a:tr h="45120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tmp5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1000 ||</a:t>
                      </a:r>
                      <a:r>
                        <a:rPr sz="2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false;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tmp5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0099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9600" y="4953000"/>
            <a:ext cx="718756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If foo is null, undefined, false, zero,</a:t>
            </a:r>
            <a:r>
              <a:rPr sz="2000" b="1" spc="-6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NaN,</a:t>
            </a:r>
            <a:endParaRPr sz="2000">
              <a:latin typeface="Courier New"/>
              <a:cs typeface="Courier New"/>
            </a:endParaRPr>
          </a:p>
          <a:p>
            <a:pPr marL="12700" marR="614045">
              <a:lnSpc>
                <a:spcPct val="100800"/>
              </a:lnSpc>
            </a:pP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// or an empty string, then set foo to 100.  </a:t>
            </a:r>
            <a:r>
              <a:rPr sz="2000" b="1" spc="-5" dirty="0">
                <a:latin typeface="Courier New"/>
                <a:cs typeface="Courier New"/>
              </a:rPr>
              <a:t>foo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foo ||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38200"/>
            <a:ext cx="44494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Operators</a:t>
            </a:r>
            <a:r>
              <a:rPr sz="3800" spc="-45" dirty="0">
                <a:solidFill>
                  <a:srgbClr val="FF0000"/>
                </a:solidFill>
              </a:rPr>
              <a:t> </a:t>
            </a:r>
            <a:r>
              <a:rPr sz="3800" spc="-5">
                <a:solidFill>
                  <a:srgbClr val="FF0000"/>
                </a:solidFill>
              </a:rPr>
              <a:t>(</a:t>
            </a:r>
            <a:r>
              <a:rPr sz="3800" spc="-5" smtClean="0">
                <a:solidFill>
                  <a:srgbClr val="FF0000"/>
                </a:solidFill>
              </a:rPr>
              <a:t>continue</a:t>
            </a:r>
            <a:r>
              <a:rPr lang="en-IN" sz="3800" spc="-5" dirty="0" smtClean="0">
                <a:solidFill>
                  <a:srgbClr val="FF0000"/>
                </a:solidFill>
              </a:rPr>
              <a:t>d</a:t>
            </a:r>
            <a:r>
              <a:rPr sz="3800" spc="-5" smtClean="0">
                <a:solidFill>
                  <a:srgbClr val="FF0000"/>
                </a:solidFill>
              </a:rPr>
              <a:t>)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7977505" cy="45504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505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String concatenation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operator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350"/>
              </a:spcBef>
              <a:tabLst>
                <a:tab pos="805815" algn="l"/>
              </a:tabLst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3600" b="1" baseline="-5787" dirty="0">
                <a:latin typeface="Courier New"/>
                <a:cs typeface="Courier New"/>
              </a:rPr>
              <a:t>+</a:t>
            </a:r>
            <a:endParaRPr sz="3600" baseline="-5787">
              <a:latin typeface="Courier New"/>
              <a:cs typeface="Courier New"/>
            </a:endParaRPr>
          </a:p>
          <a:p>
            <a:pPr marL="806450" marR="43180" indent="-285750">
              <a:lnSpc>
                <a:spcPct val="100000"/>
              </a:lnSpc>
              <a:spcBef>
                <a:spcPts val="840"/>
              </a:spcBef>
              <a:tabLst>
                <a:tab pos="80581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one of the </a:t>
            </a:r>
            <a:r>
              <a:rPr sz="2400" spc="-10" dirty="0">
                <a:latin typeface="Arial"/>
                <a:cs typeface="Arial"/>
              </a:rPr>
              <a:t>operand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string, the other operand is  automatically converted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its </a:t>
            </a:r>
            <a:r>
              <a:rPr sz="2400" spc="-10" dirty="0">
                <a:latin typeface="Arial"/>
                <a:cs typeface="Arial"/>
              </a:rPr>
              <a:t>equivalent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Assignment operators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  <a:tabLst>
                <a:tab pos="80581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b="1" spc="-5" dirty="0">
                <a:latin typeface="Courier New"/>
                <a:cs typeface="Courier New"/>
              </a:rPr>
              <a:t>=, +=, -=, *=, /=,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%=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ourier New"/>
              <a:cs typeface="Courier New"/>
            </a:endParaRPr>
          </a:p>
          <a:p>
            <a:pPr marL="40640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Bitwise operators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  <a:tabLst>
                <a:tab pos="805815" algn="l"/>
              </a:tabLst>
            </a:pPr>
            <a:r>
              <a:rPr sz="3600" spc="-1942" baseline="5787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400" b="1" spc="-5" dirty="0">
                <a:latin typeface="Courier New"/>
                <a:cs typeface="Courier New"/>
              </a:rPr>
              <a:t>&amp;, |, ^, &gt;&gt;, &lt;&lt;,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&gt;&gt;&gt;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219200"/>
            <a:ext cx="50107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Conditional</a:t>
            </a:r>
            <a:r>
              <a:rPr sz="3800" spc="-5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Statements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905000"/>
            <a:ext cx="7522209" cy="38366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90"/>
              </a:spcBef>
              <a:buClr>
                <a:srgbClr val="CCCCFF"/>
              </a:buClr>
              <a:buFont typeface="UnDotum"/>
              <a:buChar char=""/>
              <a:tabLst>
                <a:tab pos="393700" algn="l"/>
              </a:tabLst>
            </a:pPr>
            <a:r>
              <a:rPr sz="3200" spc="-5" dirty="0">
                <a:latin typeface="Arial"/>
                <a:cs typeface="Arial"/>
              </a:rPr>
              <a:t>“if”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90"/>
              </a:spcBef>
              <a:buClr>
                <a:srgbClr val="CCCCFF"/>
              </a:buClr>
              <a:buFont typeface="UnDotum"/>
              <a:buChar char=""/>
              <a:tabLst>
                <a:tab pos="393700" algn="l"/>
              </a:tabLst>
            </a:pPr>
            <a:r>
              <a:rPr sz="3200" spc="-5" dirty="0">
                <a:latin typeface="Arial"/>
                <a:cs typeface="Arial"/>
              </a:rPr>
              <a:t>“if </a:t>
            </a:r>
            <a:r>
              <a:rPr sz="3200" dirty="0">
                <a:latin typeface="Arial"/>
                <a:cs typeface="Arial"/>
              </a:rPr>
              <a:t>… else”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UnDotum"/>
              <a:buChar char=""/>
              <a:tabLst>
                <a:tab pos="393700" algn="l"/>
              </a:tabLst>
            </a:pPr>
            <a:r>
              <a:rPr sz="3200" dirty="0">
                <a:latin typeface="Arial"/>
                <a:cs typeface="Arial"/>
              </a:rPr>
              <a:t>"? </a:t>
            </a:r>
            <a:r>
              <a:rPr sz="3200" spc="-5" dirty="0">
                <a:latin typeface="Arial"/>
                <a:cs typeface="Arial"/>
              </a:rPr>
              <a:t>:" </a:t>
            </a:r>
            <a:r>
              <a:rPr sz="3200" dirty="0">
                <a:latin typeface="Arial"/>
                <a:cs typeface="Arial"/>
              </a:rPr>
              <a:t>ternary conditional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UnDotum"/>
              <a:buChar char=""/>
              <a:tabLst>
                <a:tab pos="393700" algn="l"/>
              </a:tabLst>
            </a:pPr>
            <a:r>
              <a:rPr sz="3200" spc="-5" dirty="0">
                <a:latin typeface="Arial"/>
                <a:cs typeface="Arial"/>
              </a:rPr>
              <a:t>“switch”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"/>
            </a:pPr>
            <a:endParaRPr sz="4100">
              <a:latin typeface="Arial"/>
              <a:cs typeface="Arial"/>
            </a:endParaRPr>
          </a:p>
          <a:p>
            <a:pPr marL="393700" marR="4318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syntax of these statements </a:t>
            </a:r>
            <a:r>
              <a:rPr sz="2800" dirty="0">
                <a:latin typeface="Arial"/>
                <a:cs typeface="Arial"/>
              </a:rPr>
              <a:t>are similar to  </a:t>
            </a:r>
            <a:r>
              <a:rPr sz="2800" spc="-5" dirty="0">
                <a:latin typeface="Arial"/>
                <a:cs typeface="Arial"/>
              </a:rPr>
              <a:t>those found </a:t>
            </a:r>
            <a:r>
              <a:rPr sz="2800" dirty="0">
                <a:latin typeface="Arial"/>
                <a:cs typeface="Arial"/>
              </a:rPr>
              <a:t>in C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Java.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447800"/>
            <a:ext cx="41560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JavaScript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/</a:t>
            </a:r>
            <a:r>
              <a:rPr sz="2000" spc="-7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JScript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822579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Different brands or/and different versions of  browsers </a:t>
            </a:r>
            <a:r>
              <a:rPr sz="2000" dirty="0">
                <a:cs typeface="Arial"/>
              </a:rPr>
              <a:t>may support </a:t>
            </a:r>
            <a:r>
              <a:rPr sz="2000" spc="-5" dirty="0">
                <a:cs typeface="Arial"/>
              </a:rPr>
              <a:t>different </a:t>
            </a:r>
            <a:r>
              <a:rPr sz="2000" dirty="0">
                <a:cs typeface="Arial"/>
              </a:rPr>
              <a:t>implementation </a:t>
            </a:r>
            <a:r>
              <a:rPr sz="2000" spc="-5" dirty="0">
                <a:cs typeface="Arial"/>
              </a:rPr>
              <a:t>of  JavaScript.</a:t>
            </a:r>
            <a:endParaRPr sz="2000"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90"/>
              </a:spcBef>
              <a:tabLst>
                <a:tab pos="793115" algn="l"/>
              </a:tabLst>
            </a:pPr>
            <a:r>
              <a:rPr sz="2000" spc="-1942" baseline="5787" dirty="0">
                <a:solidFill>
                  <a:srgbClr val="CCCCFF"/>
                </a:solidFill>
                <a:cs typeface="UnDotum"/>
              </a:rPr>
              <a:t>	</a:t>
            </a:r>
            <a:r>
              <a:rPr sz="2000" spc="-5" dirty="0">
                <a:cs typeface="Arial"/>
              </a:rPr>
              <a:t>They </a:t>
            </a:r>
            <a:r>
              <a:rPr sz="2000" dirty="0">
                <a:cs typeface="Arial"/>
              </a:rPr>
              <a:t>are </a:t>
            </a:r>
            <a:r>
              <a:rPr sz="2000" spc="-5" dirty="0">
                <a:cs typeface="Arial"/>
              </a:rPr>
              <a:t>not fully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compatible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JScript is the Microsoft version of</a:t>
            </a:r>
            <a:r>
              <a:rPr sz="2000" spc="30" dirty="0">
                <a:cs typeface="Arial"/>
              </a:rPr>
              <a:t> </a:t>
            </a:r>
            <a:r>
              <a:rPr sz="2000" spc="-5" dirty="0">
                <a:cs typeface="Arial"/>
              </a:rPr>
              <a:t>JavaScript.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219200"/>
            <a:ext cx="40741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Looping</a:t>
            </a:r>
            <a:r>
              <a:rPr sz="3800" spc="-100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Statement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7245350" cy="372153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000" dirty="0">
                <a:cs typeface="Arial"/>
              </a:rPr>
              <a:t>for” </a:t>
            </a:r>
            <a:r>
              <a:rPr sz="2000" spc="-5" dirty="0">
                <a:cs typeface="Arial"/>
              </a:rPr>
              <a:t>Loops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0000FF"/>
                </a:solidFill>
                <a:cs typeface="Arial"/>
              </a:rPr>
              <a:t>“for/in</a:t>
            </a:r>
            <a:r>
              <a:rPr sz="2000" spc="-5">
                <a:solidFill>
                  <a:srgbClr val="0000FF"/>
                </a:solidFill>
                <a:cs typeface="Arial"/>
              </a:rPr>
              <a:t>”</a:t>
            </a:r>
            <a:r>
              <a:rPr sz="2000" spc="-65">
                <a:solidFill>
                  <a:srgbClr val="0000FF"/>
                </a:solidFill>
                <a:cs typeface="Arial"/>
              </a:rPr>
              <a:t> </a:t>
            </a:r>
            <a:r>
              <a:rPr sz="2000" spc="-5" smtClean="0">
                <a:solidFill>
                  <a:srgbClr val="0000FF"/>
                </a:solidFill>
                <a:cs typeface="Arial"/>
              </a:rPr>
              <a:t>Loops</a:t>
            </a:r>
            <a:endParaRPr lang="en-IN" sz="2000" spc="-5" dirty="0" smtClean="0">
              <a:solidFill>
                <a:srgbClr val="0000FF"/>
              </a:solidFill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lang="en-IN" sz="2000" spc="-5" dirty="0" smtClean="0">
                <a:solidFill>
                  <a:srgbClr val="0000FF"/>
                </a:solidFill>
                <a:cs typeface="Arial"/>
              </a:rPr>
              <a:t>“for/of” loop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“while”</a:t>
            </a:r>
            <a:r>
              <a:rPr sz="2000" spc="-100" dirty="0">
                <a:cs typeface="Arial"/>
              </a:rPr>
              <a:t> </a:t>
            </a:r>
            <a:r>
              <a:rPr sz="2000" spc="-5" dirty="0">
                <a:cs typeface="Arial"/>
              </a:rPr>
              <a:t>Loops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“do </a:t>
            </a:r>
            <a:r>
              <a:rPr sz="2000" dirty="0">
                <a:cs typeface="Arial"/>
              </a:rPr>
              <a:t>… </a:t>
            </a:r>
            <a:r>
              <a:rPr sz="2000" spc="-10" dirty="0">
                <a:cs typeface="Arial"/>
              </a:rPr>
              <a:t>while”</a:t>
            </a:r>
            <a:r>
              <a:rPr sz="2000" spc="-5" dirty="0">
                <a:cs typeface="Arial"/>
              </a:rPr>
              <a:t> Loops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“break”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statement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“continue”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statement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393700" marR="43180" indent="-342900">
              <a:lnSpc>
                <a:spcPts val="3030"/>
              </a:lnSpc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All except "for/in" loop statements have the  </a:t>
            </a:r>
            <a:r>
              <a:rPr sz="2000" dirty="0">
                <a:cs typeface="Arial"/>
              </a:rPr>
              <a:t>same </a:t>
            </a:r>
            <a:r>
              <a:rPr sz="2000" spc="-5" dirty="0">
                <a:cs typeface="Arial"/>
              </a:rPr>
              <a:t>syntax as </a:t>
            </a:r>
            <a:r>
              <a:rPr sz="2000" dirty="0">
                <a:cs typeface="Arial"/>
              </a:rPr>
              <a:t>those </a:t>
            </a:r>
            <a:r>
              <a:rPr sz="2000" spc="-5" dirty="0">
                <a:cs typeface="Arial"/>
              </a:rPr>
              <a:t>found in </a:t>
            </a:r>
            <a:r>
              <a:rPr sz="2000" dirty="0">
                <a:cs typeface="Arial"/>
              </a:rPr>
              <a:t>C </a:t>
            </a:r>
            <a:r>
              <a:rPr sz="2000" spc="-5" dirty="0">
                <a:cs typeface="Arial"/>
              </a:rPr>
              <a:t>and</a:t>
            </a:r>
            <a:r>
              <a:rPr sz="2000" spc="-50" dirty="0">
                <a:cs typeface="Arial"/>
              </a:rPr>
              <a:t> </a:t>
            </a:r>
            <a:r>
              <a:rPr sz="2000" spc="-5" dirty="0">
                <a:cs typeface="Arial"/>
              </a:rPr>
              <a:t>Java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36747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“for/in”</a:t>
            </a:r>
            <a:r>
              <a:rPr sz="3800" spc="-70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statement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5557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687320"/>
            <a:ext cx="628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iterate through all the properties 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"object".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6582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497579"/>
            <a:ext cx="759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"</a:t>
            </a:r>
            <a:r>
              <a:rPr sz="2400" b="1" spc="-5" dirty="0">
                <a:latin typeface="Courier New"/>
                <a:cs typeface="Courier New"/>
              </a:rPr>
              <a:t>variable</a:t>
            </a:r>
            <a:r>
              <a:rPr sz="2400" spc="-5" dirty="0">
                <a:latin typeface="Arial"/>
                <a:cs typeface="Arial"/>
              </a:rPr>
              <a:t>" takes </a:t>
            </a:r>
            <a:r>
              <a:rPr sz="2400" dirty="0">
                <a:latin typeface="Arial"/>
                <a:cs typeface="Arial"/>
              </a:rPr>
              <a:t>the name </a:t>
            </a:r>
            <a:r>
              <a:rPr sz="2400" spc="-5" dirty="0">
                <a:latin typeface="Arial"/>
                <a:cs typeface="Arial"/>
              </a:rPr>
              <a:t>of each property 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"object"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7609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306570"/>
            <a:ext cx="6796405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iterate all the elements in an Array  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1295400"/>
            <a:ext cx="7924800" cy="129540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67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400" b="1" spc="-5" dirty="0">
                <a:latin typeface="Courier New"/>
                <a:cs typeface="Courier New"/>
              </a:rPr>
              <a:t>(var variable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400" b="1" spc="-5" dirty="0">
                <a:latin typeface="Courier New"/>
                <a:cs typeface="Courier New"/>
              </a:rPr>
              <a:t>object)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593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statements;</a:t>
            </a:r>
            <a:endParaRPr sz="2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6070" y="1116329"/>
            <a:ext cx="7949565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var keys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"", values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"";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ts val="2420"/>
              </a:lnSpc>
              <a:spcBef>
                <a:spcPts val="75"/>
              </a:spcBef>
            </a:pPr>
            <a:r>
              <a:rPr sz="2000" b="1" spc="-5" dirty="0">
                <a:latin typeface="Courier New"/>
                <a:cs typeface="Courier New"/>
              </a:rPr>
              <a:t>var mylist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Array("Chinese", "English", "Jap");  mylist.newField1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"Something";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ourier New"/>
              <a:cs typeface="Courier New"/>
            </a:endParaRPr>
          </a:p>
          <a:p>
            <a:pPr marL="317500" marR="3814445" indent="-304800">
              <a:lnSpc>
                <a:spcPct val="100400"/>
              </a:lnSpc>
            </a:pPr>
            <a:r>
              <a:rPr sz="2000" b="1" spc="-5" dirty="0">
                <a:latin typeface="Courier New"/>
                <a:cs typeface="Courier New"/>
              </a:rPr>
              <a:t>for (var key in booklist) </a:t>
            </a:r>
            <a:r>
              <a:rPr sz="2000" b="1" dirty="0">
                <a:latin typeface="Courier New"/>
                <a:cs typeface="Courier New"/>
              </a:rPr>
              <a:t>{  </a:t>
            </a:r>
            <a:r>
              <a:rPr sz="2000" b="1" spc="-5" dirty="0">
                <a:latin typeface="Courier New"/>
                <a:cs typeface="Courier New"/>
              </a:rPr>
              <a:t>keys += key </a:t>
            </a:r>
            <a:r>
              <a:rPr sz="2000" b="1" dirty="0">
                <a:latin typeface="Courier New"/>
                <a:cs typeface="Courier New"/>
              </a:rPr>
              <a:t>+ "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values += booklist[counter] </a:t>
            </a:r>
            <a:r>
              <a:rPr sz="2000" b="1" dirty="0">
                <a:latin typeface="Courier New"/>
                <a:cs typeface="Courier New"/>
              </a:rPr>
              <a:t>+ "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// keys becomes "0 </a:t>
            </a:r>
            <a:r>
              <a:rPr sz="2000" b="1" dirty="0">
                <a:latin typeface="Courier New"/>
                <a:cs typeface="Courier New"/>
              </a:rPr>
              <a:t>1 2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newField1"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// values becomes "Chinese English Jap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Something"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7035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2065" algn="l"/>
              </a:tabLst>
            </a:pPr>
            <a:r>
              <a:rPr sz="2000" b="1" spc="-5" dirty="0">
                <a:solidFill>
                  <a:srgbClr val="000000"/>
                </a:solidFill>
                <a:latin typeface="Courier New"/>
                <a:cs typeface="Courier New"/>
              </a:rPr>
              <a:t>var obj </a:t>
            </a:r>
            <a:r>
              <a:rPr sz="2000" b="1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z="2000"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ourier New"/>
                <a:cs typeface="Courier New"/>
              </a:rPr>
              <a:t>new</a:t>
            </a:r>
            <a:r>
              <a:rPr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ourier New"/>
                <a:cs typeface="Courier New"/>
              </a:rPr>
              <a:t>Object();	// Creating an</a:t>
            </a:r>
            <a:r>
              <a:rPr sz="2000" b="1" spc="-8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066800"/>
            <a:ext cx="7797165" cy="50198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47645">
              <a:lnSpc>
                <a:spcPct val="100800"/>
              </a:lnSpc>
              <a:spcBef>
                <a:spcPts val="80"/>
              </a:spcBef>
            </a:pPr>
            <a:r>
              <a:rPr sz="2000" b="1" spc="-5" dirty="0">
                <a:latin typeface="Courier New"/>
                <a:cs typeface="Courier New"/>
              </a:rPr>
              <a:t>// Adding three properties to obj  obj.prop1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123;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obj.prop2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"456";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669665" algn="l"/>
              </a:tabLst>
            </a:pPr>
            <a:r>
              <a:rPr sz="2000" b="1" spc="-5" dirty="0">
                <a:latin typeface="Courier New"/>
                <a:cs typeface="Courier New"/>
              </a:rPr>
              <a:t>obj["prop3"]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true;	// same as obj.prop3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36620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var keys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"", values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"";  for (var </a:t>
            </a:r>
            <a:r>
              <a:rPr sz="2000" b="1" dirty="0">
                <a:latin typeface="Courier New"/>
                <a:cs typeface="Courier New"/>
              </a:rPr>
              <a:t>p </a:t>
            </a:r>
            <a:r>
              <a:rPr sz="2000" b="1" spc="-5" dirty="0">
                <a:latin typeface="Courier New"/>
                <a:cs typeface="Courier New"/>
              </a:rPr>
              <a:t>in obj)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 marR="39668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keys += </a:t>
            </a:r>
            <a:r>
              <a:rPr sz="2000" b="1" dirty="0">
                <a:latin typeface="Courier New"/>
                <a:cs typeface="Courier New"/>
              </a:rPr>
              <a:t>p + " </a:t>
            </a:r>
            <a:r>
              <a:rPr sz="2000" b="1" spc="-5" dirty="0">
                <a:latin typeface="Courier New"/>
                <a:cs typeface="Courier New"/>
              </a:rPr>
              <a:t>";  values += obj[p] </a:t>
            </a:r>
            <a:r>
              <a:rPr sz="2000" b="1" dirty="0">
                <a:latin typeface="Courier New"/>
                <a:cs typeface="Courier New"/>
              </a:rPr>
              <a:t>+ "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alert(keys);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// Show "prop1 prop2 pro3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alert(values);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// Show "123 456 </a:t>
            </a:r>
            <a:r>
              <a:rPr sz="2000" b="1" spc="-5">
                <a:latin typeface="Courier New"/>
                <a:cs typeface="Courier New"/>
              </a:rPr>
              <a:t>true</a:t>
            </a:r>
            <a:r>
              <a:rPr sz="2000" b="1" spc="-20">
                <a:latin typeface="Courier New"/>
                <a:cs typeface="Courier New"/>
              </a:rPr>
              <a:t> </a:t>
            </a:r>
            <a:r>
              <a:rPr sz="2000" b="1" smtClean="0"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624586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Functions (Return</a:t>
            </a:r>
            <a:r>
              <a:rPr sz="2000" spc="-2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Values)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57200" y="2332037"/>
            <a:ext cx="8229600" cy="3364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else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if (typeof(p1) ==</a:t>
            </a:r>
            <a:r>
              <a:rPr spc="-25" dirty="0"/>
              <a:t> </a:t>
            </a:r>
            <a:r>
              <a:rPr spc="-5" dirty="0"/>
              <a:t>"string")</a:t>
            </a:r>
          </a:p>
          <a:p>
            <a:pPr marL="18415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return "zero"; </a:t>
            </a:r>
            <a:r>
              <a:rPr spc="-5" dirty="0"/>
              <a:t>// </a:t>
            </a:r>
            <a:r>
              <a:rPr sz="2000" b="1" spc="-5" dirty="0">
                <a:latin typeface="Courier New"/>
                <a:cs typeface="Courier New"/>
              </a:rPr>
              <a:t>Return a string</a:t>
            </a:r>
          </a:p>
          <a:p>
            <a:pPr>
              <a:lnSpc>
                <a:spcPct val="100000"/>
              </a:lnSpc>
            </a:pPr>
            <a:endParaRPr sz="2150"/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6666FF"/>
                </a:solidFill>
              </a:rPr>
              <a:t>// If no value being explicitly</a:t>
            </a:r>
            <a:r>
              <a:rPr spc="-75" dirty="0">
                <a:solidFill>
                  <a:srgbClr val="6666FF"/>
                </a:solidFill>
              </a:rPr>
              <a:t> </a:t>
            </a:r>
            <a:r>
              <a:rPr spc="-5" dirty="0">
                <a:solidFill>
                  <a:srgbClr val="6666FF"/>
                </a:solidFill>
              </a:rPr>
              <a:t>returned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pc="-5" dirty="0">
                <a:solidFill>
                  <a:srgbClr val="6666FF"/>
                </a:solidFill>
              </a:rPr>
              <a:t>// "undefined" is</a:t>
            </a:r>
            <a:r>
              <a:rPr spc="-25" dirty="0">
                <a:solidFill>
                  <a:srgbClr val="6666FF"/>
                </a:solidFill>
              </a:rPr>
              <a:t> </a:t>
            </a:r>
            <a:r>
              <a:rPr spc="-5" dirty="0">
                <a:solidFill>
                  <a:srgbClr val="6666FF"/>
                </a:solidFill>
              </a:rPr>
              <a:t>returned.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914400"/>
          <a:ext cx="9144634" cy="2473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/>
                <a:gridCol w="3200400"/>
                <a:gridCol w="1524000"/>
                <a:gridCol w="3949064"/>
              </a:tblGrid>
              <a:tr h="785847">
                <a:tc>
                  <a:txBody>
                    <a:bodyPr/>
                    <a:lstStyle/>
                    <a:p>
                      <a:pPr marL="90170">
                        <a:lnSpc>
                          <a:spcPts val="229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290"/>
                        </a:lnSpc>
                      </a:pPr>
                      <a:r>
                        <a:rPr sz="2000" b="1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function can return value</a:t>
                      </a:r>
                      <a:r>
                        <a:rPr sz="2000" b="1" spc="-8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keyword</a:t>
                      </a:r>
                      <a:r>
                        <a:rPr sz="2000" b="1" spc="-1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"return".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9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any type using</a:t>
                      </a:r>
                      <a:r>
                        <a:rPr sz="2000" b="1" spc="-30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106169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 The same function can</a:t>
                      </a:r>
                      <a:r>
                        <a:rPr sz="2000" b="1" spc="-7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possibly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170" marR="1896745">
                        <a:lnSpc>
                          <a:spcPct val="1004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 of different types 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function foo (p1)</a:t>
                      </a:r>
                      <a:r>
                        <a:rPr sz="20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000" b="1" spc="-1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>
                    <a:solidFill>
                      <a:srgbClr val="FFFFFF"/>
                    </a:solidFill>
                  </a:tcPr>
                </a:tc>
              </a:tr>
              <a:tr h="573127">
                <a:tc gridSpan="2">
                  <a:txBody>
                    <a:bodyPr/>
                    <a:lstStyle/>
                    <a:p>
                      <a:pPr marL="1004569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if (typeof(p1)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918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"number")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469" y="5571490"/>
            <a:ext cx="1701800" cy="944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b="1" spc="-5" dirty="0">
                <a:latin typeface="Courier New"/>
                <a:cs typeface="Courier New"/>
              </a:rPr>
              <a:t>foo(1);  foo("abc");  foo();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0670" y="5571490"/>
            <a:ext cx="3073400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// returns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// returns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"zero"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// returns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undefined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62000"/>
            <a:ext cx="42608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Variable</a:t>
            </a:r>
            <a:r>
              <a:rPr sz="2000" spc="-1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Arguments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371600"/>
            <a:ext cx="8711565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// "arguments" is </a:t>
            </a:r>
            <a:r>
              <a:rPr sz="2000" b="1" dirty="0">
                <a:solidFill>
                  <a:srgbClr val="6666FF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local variable (an array)</a:t>
            </a:r>
            <a:r>
              <a:rPr sz="2000" b="1" spc="-65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available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// in every</a:t>
            </a:r>
            <a:r>
              <a:rPr sz="2000" b="1" spc="-15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// You can either access the arguments through</a:t>
            </a:r>
            <a:r>
              <a:rPr sz="2000" b="1" spc="-65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parameters</a:t>
            </a:r>
            <a:endParaRPr sz="2000">
              <a:latin typeface="Courier New"/>
              <a:cs typeface="Courier New"/>
            </a:endParaRPr>
          </a:p>
          <a:p>
            <a:pPr marL="12700" marR="3204845">
              <a:lnSpc>
                <a:spcPct val="100800"/>
              </a:lnSpc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// or through the "arguments" array.  </a:t>
            </a:r>
            <a:r>
              <a:rPr sz="2000" b="1" spc="-5" dirty="0">
                <a:latin typeface="Courier New"/>
                <a:cs typeface="Courier New"/>
              </a:rPr>
              <a:t>function sum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s 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927100" marR="1985645" indent="-60960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for (var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=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0;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arguments.length; i++)  </a:t>
            </a:r>
            <a:r>
              <a:rPr sz="2000" b="1" dirty="0">
                <a:latin typeface="Courier New"/>
                <a:cs typeface="Courier New"/>
              </a:rPr>
              <a:t>s </a:t>
            </a:r>
            <a:r>
              <a:rPr sz="2000" b="1" spc="-5" dirty="0">
                <a:latin typeface="Courier New"/>
                <a:cs typeface="Courier New"/>
              </a:rPr>
              <a:t>+=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arguments[i];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200" y="4724400"/>
          <a:ext cx="5702300" cy="902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457200"/>
                <a:gridCol w="1981200"/>
                <a:gridCol w="609600"/>
                <a:gridCol w="1219200"/>
                <a:gridCol w="412750"/>
              </a:tblGrid>
              <a:tr h="297537">
                <a:tc>
                  <a:txBody>
                    <a:bodyPr/>
                    <a:lstStyle/>
                    <a:p>
                      <a:pPr marR="36830" algn="ct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sum(1,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3);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07339">
                <a:tc>
                  <a:txBody>
                    <a:bodyPr/>
                    <a:lstStyle/>
                    <a:p>
                      <a:pPr marR="36830" algn="ctr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sum(1,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3, 4,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5);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4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4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4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97537">
                <a:tc>
                  <a:txBody>
                    <a:bodyPr/>
                    <a:lstStyle/>
                    <a:p>
                      <a:pPr marR="36830" algn="ctr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sum(1,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"3", 4,</a:t>
                      </a:r>
                      <a:r>
                        <a:rPr sz="20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5);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4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40"/>
                        </a:lnSpc>
                      </a:pPr>
                      <a:r>
                        <a:rPr sz="20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40"/>
                        </a:lnSpc>
                      </a:pPr>
                      <a:r>
                        <a:rPr sz="2000" b="1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85800"/>
            <a:ext cx="37496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Built-In</a:t>
            </a:r>
            <a:r>
              <a:rPr sz="2000" spc="-7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Functions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550" y="995548"/>
            <a:ext cx="6927850" cy="93358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0"/>
              </a:spcBef>
            </a:pPr>
            <a:r>
              <a:rPr sz="2000" spc="-2670" baseline="5892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r>
              <a:rPr sz="2000" spc="254" baseline="5892">
                <a:solidFill>
                  <a:srgbClr val="CCCCFF"/>
                </a:solidFill>
                <a:latin typeface="UnDotum"/>
                <a:cs typeface="UnDotum"/>
              </a:rPr>
              <a:t> </a:t>
            </a:r>
            <a:r>
              <a:rPr lang="en-IN" sz="2000" spc="254" baseline="5892" dirty="0" smtClean="0">
                <a:solidFill>
                  <a:srgbClr val="CCCCFF"/>
                </a:solidFill>
                <a:latin typeface="UnDotum"/>
                <a:cs typeface="UnDotum"/>
              </a:rPr>
              <a:t>  </a:t>
            </a:r>
            <a:r>
              <a:rPr lang="en-IN" sz="4950" spc="254" baseline="5892" dirty="0" smtClean="0">
                <a:solidFill>
                  <a:srgbClr val="CCCCFF"/>
                </a:solidFill>
                <a:latin typeface="UnDotum"/>
                <a:cs typeface="UnDotum"/>
              </a:rPr>
              <a:t> </a:t>
            </a:r>
            <a:r>
              <a:rPr sz="2000" b="1" spc="-5" smtClean="0">
                <a:solidFill>
                  <a:srgbClr val="0000FF"/>
                </a:solidFill>
                <a:cs typeface="Courier New"/>
              </a:rPr>
              <a:t>eval(expr</a:t>
            </a:r>
            <a:r>
              <a:rPr sz="2000" b="1" spc="-5" dirty="0">
                <a:solidFill>
                  <a:srgbClr val="0000FF"/>
                </a:solidFill>
                <a:cs typeface="Courier New"/>
              </a:rPr>
              <a:t>)</a:t>
            </a:r>
            <a:endParaRPr sz="2000"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370"/>
              </a:spcBef>
            </a:pPr>
            <a:r>
              <a:rPr sz="2000" spc="-2347" baseline="5747" dirty="0">
                <a:solidFill>
                  <a:srgbClr val="CCCCFF"/>
                </a:solidFill>
                <a:cs typeface="UnDotum"/>
              </a:rPr>
              <a:t></a:t>
            </a:r>
            <a:r>
              <a:rPr sz="2000" spc="37" baseline="5747" dirty="0">
                <a:solidFill>
                  <a:srgbClr val="CCCCFF"/>
                </a:solidFill>
                <a:cs typeface="UnDotum"/>
              </a:rPr>
              <a:t> </a:t>
            </a:r>
            <a:r>
              <a:rPr sz="2000" dirty="0">
                <a:cs typeface="Arial"/>
              </a:rPr>
              <a:t>evaluates an expression or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statement</a:t>
            </a:r>
            <a:endParaRPr sz="200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981200"/>
            <a:ext cx="3124200" cy="73353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3150" spc="-1695" baseline="5291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r>
              <a:rPr sz="3150" spc="284" baseline="5291">
                <a:solidFill>
                  <a:srgbClr val="CCCCFF"/>
                </a:solidFill>
                <a:latin typeface="UnDotum"/>
                <a:cs typeface="UnDotum"/>
              </a:rPr>
              <a:t> </a:t>
            </a:r>
            <a:r>
              <a:rPr lang="en-IN" sz="3150" spc="284" baseline="5291" dirty="0" smtClean="0">
                <a:solidFill>
                  <a:srgbClr val="CCCCFF"/>
                </a:solidFill>
                <a:latin typeface="UnDotum"/>
                <a:cs typeface="UnDotum"/>
              </a:rPr>
              <a:t>  </a:t>
            </a:r>
            <a:r>
              <a:rPr sz="2100" spc="-10" smtClean="0">
                <a:latin typeface="Arial"/>
                <a:cs typeface="Arial"/>
              </a:rPr>
              <a:t>eval</a:t>
            </a:r>
            <a:r>
              <a:rPr sz="2100" spc="-10" dirty="0">
                <a:latin typeface="Arial"/>
                <a:cs typeface="Arial"/>
              </a:rPr>
              <a:t>("3 </a:t>
            </a:r>
            <a:r>
              <a:rPr sz="2100" dirty="0">
                <a:latin typeface="Arial"/>
                <a:cs typeface="Arial"/>
              </a:rPr>
              <a:t>+</a:t>
            </a:r>
            <a:r>
              <a:rPr sz="2100" spc="-5" dirty="0">
                <a:latin typeface="Arial"/>
                <a:cs typeface="Arial"/>
              </a:rPr>
              <a:t> 4");</a:t>
            </a:r>
            <a:endParaRPr sz="2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3150" spc="-1695" baseline="5291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r>
              <a:rPr sz="3150" spc="307" baseline="5291">
                <a:solidFill>
                  <a:srgbClr val="CCCCFF"/>
                </a:solidFill>
                <a:latin typeface="UnDotum"/>
                <a:cs typeface="UnDotum"/>
              </a:rPr>
              <a:t> </a:t>
            </a:r>
            <a:r>
              <a:rPr lang="en-IN" sz="3150" spc="307" baseline="5291" dirty="0" smtClean="0">
                <a:solidFill>
                  <a:srgbClr val="CCCCFF"/>
                </a:solidFill>
                <a:latin typeface="UnDotum"/>
                <a:cs typeface="UnDotum"/>
              </a:rPr>
              <a:t>  </a:t>
            </a:r>
            <a:r>
              <a:rPr sz="2100" spc="-10" smtClean="0">
                <a:latin typeface="Arial"/>
                <a:cs typeface="Arial"/>
              </a:rPr>
              <a:t>eval</a:t>
            </a:r>
            <a:r>
              <a:rPr sz="2100" spc="-10" dirty="0">
                <a:latin typeface="Arial"/>
                <a:cs typeface="Arial"/>
              </a:rPr>
              <a:t>("alert('Hello')");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6850" y="2039619"/>
            <a:ext cx="3768090" cy="736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-5" dirty="0">
                <a:latin typeface="Arial"/>
                <a:cs typeface="Arial"/>
              </a:rPr>
              <a:t>// </a:t>
            </a:r>
            <a:r>
              <a:rPr sz="2100" spc="-10" dirty="0">
                <a:latin typeface="Arial"/>
                <a:cs typeface="Arial"/>
              </a:rPr>
              <a:t>Returns </a:t>
            </a:r>
            <a:r>
              <a:rPr sz="2100" dirty="0">
                <a:latin typeface="Arial"/>
                <a:cs typeface="Arial"/>
              </a:rPr>
              <a:t>7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(Number)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100" spc="-5" dirty="0">
                <a:latin typeface="Arial"/>
                <a:cs typeface="Arial"/>
              </a:rPr>
              <a:t>// Calls the function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alert('Hello')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200400"/>
            <a:ext cx="6910705" cy="211083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520"/>
              </a:spcBef>
              <a:buClr>
                <a:srgbClr val="CCCCFF"/>
              </a:buClr>
              <a:buFont typeface="UnDotum"/>
              <a:buChar char=""/>
              <a:tabLst>
                <a:tab pos="392430" algn="l"/>
              </a:tabLst>
            </a:pPr>
            <a:r>
              <a:rPr sz="2000" b="1" spc="-5" dirty="0">
                <a:solidFill>
                  <a:srgbClr val="0000FF"/>
                </a:solidFill>
                <a:cs typeface="Courier New"/>
              </a:rPr>
              <a:t>isFinite(x)</a:t>
            </a:r>
            <a:endParaRPr sz="2000">
              <a:cs typeface="Courier New"/>
            </a:endParaRPr>
          </a:p>
          <a:p>
            <a:pPr marL="792480" lvl="1" indent="-284480">
              <a:lnSpc>
                <a:spcPct val="100000"/>
              </a:lnSpc>
              <a:spcBef>
                <a:spcPts val="370"/>
              </a:spcBef>
              <a:buClr>
                <a:srgbClr val="CCCCFF"/>
              </a:buClr>
              <a:buFont typeface="UnDotum"/>
              <a:buChar char=""/>
              <a:tabLst>
                <a:tab pos="792480" algn="l"/>
              </a:tabLst>
            </a:pPr>
            <a:r>
              <a:rPr sz="2000" dirty="0">
                <a:cs typeface="Arial"/>
              </a:rPr>
              <a:t>Determines if a </a:t>
            </a:r>
            <a:r>
              <a:rPr sz="2000" spc="5" dirty="0">
                <a:cs typeface="Arial"/>
              </a:rPr>
              <a:t>number </a:t>
            </a:r>
            <a:r>
              <a:rPr sz="2000" dirty="0">
                <a:cs typeface="Arial"/>
              </a:rPr>
              <a:t>is</a:t>
            </a:r>
            <a:r>
              <a:rPr sz="2000" spc="-35" dirty="0">
                <a:cs typeface="Arial"/>
              </a:rPr>
              <a:t> </a:t>
            </a:r>
            <a:r>
              <a:rPr sz="2000" spc="-5" dirty="0">
                <a:cs typeface="Arial"/>
              </a:rPr>
              <a:t>finite</a:t>
            </a:r>
            <a:endParaRPr sz="2000"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CCFF"/>
              </a:buClr>
              <a:buFont typeface="UnDotum"/>
              <a:buChar char=""/>
            </a:pPr>
            <a:endParaRPr sz="3700">
              <a:latin typeface="Arial"/>
              <a:cs typeface="Arial"/>
            </a:endParaRPr>
          </a:p>
          <a:p>
            <a:pPr marL="392430" indent="-34163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392430" algn="l"/>
              </a:tabLst>
            </a:pPr>
            <a:r>
              <a:rPr sz="2000" b="1" spc="-5" dirty="0">
                <a:solidFill>
                  <a:srgbClr val="0000FF"/>
                </a:solidFill>
                <a:cs typeface="Courier New"/>
              </a:rPr>
              <a:t>isNaN(x)</a:t>
            </a:r>
            <a:endParaRPr sz="2000">
              <a:cs typeface="Courier New"/>
            </a:endParaRPr>
          </a:p>
          <a:p>
            <a:pPr marL="792480" marR="43180" lvl="1" indent="-284480">
              <a:lnSpc>
                <a:spcPts val="3130"/>
              </a:lnSpc>
              <a:spcBef>
                <a:spcPts val="765"/>
              </a:spcBef>
              <a:buClr>
                <a:srgbClr val="CCCCFF"/>
              </a:buClr>
              <a:buFont typeface="UnDotum"/>
              <a:buChar char=""/>
              <a:tabLst>
                <a:tab pos="792480" algn="l"/>
              </a:tabLst>
            </a:pPr>
            <a:r>
              <a:rPr sz="2000" dirty="0">
                <a:cs typeface="Arial"/>
              </a:rPr>
              <a:t>Determines </a:t>
            </a:r>
            <a:r>
              <a:rPr sz="2000" spc="-5" dirty="0">
                <a:cs typeface="Arial"/>
              </a:rPr>
              <a:t>whether </a:t>
            </a:r>
            <a:r>
              <a:rPr sz="2000" dirty="0">
                <a:cs typeface="Arial"/>
              </a:rPr>
              <a:t>a value is “Not a  </a:t>
            </a:r>
            <a:r>
              <a:rPr sz="2000" spc="5" dirty="0">
                <a:cs typeface="Arial"/>
              </a:rPr>
              <a:t>Number”</a:t>
            </a:r>
            <a:endParaRPr sz="2000">
              <a:cs typeface="Arial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685800"/>
            <a:ext cx="37496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Built-In</a:t>
            </a:r>
            <a:r>
              <a:rPr sz="2000" spc="-7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Functions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550" y="1021080"/>
            <a:ext cx="7766684" cy="1577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420"/>
              </a:spcBef>
              <a:buClr>
                <a:srgbClr val="CCCCFF"/>
              </a:buClr>
              <a:buFont typeface="UnDotum"/>
              <a:buChar char=""/>
              <a:tabLst>
                <a:tab pos="366395" algn="l"/>
                <a:tab pos="367030" algn="l"/>
              </a:tabLst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parseInt(s)</a:t>
            </a:r>
            <a:endParaRPr sz="2500">
              <a:latin typeface="Courier New"/>
              <a:cs typeface="Courier New"/>
            </a:endParaRPr>
          </a:p>
          <a:p>
            <a:pPr marL="367030" indent="-341630">
              <a:lnSpc>
                <a:spcPct val="100000"/>
              </a:lnSpc>
              <a:spcBef>
                <a:spcPts val="320"/>
              </a:spcBef>
              <a:buClr>
                <a:srgbClr val="CCCCFF"/>
              </a:buClr>
              <a:buFont typeface="UnDotum"/>
              <a:buChar char=""/>
              <a:tabLst>
                <a:tab pos="366395" algn="l"/>
                <a:tab pos="367030" algn="l"/>
              </a:tabLst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parseInt(s,</a:t>
            </a:r>
            <a:r>
              <a:rPr sz="2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radix)</a:t>
            </a:r>
            <a:endParaRPr sz="2500">
              <a:latin typeface="Courier New"/>
              <a:cs typeface="Courier New"/>
            </a:endParaRPr>
          </a:p>
          <a:p>
            <a:pPr marL="767080" lvl="1" indent="-28448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766445" algn="l"/>
                <a:tab pos="767080" algn="l"/>
              </a:tabLst>
            </a:pPr>
            <a:r>
              <a:rPr sz="2100" spc="-5" dirty="0">
                <a:latin typeface="Arial"/>
                <a:cs typeface="Arial"/>
              </a:rPr>
              <a:t>Converts string literals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integers</a:t>
            </a:r>
            <a:endParaRPr sz="2100">
              <a:latin typeface="Arial"/>
              <a:cs typeface="Arial"/>
            </a:endParaRPr>
          </a:p>
          <a:p>
            <a:pPr marL="767080" lvl="1" indent="-28448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766445" algn="l"/>
                <a:tab pos="767080" algn="l"/>
              </a:tabLst>
            </a:pPr>
            <a:r>
              <a:rPr sz="2100" spc="-5" dirty="0">
                <a:latin typeface="Arial"/>
                <a:cs typeface="Arial"/>
              </a:rPr>
              <a:t>Parses up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any character that is not part of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valid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4600" y="2612099"/>
          <a:ext cx="6661149" cy="1280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"/>
                <a:gridCol w="3895090"/>
                <a:gridCol w="868680"/>
                <a:gridCol w="1157604"/>
                <a:gridCol w="537845"/>
              </a:tblGrid>
              <a:tr h="320220">
                <a:tc>
                  <a:txBody>
                    <a:bodyPr/>
                    <a:lstStyle/>
                    <a:p>
                      <a:pPr marL="31750">
                        <a:lnSpc>
                          <a:spcPts val="2120"/>
                        </a:lnSpc>
                      </a:pPr>
                      <a:r>
                        <a:rPr sz="1900" dirty="0">
                          <a:solidFill>
                            <a:srgbClr val="CCCCFF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9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parseInt("3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chances")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900" dirty="0">
                          <a:solidFill>
                            <a:srgbClr val="CCCCFF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9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1939925" algn="l"/>
                        </a:tabLst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parseInt("	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alive")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</a:tr>
              <a:tr h="320039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900" dirty="0">
                          <a:solidFill>
                            <a:srgbClr val="CCCCFF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9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parseInt("How are</a:t>
                      </a:r>
                      <a:r>
                        <a:rPr sz="19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you")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NaN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</a:tr>
              <a:tr h="32022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900" dirty="0">
                          <a:solidFill>
                            <a:srgbClr val="CCCCFF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9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parseInt("17",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8)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9250" y="4209868"/>
            <a:ext cx="7234555" cy="8020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53695" algn="l"/>
              </a:tabLst>
            </a:pPr>
            <a:r>
              <a:rPr sz="3750" spc="-2025" baseline="5555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parseFloat(s)</a:t>
            </a:r>
            <a:endParaRPr sz="2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753745" algn="l"/>
              </a:tabLst>
            </a:pPr>
            <a:r>
              <a:rPr sz="3150" spc="-1695" baseline="5291" dirty="0">
                <a:solidFill>
                  <a:srgbClr val="CCCCFF"/>
                </a:solidFill>
                <a:latin typeface="UnDotum"/>
                <a:cs typeface="UnDotum"/>
              </a:rPr>
              <a:t>	</a:t>
            </a:r>
            <a:r>
              <a:rPr sz="2100" spc="-5" dirty="0">
                <a:latin typeface="Arial"/>
                <a:cs typeface="Arial"/>
              </a:rPr>
              <a:t>Finds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floating-point </a:t>
            </a:r>
            <a:r>
              <a:rPr sz="2100" spc="-10" dirty="0">
                <a:latin typeface="Arial"/>
                <a:cs typeface="Arial"/>
              </a:rPr>
              <a:t>value </a:t>
            </a:r>
            <a:r>
              <a:rPr sz="2100" spc="-5" dirty="0">
                <a:latin typeface="Arial"/>
                <a:cs typeface="Arial"/>
              </a:rPr>
              <a:t>at the </a:t>
            </a:r>
            <a:r>
              <a:rPr sz="2100" spc="-10" dirty="0">
                <a:latin typeface="Arial"/>
                <a:cs typeface="Arial"/>
              </a:rPr>
              <a:t>beginning </a:t>
            </a:r>
            <a:r>
              <a:rPr sz="2100" spc="-5" dirty="0">
                <a:latin typeface="Arial"/>
                <a:cs typeface="Arial"/>
              </a:rPr>
              <a:t>of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string.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8250" y="4984750"/>
            <a:ext cx="3489960" cy="6680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50"/>
              </a:spcBef>
              <a:buClr>
                <a:srgbClr val="CCCCFF"/>
              </a:buClr>
              <a:buFont typeface="UnDotum"/>
              <a:buChar char=""/>
              <a:tabLst>
                <a:tab pos="266700" algn="l"/>
              </a:tabLst>
            </a:pPr>
            <a:r>
              <a:rPr sz="1900" spc="-5" dirty="0">
                <a:latin typeface="Courier New"/>
                <a:cs typeface="Courier New"/>
              </a:rPr>
              <a:t>parseFloat("3e-1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xyz")</a:t>
            </a:r>
            <a:endParaRPr sz="1900">
              <a:latin typeface="Courier New"/>
              <a:cs typeface="Courier New"/>
            </a:endParaRPr>
          </a:p>
          <a:p>
            <a:pPr marL="266700" indent="-228600">
              <a:lnSpc>
                <a:spcPct val="100000"/>
              </a:lnSpc>
              <a:spcBef>
                <a:spcPts val="250"/>
              </a:spcBef>
              <a:buClr>
                <a:srgbClr val="CCCCFF"/>
              </a:buClr>
              <a:buFont typeface="UnDotum"/>
              <a:buChar char=""/>
              <a:tabLst>
                <a:tab pos="266700" algn="l"/>
              </a:tabLst>
            </a:pPr>
            <a:r>
              <a:rPr sz="1900" spc="-5" dirty="0">
                <a:latin typeface="Courier New"/>
                <a:cs typeface="Courier New"/>
              </a:rPr>
              <a:t>parseFloat("13.5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abc")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5650" y="4984750"/>
            <a:ext cx="2197100" cy="6680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-5" dirty="0">
                <a:latin typeface="Courier New"/>
                <a:cs typeface="Courier New"/>
              </a:rPr>
              <a:t>// returns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0.3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900" spc="-5" dirty="0">
                <a:latin typeface="Courier New"/>
                <a:cs typeface="Courier New"/>
              </a:rPr>
              <a:t>// returns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13.5</a:t>
            </a:r>
            <a:endParaRPr sz="1900">
              <a:latin typeface="Courier New"/>
              <a:cs typeface="Courier New"/>
            </a:endParaRP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447800"/>
            <a:ext cx="3618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Creating</a:t>
            </a:r>
            <a:r>
              <a:rPr sz="2000" spc="-5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Objects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418705" cy="220130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459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spc="-5" dirty="0">
                <a:cs typeface="Arial"/>
              </a:rPr>
              <a:t>JavaScript is not an </a:t>
            </a:r>
            <a:r>
              <a:rPr sz="2000" spc="-10" dirty="0">
                <a:cs typeface="Arial"/>
              </a:rPr>
              <a:t>OOP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language.</a:t>
            </a:r>
            <a:endParaRPr sz="2000">
              <a:cs typeface="Arial"/>
            </a:endParaRPr>
          </a:p>
          <a:p>
            <a:pPr marL="406400" marR="309245" indent="-342900">
              <a:lnSpc>
                <a:spcPts val="3020"/>
              </a:lnSpc>
              <a:spcBef>
                <a:spcPts val="740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spc="-5" dirty="0">
                <a:cs typeface="Arial"/>
              </a:rPr>
              <a:t>"prototype" is the </a:t>
            </a:r>
            <a:r>
              <a:rPr sz="2000" dirty="0">
                <a:cs typeface="Arial"/>
              </a:rPr>
              <a:t>closest </a:t>
            </a:r>
            <a:r>
              <a:rPr sz="2000" spc="-5" dirty="0">
                <a:cs typeface="Arial"/>
              </a:rPr>
              <a:t>thing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"class" </a:t>
            </a:r>
            <a:r>
              <a:rPr sz="2000" dirty="0">
                <a:cs typeface="Arial"/>
              </a:rPr>
              <a:t>in  </a:t>
            </a:r>
            <a:r>
              <a:rPr sz="2000" spc="-5" dirty="0">
                <a:cs typeface="Arial"/>
              </a:rPr>
              <a:t>JavaScript.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406400" marR="55880" indent="-342900">
              <a:lnSpc>
                <a:spcPts val="3020"/>
              </a:lnSpc>
              <a:spcBef>
                <a:spcPts val="5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spc="-10" dirty="0">
                <a:cs typeface="Arial"/>
              </a:rPr>
              <a:t>Next </a:t>
            </a:r>
            <a:r>
              <a:rPr sz="2000" spc="-5" dirty="0">
                <a:cs typeface="Arial"/>
              </a:rPr>
              <a:t>few slides show several </a:t>
            </a:r>
            <a:r>
              <a:rPr sz="2000" spc="-10" dirty="0">
                <a:cs typeface="Arial"/>
              </a:rPr>
              <a:t>ways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create  objects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406400" marR="66040" indent="-342900">
              <a:lnSpc>
                <a:spcPts val="3020"/>
              </a:lnSpc>
              <a:spcBef>
                <a:spcPts val="5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dirty="0">
                <a:cs typeface="Arial"/>
              </a:rPr>
              <a:t>It </a:t>
            </a:r>
            <a:r>
              <a:rPr sz="2000" spc="-5" dirty="0">
                <a:cs typeface="Arial"/>
              </a:rPr>
              <a:t>is also </a:t>
            </a:r>
            <a:r>
              <a:rPr sz="2000" dirty="0">
                <a:cs typeface="Arial"/>
              </a:rPr>
              <a:t>possible to emulate </a:t>
            </a:r>
            <a:r>
              <a:rPr sz="2000" spc="-5" dirty="0">
                <a:cs typeface="Arial"/>
              </a:rPr>
              <a:t>"inheritance" in  JavasScript.</a:t>
            </a:r>
            <a:endParaRPr sz="2000">
              <a:cs typeface="Arial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066800"/>
            <a:ext cx="7467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Creating </a:t>
            </a:r>
            <a:r>
              <a:rPr sz="2000" spc="-5">
                <a:solidFill>
                  <a:srgbClr val="FF0000"/>
                </a:solidFill>
                <a:latin typeface="Arial Black" pitchFamily="34" charset="0"/>
              </a:rPr>
              <a:t>objects </a:t>
            </a:r>
            <a:r>
              <a:rPr sz="2000" spc="-5" smtClean="0">
                <a:solidFill>
                  <a:srgbClr val="FF0000"/>
                </a:solidFill>
                <a:latin typeface="Arial Black" pitchFamily="34" charset="0"/>
              </a:rPr>
              <a:t>using</a:t>
            </a:r>
            <a:r>
              <a:rPr lang="en-IN" sz="2000" spc="-5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IN" sz="2000" spc="-5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sz="2000" spc="-5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new</a:t>
            </a:r>
            <a:r>
              <a:rPr sz="2000" b="1" spc="-1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Object()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1828800"/>
            <a:ext cx="8406765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var person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Object();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30524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// Assign fields to object "person"  person.firstName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"John";  person.lastName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"Doe";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2747645">
              <a:lnSpc>
                <a:spcPct val="100400"/>
              </a:lnSpc>
            </a:pPr>
            <a:r>
              <a:rPr sz="2000" b="1" spc="-5" dirty="0">
                <a:latin typeface="Courier New"/>
                <a:cs typeface="Courier New"/>
              </a:rPr>
              <a:t>// Assign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method to object "person"  person.sayHi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function()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alert("Hi! </a:t>
            </a:r>
            <a:r>
              <a:rPr sz="2000" b="1" dirty="0">
                <a:latin typeface="Courier New"/>
                <a:cs typeface="Courier New"/>
              </a:rPr>
              <a:t>" + </a:t>
            </a:r>
            <a:r>
              <a:rPr sz="2000" b="1" spc="-5" dirty="0">
                <a:latin typeface="Courier New"/>
                <a:cs typeface="Courier New"/>
              </a:rPr>
              <a:t>this.firstName </a:t>
            </a:r>
            <a:r>
              <a:rPr sz="2000" b="1" dirty="0">
                <a:latin typeface="Courier New"/>
                <a:cs typeface="Courier New"/>
              </a:rPr>
              <a:t>+ " " +</a:t>
            </a:r>
            <a:r>
              <a:rPr sz="2000" b="1" spc="-1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this.lastName);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602865" algn="l"/>
              </a:tabLst>
            </a:pPr>
            <a:r>
              <a:rPr sz="2000" b="1" spc="-5" dirty="0">
                <a:latin typeface="Courier New"/>
                <a:cs typeface="Courier New"/>
              </a:rPr>
              <a:t>person.sayHi();	// Call the method in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"person"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71247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What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can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we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do with</a:t>
            </a:r>
            <a:r>
              <a:rPr sz="2000" spc="-4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JavaScript?</a:t>
            </a:r>
            <a:endParaRPr sz="2000" spc="-5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667625" cy="42293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30480" indent="-342900">
              <a:lnSpc>
                <a:spcPts val="3020"/>
              </a:lnSpc>
              <a:spcBef>
                <a:spcPts val="48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10" dirty="0">
                <a:cs typeface="Arial"/>
              </a:rPr>
              <a:t>To </a:t>
            </a:r>
            <a:r>
              <a:rPr sz="2000" spc="-5" dirty="0">
                <a:cs typeface="Arial"/>
              </a:rPr>
              <a:t>create interactive user interface in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web  page (e.g., </a:t>
            </a:r>
            <a:r>
              <a:rPr sz="2000" dirty="0">
                <a:cs typeface="Arial"/>
              </a:rPr>
              <a:t>menu, </a:t>
            </a:r>
            <a:r>
              <a:rPr sz="2000" spc="-5" dirty="0">
                <a:cs typeface="Arial"/>
              </a:rPr>
              <a:t>pop-up alert, </a:t>
            </a:r>
            <a:r>
              <a:rPr sz="2000" spc="-10" dirty="0">
                <a:cs typeface="Arial"/>
              </a:rPr>
              <a:t>windows,</a:t>
            </a:r>
            <a:r>
              <a:rPr sz="2000" spc="30" dirty="0">
                <a:cs typeface="Arial"/>
              </a:rPr>
              <a:t> </a:t>
            </a:r>
            <a:r>
              <a:rPr sz="2000" spc="-5" dirty="0">
                <a:cs typeface="Arial"/>
              </a:rPr>
              <a:t>etc.)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271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Manipulating </a:t>
            </a:r>
            <a:r>
              <a:rPr sz="2000" spc="-10" dirty="0">
                <a:cs typeface="Arial"/>
              </a:rPr>
              <a:t>web </a:t>
            </a:r>
            <a:r>
              <a:rPr sz="2000" dirty="0">
                <a:cs typeface="Arial"/>
              </a:rPr>
              <a:t>content</a:t>
            </a:r>
            <a:r>
              <a:rPr sz="2000" spc="-5" dirty="0">
                <a:cs typeface="Arial"/>
              </a:rPr>
              <a:t> dynamically</a:t>
            </a:r>
            <a:endParaRPr sz="2000"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309"/>
              </a:spcBef>
              <a:buClr>
                <a:srgbClr val="CCCCFF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000" spc="-10" dirty="0">
                <a:cs typeface="Arial"/>
              </a:rPr>
              <a:t>Change </a:t>
            </a:r>
            <a:r>
              <a:rPr sz="2000" spc="-5" dirty="0">
                <a:cs typeface="Arial"/>
              </a:rPr>
              <a:t>the content </a:t>
            </a:r>
            <a:r>
              <a:rPr sz="2000" spc="-10" dirty="0">
                <a:cs typeface="Arial"/>
              </a:rPr>
              <a:t>and </a:t>
            </a:r>
            <a:r>
              <a:rPr sz="2000" spc="-5" dirty="0">
                <a:cs typeface="Arial"/>
              </a:rPr>
              <a:t>style of an</a:t>
            </a:r>
            <a:r>
              <a:rPr sz="2000" spc="35" dirty="0">
                <a:cs typeface="Arial"/>
              </a:rPr>
              <a:t> </a:t>
            </a:r>
            <a:r>
              <a:rPr sz="2000" spc="-5" dirty="0">
                <a:cs typeface="Arial"/>
              </a:rPr>
              <a:t>element</a:t>
            </a:r>
            <a:endParaRPr sz="2000"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309"/>
              </a:spcBef>
              <a:buClr>
                <a:srgbClr val="CCCCFF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000" spc="-10" dirty="0">
                <a:cs typeface="Arial"/>
              </a:rPr>
              <a:t>Replace </a:t>
            </a:r>
            <a:r>
              <a:rPr sz="2000" spc="-5" dirty="0">
                <a:cs typeface="Arial"/>
              </a:rPr>
              <a:t>images on </a:t>
            </a:r>
            <a:r>
              <a:rPr sz="2000" dirty="0">
                <a:cs typeface="Arial"/>
              </a:rPr>
              <a:t>a </a:t>
            </a:r>
            <a:r>
              <a:rPr sz="2000" spc="-10" dirty="0">
                <a:cs typeface="Arial"/>
              </a:rPr>
              <a:t>page </a:t>
            </a:r>
            <a:r>
              <a:rPr sz="2000" spc="-5" dirty="0">
                <a:cs typeface="Arial"/>
              </a:rPr>
              <a:t>without </a:t>
            </a:r>
            <a:r>
              <a:rPr sz="2000" spc="-10" dirty="0">
                <a:cs typeface="Arial"/>
              </a:rPr>
              <a:t>page</a:t>
            </a:r>
            <a:r>
              <a:rPr sz="2000" spc="20" dirty="0">
                <a:cs typeface="Arial"/>
              </a:rPr>
              <a:t> </a:t>
            </a:r>
            <a:r>
              <a:rPr sz="2000" spc="-5" dirty="0">
                <a:cs typeface="Arial"/>
              </a:rPr>
              <a:t>reload</a:t>
            </a:r>
            <a:endParaRPr sz="2000"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309"/>
              </a:spcBef>
              <a:buClr>
                <a:srgbClr val="CCCCFF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000" spc="-10" dirty="0">
                <a:cs typeface="Arial"/>
              </a:rPr>
              <a:t>Hide/Show</a:t>
            </a:r>
            <a:r>
              <a:rPr sz="2000" spc="-5" dirty="0">
                <a:cs typeface="Arial"/>
              </a:rPr>
              <a:t> contents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2480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Generate </a:t>
            </a:r>
            <a:r>
              <a:rPr sz="2000" spc="-10" dirty="0">
                <a:cs typeface="Arial"/>
              </a:rPr>
              <a:t>HTML </a:t>
            </a:r>
            <a:r>
              <a:rPr sz="2000" spc="-5" dirty="0">
                <a:cs typeface="Arial"/>
              </a:rPr>
              <a:t>contents on the fly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Form</a:t>
            </a:r>
            <a:r>
              <a:rPr sz="2000" spc="5" dirty="0">
                <a:cs typeface="Arial"/>
              </a:rPr>
              <a:t> </a:t>
            </a:r>
            <a:r>
              <a:rPr sz="2000" spc="-5" dirty="0">
                <a:cs typeface="Arial"/>
              </a:rPr>
              <a:t>validation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AJAX (e.g. Google </a:t>
            </a:r>
            <a:r>
              <a:rPr sz="2000" dirty="0">
                <a:cs typeface="Arial"/>
              </a:rPr>
              <a:t>complete)</a:t>
            </a:r>
            <a:endParaRPr sz="2000"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59"/>
              </a:spcBef>
              <a:buClr>
                <a:srgbClr val="CCCCFF"/>
              </a:buClr>
              <a:buFont typeface="UnDotum"/>
              <a:buChar char=""/>
              <a:tabLst>
                <a:tab pos="393065" algn="l"/>
                <a:tab pos="393700" algn="l"/>
              </a:tabLst>
            </a:pPr>
            <a:r>
              <a:rPr sz="2000" spc="-5" dirty="0">
                <a:cs typeface="Arial"/>
              </a:rPr>
              <a:t>etc.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1066800" y="6311900"/>
            <a:ext cx="6705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067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Creating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objects using Literal</a:t>
            </a:r>
            <a:r>
              <a:rPr sz="2000" spc="-5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Notation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400" y="1752600"/>
            <a:ext cx="6705600" cy="3707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var person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// Declare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fields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// (Note: Use comma to separate fields</a:t>
            </a:r>
            <a:r>
              <a:rPr sz="2000" b="1" spc="-5">
                <a:latin typeface="Courier New"/>
                <a:cs typeface="Courier New"/>
              </a:rPr>
              <a:t>) </a:t>
            </a:r>
            <a:r>
              <a:rPr sz="2000" b="1" spc="-5" smtClean="0">
                <a:latin typeface="Courier New"/>
                <a:cs typeface="Courier New"/>
              </a:rPr>
              <a:t> firstName </a:t>
            </a:r>
            <a:r>
              <a:rPr sz="2000" b="1" smtClean="0">
                <a:latin typeface="Courier New"/>
                <a:cs typeface="Courier New"/>
              </a:rPr>
              <a:t>:</a:t>
            </a:r>
            <a:r>
              <a:rPr sz="2000" b="1" spc="-15" smtClean="0">
                <a:latin typeface="Courier New"/>
                <a:cs typeface="Courier New"/>
              </a:rPr>
              <a:t> </a:t>
            </a:r>
            <a:r>
              <a:rPr sz="2000" b="1" spc="-5" smtClean="0">
                <a:latin typeface="Courier New"/>
                <a:cs typeface="Courier New"/>
              </a:rPr>
              <a:t>"John",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smtClean="0">
                <a:latin typeface="Courier New"/>
                <a:cs typeface="Courier New"/>
              </a:rPr>
              <a:t>lastName 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"Doe",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317500" marR="3092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// Assign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method to object "person"  sayHi </a:t>
            </a:r>
            <a:r>
              <a:rPr sz="2000" b="1" dirty="0">
                <a:latin typeface="Courier New"/>
                <a:cs typeface="Courier New"/>
              </a:rPr>
              <a:t>: </a:t>
            </a:r>
            <a:r>
              <a:rPr sz="2000" b="1" spc="-5" dirty="0">
                <a:latin typeface="Courier New"/>
                <a:cs typeface="Courier New"/>
              </a:rPr>
              <a:t>function()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36700" marR="5080" indent="-91440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alert("Hi! </a:t>
            </a:r>
            <a:r>
              <a:rPr sz="2000" b="1" dirty="0">
                <a:latin typeface="Courier New"/>
                <a:cs typeface="Courier New"/>
              </a:rPr>
              <a:t>" + </a:t>
            </a:r>
            <a:r>
              <a:rPr sz="2000" b="1" spc="-5" dirty="0">
                <a:latin typeface="Courier New"/>
                <a:cs typeface="Courier New"/>
              </a:rPr>
              <a:t>this.firstName </a:t>
            </a:r>
            <a:r>
              <a:rPr sz="2000" b="1" dirty="0">
                <a:latin typeface="Courier New"/>
                <a:cs typeface="Courier New"/>
              </a:rPr>
              <a:t>+ " " +  </a:t>
            </a:r>
            <a:r>
              <a:rPr sz="2000" b="1" spc="-5" dirty="0">
                <a:latin typeface="Courier New"/>
                <a:cs typeface="Courier New"/>
              </a:rPr>
              <a:t>this.lastName);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5562600"/>
            <a:ext cx="231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person.sayHi();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5486400"/>
            <a:ext cx="459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// Call the method in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"person"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534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Creating objects using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Literal Notation 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(Nested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notation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is</a:t>
            </a:r>
            <a:r>
              <a:rPr sz="2000" spc="-3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possible)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2590800"/>
            <a:ext cx="810196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var triangle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4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// Declare fields (each as an object of two fields)  p1 </a:t>
            </a:r>
            <a:r>
              <a:rPr sz="2000" b="1" dirty="0">
                <a:latin typeface="Courier New"/>
                <a:cs typeface="Courier New"/>
              </a:rPr>
              <a:t>: { x : </a:t>
            </a:r>
            <a:r>
              <a:rPr sz="2000" b="1" spc="-5" dirty="0">
                <a:latin typeface="Courier New"/>
                <a:cs typeface="Courier New"/>
              </a:rPr>
              <a:t>0, </a:t>
            </a:r>
            <a:r>
              <a:rPr sz="2000" b="1" dirty="0">
                <a:latin typeface="Courier New"/>
                <a:cs typeface="Courier New"/>
              </a:rPr>
              <a:t>y : 3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p2 </a:t>
            </a:r>
            <a:r>
              <a:rPr sz="2000" b="1" dirty="0">
                <a:latin typeface="Courier New"/>
                <a:cs typeface="Courier New"/>
              </a:rPr>
              <a:t>: { x : </a:t>
            </a:r>
            <a:r>
              <a:rPr sz="2000" b="1" spc="-5" dirty="0">
                <a:latin typeface="Courier New"/>
                <a:cs typeface="Courier New"/>
              </a:rPr>
              <a:t>1, </a:t>
            </a:r>
            <a:r>
              <a:rPr sz="2000" b="1" dirty="0">
                <a:latin typeface="Courier New"/>
                <a:cs typeface="Courier New"/>
              </a:rPr>
              <a:t>y : 4</a:t>
            </a:r>
            <a:r>
              <a:rPr sz="2000" b="1" spc="-1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p3 </a:t>
            </a:r>
            <a:r>
              <a:rPr sz="2000" b="1" dirty="0">
                <a:latin typeface="Courier New"/>
                <a:cs typeface="Courier New"/>
              </a:rPr>
              <a:t>: { x : </a:t>
            </a:r>
            <a:r>
              <a:rPr sz="2000" b="1" spc="-5" dirty="0">
                <a:latin typeface="Courier New"/>
                <a:cs typeface="Courier New"/>
              </a:rPr>
              <a:t>2, </a:t>
            </a:r>
            <a:r>
              <a:rPr sz="2000" b="1" dirty="0">
                <a:latin typeface="Courier New"/>
                <a:cs typeface="Courier New"/>
              </a:rPr>
              <a:t>y : 5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669665" algn="l"/>
              </a:tabLst>
            </a:pPr>
            <a:r>
              <a:rPr sz="2000" b="1" spc="-5" dirty="0">
                <a:latin typeface="Courier New"/>
                <a:cs typeface="Courier New"/>
              </a:rPr>
              <a:t>alert(triangle.p1.y);	// Show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75050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Object Constructor and</a:t>
            </a:r>
            <a:r>
              <a:rPr sz="2000" spc="-1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prototyping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219200"/>
            <a:ext cx="6273165" cy="432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function Person(fname, lname)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 marR="1223645">
              <a:lnSpc>
                <a:spcPts val="2420"/>
              </a:lnSpc>
              <a:spcBef>
                <a:spcPts val="75"/>
              </a:spcBef>
            </a:pPr>
            <a:r>
              <a:rPr sz="2000" b="1" spc="-5" dirty="0">
                <a:latin typeface="Courier New"/>
                <a:cs typeface="Courier New"/>
              </a:rPr>
              <a:t>// Define and initialize fields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this.</a:t>
            </a:r>
            <a:r>
              <a:rPr sz="2000" b="1" spc="-5" dirty="0">
                <a:latin typeface="Courier New"/>
                <a:cs typeface="Courier New"/>
              </a:rPr>
              <a:t>firstName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fname;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this.</a:t>
            </a:r>
            <a:r>
              <a:rPr sz="2000" b="1" spc="-5" dirty="0">
                <a:latin typeface="Courier New"/>
                <a:cs typeface="Courier New"/>
              </a:rPr>
              <a:t>lastName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lname;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Courier New"/>
              <a:cs typeface="Courier New"/>
            </a:endParaRPr>
          </a:p>
          <a:p>
            <a:pPr marL="317500" marR="21380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// Define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method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this.</a:t>
            </a:r>
            <a:r>
              <a:rPr sz="2000" b="1" spc="-5" dirty="0">
                <a:latin typeface="Courier New"/>
                <a:cs typeface="Courier New"/>
              </a:rPr>
              <a:t>sayHi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function()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36700" marR="5080" indent="-914400">
              <a:lnSpc>
                <a:spcPct val="1008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alert("Hi! </a:t>
            </a:r>
            <a:r>
              <a:rPr sz="2000" b="1" dirty="0">
                <a:latin typeface="Courier New"/>
                <a:cs typeface="Courier New"/>
              </a:rPr>
              <a:t>" + </a:t>
            </a:r>
            <a:r>
              <a:rPr sz="2000" b="1" spc="-5" dirty="0">
                <a:latin typeface="Courier New"/>
                <a:cs typeface="Courier New"/>
              </a:rPr>
              <a:t>this.firstName </a:t>
            </a:r>
            <a:r>
              <a:rPr sz="2000" b="1" dirty="0">
                <a:latin typeface="Courier New"/>
                <a:cs typeface="Courier New"/>
              </a:rPr>
              <a:t>+ " " +  </a:t>
            </a:r>
            <a:r>
              <a:rPr sz="2000" b="1" spc="-5" dirty="0">
                <a:latin typeface="Courier New"/>
                <a:cs typeface="Courier New"/>
              </a:rPr>
              <a:t>this.lastName);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918844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var p1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Person("John", "Doe");  var p2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Person("Jane",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"Dow");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5638800"/>
            <a:ext cx="170180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p1.sayHi();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p2.sayHi();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0" y="5638800"/>
            <a:ext cx="337820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// Show "Hi! John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Doe"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// Show "Hi! Jane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Dow"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72155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Adding methods to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objects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using</a:t>
            </a:r>
            <a:r>
              <a:rPr sz="2000" spc="-2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prototype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219200"/>
            <a:ext cx="8101965" cy="401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// Suppose we have defined the constructor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"Person"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// (as in the previous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slide).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27476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var p1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Person("John", "Doe");  var p2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 Person("Jane",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"Dow");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// Aattaching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new method to all instances of Person  Person.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prototype</a:t>
            </a:r>
            <a:r>
              <a:rPr sz="2000" b="1" spc="-5" dirty="0">
                <a:latin typeface="Courier New"/>
                <a:cs typeface="Courier New"/>
              </a:rPr>
              <a:t>.sayHello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function()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alert("Hello! </a:t>
            </a:r>
            <a:r>
              <a:rPr sz="2000" b="1" dirty="0">
                <a:latin typeface="Courier New"/>
                <a:cs typeface="Courier New"/>
              </a:rPr>
              <a:t>" + </a:t>
            </a:r>
            <a:r>
              <a:rPr sz="2000" b="1" spc="-5" dirty="0">
                <a:latin typeface="Courier New"/>
                <a:cs typeface="Courier New"/>
              </a:rPr>
              <a:t>this.firstName </a:t>
            </a:r>
            <a:r>
              <a:rPr sz="2000" b="1" dirty="0">
                <a:latin typeface="Courier New"/>
                <a:cs typeface="Courier New"/>
              </a:rPr>
              <a:t>+ " "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this.lastName);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// We can also introduce new fields via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"prototype"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5334000"/>
            <a:ext cx="21590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p1.sayHello();  p2.sayHello();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5410200"/>
            <a:ext cx="38354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// Show "Hello! John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Doe"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// Show "Hello! Jane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Dow"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295400"/>
            <a:ext cx="14998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0000"/>
                </a:solidFill>
              </a:rPr>
              <a:t>E</a:t>
            </a:r>
            <a:r>
              <a:rPr sz="3800" dirty="0">
                <a:solidFill>
                  <a:srgbClr val="FF0000"/>
                </a:solidFill>
              </a:rPr>
              <a:t>v</a:t>
            </a:r>
            <a:r>
              <a:rPr sz="3800" spc="-5" dirty="0">
                <a:solidFill>
                  <a:srgbClr val="FF0000"/>
                </a:solidFill>
              </a:rPr>
              <a:t>en</a:t>
            </a:r>
            <a:r>
              <a:rPr sz="3800" dirty="0">
                <a:solidFill>
                  <a:srgbClr val="FF0000"/>
                </a:solidFill>
              </a:rPr>
              <a:t>ts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133600"/>
            <a:ext cx="7239634" cy="3265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An event </a:t>
            </a:r>
            <a:r>
              <a:rPr sz="2800" dirty="0">
                <a:latin typeface="Arial"/>
                <a:cs typeface="Arial"/>
              </a:rPr>
              <a:t>occurs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result of </a:t>
            </a:r>
            <a:r>
              <a:rPr sz="2800" spc="5" dirty="0">
                <a:latin typeface="Arial"/>
                <a:cs typeface="Arial"/>
              </a:rPr>
              <a:t>some</a:t>
            </a:r>
            <a:r>
              <a:rPr sz="2800" spc="-5" dirty="0">
                <a:latin typeface="Arial"/>
                <a:cs typeface="Arial"/>
              </a:rPr>
              <a:t> activity</a:t>
            </a:r>
            <a:endParaRPr sz="2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700"/>
              </a:spcBef>
            </a:pPr>
            <a:r>
              <a:rPr sz="4200" spc="-2265" baseline="5952" dirty="0">
                <a:solidFill>
                  <a:srgbClr val="CCCCFF"/>
                </a:solidFill>
                <a:latin typeface="UnDotum"/>
                <a:cs typeface="UnDotum"/>
              </a:rPr>
              <a:t></a:t>
            </a:r>
            <a:r>
              <a:rPr sz="4200" spc="44" baseline="5952" dirty="0">
                <a:solidFill>
                  <a:srgbClr val="CCCCFF"/>
                </a:solidFill>
                <a:latin typeface="UnDotum"/>
                <a:cs typeface="UnDotum"/>
              </a:rPr>
              <a:t> </a:t>
            </a:r>
            <a:r>
              <a:rPr sz="2800" spc="-5" dirty="0">
                <a:latin typeface="Arial"/>
                <a:cs typeface="Arial"/>
              </a:rPr>
              <a:t>e.g.:</a:t>
            </a:r>
            <a:endParaRPr sz="28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user clicks 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link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z="2400" spc="-10" dirty="0">
                <a:latin typeface="Arial"/>
                <a:cs typeface="Arial"/>
              </a:rPr>
              <a:t>Page </a:t>
            </a:r>
            <a:r>
              <a:rPr sz="2400" spc="-5" dirty="0">
                <a:latin typeface="Arial"/>
                <a:cs typeface="Arial"/>
              </a:rPr>
              <a:t>finished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loaded</a:t>
            </a:r>
            <a:endParaRPr sz="24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z="2400" spc="-5" dirty="0">
                <a:latin typeface="Arial"/>
                <a:cs typeface="Arial"/>
              </a:rPr>
              <a:t>Mouse cursor enter 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area</a:t>
            </a:r>
            <a:endParaRPr sz="24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preset amount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time</a:t>
            </a:r>
            <a:r>
              <a:rPr sz="2400" spc="-5" dirty="0">
                <a:latin typeface="Arial"/>
                <a:cs typeface="Arial"/>
              </a:rPr>
              <a:t> elapses</a:t>
            </a:r>
            <a:endParaRPr sz="24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form is </a:t>
            </a:r>
            <a:r>
              <a:rPr sz="2400" spc="-10" dirty="0">
                <a:latin typeface="Arial"/>
                <a:cs typeface="Arial"/>
              </a:rPr>
              <a:t>being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submitted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371600"/>
            <a:ext cx="33216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Event</a:t>
            </a:r>
            <a:r>
              <a:rPr sz="2000" spc="-7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Handlers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7835265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43180" indent="-34290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spc="-5" dirty="0">
                <a:solidFill>
                  <a:srgbClr val="0000FF"/>
                </a:solidFill>
                <a:cs typeface="Arial"/>
              </a:rPr>
              <a:t>Event Handler </a:t>
            </a:r>
            <a:r>
              <a:rPr sz="2000" dirty="0">
                <a:cs typeface="Arial"/>
              </a:rPr>
              <a:t>– a segment </a:t>
            </a:r>
            <a:r>
              <a:rPr sz="2000" spc="-5" dirty="0">
                <a:cs typeface="Arial"/>
              </a:rPr>
              <a:t>of codes (usually </a:t>
            </a:r>
            <a:r>
              <a:rPr sz="2000" dirty="0">
                <a:cs typeface="Arial"/>
              </a:rPr>
              <a:t>a  </a:t>
            </a:r>
            <a:r>
              <a:rPr sz="2000" spc="-5" dirty="0">
                <a:cs typeface="Arial"/>
              </a:rPr>
              <a:t>function)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be executed </a:t>
            </a:r>
            <a:r>
              <a:rPr sz="2000" spc="-10" dirty="0">
                <a:cs typeface="Arial"/>
              </a:rPr>
              <a:t>when </a:t>
            </a:r>
            <a:r>
              <a:rPr sz="2000" spc="-5" dirty="0">
                <a:cs typeface="Arial"/>
              </a:rPr>
              <a:t>an event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occurs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406400" marR="164465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spc="-5" dirty="0">
                <a:cs typeface="Arial"/>
              </a:rPr>
              <a:t>We </a:t>
            </a:r>
            <a:r>
              <a:rPr sz="2000" dirty="0">
                <a:cs typeface="Arial"/>
              </a:rPr>
              <a:t>can </a:t>
            </a:r>
            <a:r>
              <a:rPr sz="2000" spc="-5" dirty="0">
                <a:cs typeface="Arial"/>
              </a:rPr>
              <a:t>specify event handlers as attributes </a:t>
            </a:r>
            <a:r>
              <a:rPr sz="2000" dirty="0">
                <a:cs typeface="Arial"/>
              </a:rPr>
              <a:t>in  </a:t>
            </a:r>
            <a:r>
              <a:rPr sz="2000" spc="-5" dirty="0">
                <a:cs typeface="Arial"/>
              </a:rPr>
              <a:t>the </a:t>
            </a:r>
            <a:r>
              <a:rPr sz="2000" spc="-10" dirty="0">
                <a:cs typeface="Arial"/>
              </a:rPr>
              <a:t>HTML </a:t>
            </a:r>
            <a:r>
              <a:rPr sz="2000" spc="-5" dirty="0">
                <a:cs typeface="Arial"/>
              </a:rPr>
              <a:t>tags.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CCFF"/>
              </a:buClr>
              <a:buFont typeface="UnDotum"/>
              <a:buChar char=""/>
            </a:pPr>
            <a:endParaRPr sz="2000">
              <a:cs typeface="Arial"/>
            </a:endParaRPr>
          </a:p>
          <a:p>
            <a:pPr marL="406400" marR="718820" indent="-342900">
              <a:lnSpc>
                <a:spcPct val="100000"/>
              </a:lnSpc>
              <a:buClr>
                <a:srgbClr val="CCCCFF"/>
              </a:buClr>
              <a:buFont typeface="UnDotum"/>
              <a:buChar char=""/>
              <a:tabLst>
                <a:tab pos="405765" algn="l"/>
                <a:tab pos="406400" algn="l"/>
              </a:tabLst>
            </a:pPr>
            <a:r>
              <a:rPr sz="2000" spc="-10" dirty="0">
                <a:cs typeface="Arial"/>
              </a:rPr>
              <a:t>The </a:t>
            </a:r>
            <a:r>
              <a:rPr sz="2000" spc="-5" dirty="0">
                <a:cs typeface="Arial"/>
              </a:rPr>
              <a:t>attribute </a:t>
            </a:r>
            <a:r>
              <a:rPr sz="2000" dirty="0">
                <a:cs typeface="Arial"/>
              </a:rPr>
              <a:t>names </a:t>
            </a:r>
            <a:r>
              <a:rPr sz="2000" spc="-5" dirty="0">
                <a:cs typeface="Arial"/>
              </a:rPr>
              <a:t>typically take the </a:t>
            </a:r>
            <a:r>
              <a:rPr sz="2000" dirty="0">
                <a:cs typeface="Arial"/>
              </a:rPr>
              <a:t>form  </a:t>
            </a:r>
            <a:r>
              <a:rPr sz="2000" spc="-5" dirty="0">
                <a:cs typeface="Arial"/>
              </a:rPr>
              <a:t>"</a:t>
            </a:r>
            <a:r>
              <a:rPr sz="2000" b="1" spc="-5" dirty="0">
                <a:cs typeface="Courier New"/>
              </a:rPr>
              <a:t>onXXX</a:t>
            </a:r>
            <a:r>
              <a:rPr sz="2000" spc="-5" dirty="0">
                <a:cs typeface="Arial"/>
              </a:rPr>
              <a:t>" </a:t>
            </a:r>
            <a:r>
              <a:rPr sz="2000" spc="-10" dirty="0">
                <a:cs typeface="Arial"/>
              </a:rPr>
              <a:t>where </a:t>
            </a:r>
            <a:r>
              <a:rPr sz="2000" b="1" spc="-5" dirty="0">
                <a:cs typeface="Courier New"/>
              </a:rPr>
              <a:t>XXX</a:t>
            </a:r>
            <a:r>
              <a:rPr sz="2000" b="1" spc="-880" dirty="0">
                <a:cs typeface="Courier New"/>
              </a:rPr>
              <a:t> </a:t>
            </a:r>
            <a:r>
              <a:rPr sz="2000" spc="-5" dirty="0">
                <a:cs typeface="Arial"/>
              </a:rPr>
              <a:t>is the event name.</a:t>
            </a:r>
            <a:endParaRPr sz="2000"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  <a:tabLst>
                <a:tab pos="805815" algn="l"/>
              </a:tabLst>
            </a:pPr>
            <a:r>
              <a:rPr sz="2000" spc="-1942" baseline="5787" dirty="0">
                <a:solidFill>
                  <a:srgbClr val="CCCCFF"/>
                </a:solidFill>
                <a:cs typeface="UnDotum"/>
              </a:rPr>
              <a:t>	</a:t>
            </a:r>
            <a:r>
              <a:rPr sz="2000" spc="-5" dirty="0">
                <a:cs typeface="Arial"/>
              </a:rPr>
              <a:t>e.g.:</a:t>
            </a:r>
            <a:endParaRPr sz="2000">
              <a:cs typeface="Arial"/>
            </a:endParaRPr>
          </a:p>
          <a:p>
            <a:pPr marL="406400" marR="106045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0000FF"/>
                </a:solidFill>
                <a:cs typeface="Courier New"/>
              </a:rPr>
              <a:t>&lt;a href="…" onClick="alert('Bye')"&gt;Other  Website&lt;/a&gt;</a:t>
            </a:r>
            <a:endParaRPr sz="2000">
              <a:cs typeface="Courier New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5250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Event</a:t>
            </a:r>
            <a:r>
              <a:rPr sz="2000" spc="-6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Handlers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40" y="848359"/>
            <a:ext cx="1873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Event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Handlers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0440" y="848359"/>
            <a:ext cx="1924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Triggered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90" y="1280159"/>
            <a:ext cx="1200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ng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909" y="1916429"/>
            <a:ext cx="1718945" cy="3478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416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onClick  onDblClick 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  onLoad  </a:t>
            </a:r>
            <a:r>
              <a:rPr sz="2000" spc="-5" dirty="0">
                <a:latin typeface="Arial"/>
                <a:cs typeface="Arial"/>
              </a:rPr>
              <a:t>onSubmit  </a:t>
            </a:r>
            <a:r>
              <a:rPr sz="2000" dirty="0">
                <a:latin typeface="Arial"/>
                <a:cs typeface="Arial"/>
              </a:rPr>
              <a:t>onReset  onUnLoad  onResize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2070" y="1280159"/>
            <a:ext cx="6134735" cy="4114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latin typeface="Arial"/>
                <a:cs typeface="Arial"/>
              </a:rPr>
              <a:t>The value of the text field, textarea, or </a:t>
            </a:r>
            <a:r>
              <a:rPr sz="2000" dirty="0">
                <a:latin typeface="Arial"/>
                <a:cs typeface="Arial"/>
              </a:rPr>
              <a:t>a drop </a:t>
            </a:r>
            <a:r>
              <a:rPr sz="2000" spc="-5" dirty="0">
                <a:latin typeface="Arial"/>
                <a:cs typeface="Arial"/>
              </a:rPr>
              <a:t>down list  is modified</a:t>
            </a:r>
            <a:endParaRPr sz="2000">
              <a:latin typeface="Arial"/>
              <a:cs typeface="Arial"/>
            </a:endParaRPr>
          </a:p>
          <a:p>
            <a:pPr marL="12700" marR="520065">
              <a:lnSpc>
                <a:spcPct val="141700"/>
              </a:lnSpc>
              <a:spcBef>
                <a:spcPts val="334"/>
              </a:spcBef>
            </a:pPr>
            <a:r>
              <a:rPr sz="2000" dirty="0">
                <a:latin typeface="Arial"/>
                <a:cs typeface="Arial"/>
              </a:rPr>
              <a:t>A link,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image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element is clicked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once  </a:t>
            </a:r>
            <a:r>
              <a:rPr sz="2000" spc="-5" dirty="0">
                <a:latin typeface="Arial"/>
                <a:cs typeface="Arial"/>
              </a:rPr>
              <a:t>The element is</a:t>
            </a:r>
            <a:r>
              <a:rPr sz="2000" dirty="0">
                <a:latin typeface="Arial"/>
                <a:cs typeface="Arial"/>
              </a:rPr>
              <a:t> double-clicked</a:t>
            </a:r>
            <a:endParaRPr sz="2000">
              <a:latin typeface="Arial"/>
              <a:cs typeface="Arial"/>
            </a:endParaRPr>
          </a:p>
          <a:p>
            <a:pPr marL="12700" marR="2112645">
              <a:lnSpc>
                <a:spcPct val="1417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user presses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mouse </a:t>
            </a:r>
            <a:r>
              <a:rPr sz="2000" spc="-5" dirty="0">
                <a:latin typeface="Arial"/>
                <a:cs typeface="Arial"/>
              </a:rPr>
              <a:t>button  </a:t>
            </a:r>
            <a:r>
              <a:rPr sz="2000" dirty="0">
                <a:latin typeface="Arial"/>
                <a:cs typeface="Arial"/>
              </a:rPr>
              <a:t>A document or an </a:t>
            </a:r>
            <a:r>
              <a:rPr sz="2000" spc="-5" dirty="0">
                <a:latin typeface="Arial"/>
                <a:cs typeface="Arial"/>
              </a:rPr>
              <a:t>image is </a:t>
            </a:r>
            <a:r>
              <a:rPr sz="2000" dirty="0">
                <a:latin typeface="Arial"/>
                <a:cs typeface="Arial"/>
              </a:rPr>
              <a:t>loaded  A user </a:t>
            </a:r>
            <a:r>
              <a:rPr sz="2000" spc="-5" dirty="0">
                <a:latin typeface="Arial"/>
                <a:cs typeface="Arial"/>
              </a:rPr>
              <a:t>submits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Arial"/>
                <a:cs typeface="Arial"/>
              </a:rPr>
              <a:t>The form is</a:t>
            </a:r>
            <a:r>
              <a:rPr sz="2000" dirty="0">
                <a:latin typeface="Arial"/>
                <a:cs typeface="Arial"/>
              </a:rPr>
              <a:t> reset</a:t>
            </a:r>
            <a:endParaRPr sz="2000">
              <a:latin typeface="Arial"/>
              <a:cs typeface="Arial"/>
            </a:endParaRPr>
          </a:p>
          <a:p>
            <a:pPr marL="12700" marR="1689100">
              <a:lnSpc>
                <a:spcPct val="1417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user closes a document or 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frame 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is resized by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72510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onClick</a:t>
            </a:r>
            <a:r>
              <a:rPr sz="2000" b="1" spc="-1290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Event Handler Example</a:t>
            </a:r>
            <a:endParaRPr sz="2000">
              <a:solidFill>
                <a:srgbClr val="FF0000"/>
              </a:solidFill>
              <a:latin typeface="Arial Black" pitchFamily="34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1038859"/>
            <a:ext cx="7644765" cy="555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&lt;head&gt;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&lt;title&gt;onClick Event Handler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Example&lt;/title&gt;</a:t>
            </a:r>
            <a:endParaRPr sz="2000">
              <a:latin typeface="Courier New"/>
              <a:cs typeface="Courier New"/>
            </a:endParaRPr>
          </a:p>
          <a:p>
            <a:pPr marL="12700" marR="289941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&lt;script type="text/javascript"&gt;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warnUser()</a:t>
            </a:r>
            <a:r>
              <a:rPr sz="20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confirm("Are you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0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student?”);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&lt;/script&gt;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&lt;a href="ref.html"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onClick="return</a:t>
            </a:r>
            <a:r>
              <a:rPr sz="20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warnUser()"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&lt;!--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800"/>
              </a:lnSpc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If onClick event handler returns false, the link  is not</a:t>
            </a:r>
            <a:r>
              <a:rPr sz="2000" b="1" spc="-15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followed.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6666FF"/>
                </a:solidFill>
                <a:latin typeface="Courier New"/>
                <a:cs typeface="Courier New"/>
              </a:rPr>
              <a:t>--&gt;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Students access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only&lt;/a&gt;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447800"/>
            <a:ext cx="69627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onLoad</a:t>
            </a:r>
            <a:r>
              <a:rPr sz="2000" b="1" spc="-1280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Event Handler Example</a:t>
            </a:r>
            <a:endParaRPr sz="2000">
              <a:solidFill>
                <a:srgbClr val="FF0000"/>
              </a:solidFill>
              <a:latin typeface="Arial Black" pitchFamily="34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2133600"/>
            <a:ext cx="8533765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&lt;html&gt;&lt;head&gt;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&lt;title&gt;onLoad and onUnload Event Handler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Example&lt;/title&gt;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&lt;body</a:t>
            </a:r>
            <a:endParaRPr sz="2000">
              <a:latin typeface="Courier New"/>
              <a:cs typeface="Courier New"/>
            </a:endParaRPr>
          </a:p>
          <a:p>
            <a:pPr marL="304800" marR="754380">
              <a:lnSpc>
                <a:spcPct val="100400"/>
              </a:lnSpc>
              <a:spcBef>
                <a:spcPts val="1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onLoad="alert('Welcome to this page')"  onUnload="alert('Thanks for visiting this</a:t>
            </a:r>
            <a:r>
              <a:rPr sz="20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page')"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Load and UnLoad event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test.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78079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onMouseOver</a:t>
            </a:r>
            <a:r>
              <a:rPr sz="2000" b="1" spc="-100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&amp;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onMouseOut</a:t>
            </a:r>
            <a:r>
              <a:rPr sz="2000" b="1" spc="-1000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Event</a:t>
            </a:r>
            <a:r>
              <a:rPr sz="2000" spc="-3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Handler</a:t>
            </a:r>
            <a:endParaRPr sz="2000">
              <a:solidFill>
                <a:srgbClr val="FF0000"/>
              </a:solidFill>
              <a:latin typeface="Arial Black" pitchFamily="34" charset="0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5400"/>
            <a:ext cx="9144000" cy="3505200"/>
          </a:xfrm>
          <a:custGeom>
            <a:avLst/>
            <a:gdLst/>
            <a:ahLst/>
            <a:cxnLst/>
            <a:rect l="l" t="t" r="r" b="b"/>
            <a:pathLst>
              <a:path w="9144000" h="3505200">
                <a:moveTo>
                  <a:pt x="0" y="0"/>
                </a:moveTo>
                <a:lnTo>
                  <a:pt x="9144000" y="0"/>
                </a:lnTo>
                <a:lnTo>
                  <a:pt x="9144000" y="3505200"/>
                </a:lnTo>
                <a:lnTo>
                  <a:pt x="0" y="350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95400"/>
            <a:ext cx="9144000" cy="35052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280"/>
              </a:lnSpc>
            </a:pPr>
            <a:r>
              <a:rPr sz="2000" b="1" spc="-5" dirty="0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&lt;head&gt;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&lt;title&gt;onMouseOver </a:t>
            </a:r>
            <a:r>
              <a:rPr sz="2000" b="1" dirty="0">
                <a:latin typeface="Courier New"/>
                <a:cs typeface="Courier New"/>
              </a:rPr>
              <a:t>/ </a:t>
            </a:r>
            <a:r>
              <a:rPr sz="2000" b="1" spc="-5" dirty="0">
                <a:latin typeface="Courier New"/>
                <a:cs typeface="Courier New"/>
              </a:rPr>
              <a:t>onMouseOut Event Handler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Demo&lt;/title&gt;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547370" marR="512445" indent="-457200">
              <a:lnSpc>
                <a:spcPts val="2420"/>
              </a:lnSpc>
              <a:spcBef>
                <a:spcPts val="75"/>
              </a:spcBef>
            </a:pPr>
            <a:r>
              <a:rPr sz="2000" b="1" spc="-5" dirty="0">
                <a:latin typeface="Courier New"/>
                <a:cs typeface="Courier New"/>
              </a:rPr>
              <a:t>&lt;a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 href="http://www.cuhk.edu.hk" 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onMouseOver="window.status='CUHK Home'; return true;"  onMouseOut="status=''"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ts val="2335"/>
              </a:lnSpc>
            </a:pPr>
            <a:r>
              <a:rPr sz="2000" b="1" spc="-5" dirty="0">
                <a:latin typeface="Courier New"/>
                <a:cs typeface="Courier New"/>
              </a:rPr>
              <a:t>&gt;CUHK&lt;/a&gt;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4724400"/>
            <a:ext cx="8539480" cy="156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9309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cs typeface="Arial"/>
              </a:rPr>
              <a:t>When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mouse cursor </a:t>
            </a:r>
            <a:r>
              <a:rPr sz="2000" spc="-5" dirty="0">
                <a:cs typeface="Arial"/>
              </a:rPr>
              <a:t>is </a:t>
            </a:r>
            <a:r>
              <a:rPr sz="2000" dirty="0">
                <a:cs typeface="Arial"/>
              </a:rPr>
              <a:t>over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link, </a:t>
            </a:r>
            <a:r>
              <a:rPr sz="2000" spc="-5" dirty="0">
                <a:cs typeface="Arial"/>
              </a:rPr>
              <a:t>the browser </a:t>
            </a:r>
            <a:r>
              <a:rPr sz="2000" dirty="0">
                <a:cs typeface="Arial"/>
              </a:rPr>
              <a:t>displays </a:t>
            </a:r>
            <a:r>
              <a:rPr sz="2000" spc="-5" dirty="0">
                <a:cs typeface="Arial"/>
              </a:rPr>
              <a:t>the text  "CUHK </a:t>
            </a:r>
            <a:r>
              <a:rPr sz="2000" dirty="0">
                <a:cs typeface="Arial"/>
              </a:rPr>
              <a:t>Home" </a:t>
            </a:r>
            <a:r>
              <a:rPr sz="2000" spc="-5" dirty="0">
                <a:cs typeface="Arial"/>
              </a:rPr>
              <a:t>instead </a:t>
            </a:r>
            <a:r>
              <a:rPr sz="2000" dirty="0">
                <a:cs typeface="Arial"/>
              </a:rPr>
              <a:t>of </a:t>
            </a:r>
            <a:r>
              <a:rPr sz="2000" spc="-5" dirty="0">
                <a:cs typeface="Arial"/>
              </a:rPr>
              <a:t>the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URL.</a:t>
            </a:r>
            <a:endParaRPr sz="2000"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1250"/>
              </a:spcBef>
              <a:buChar char="•"/>
              <a:tabLst>
                <a:tab pos="185420" algn="l"/>
              </a:tabLst>
            </a:pPr>
            <a:r>
              <a:rPr sz="2000" spc="-5" dirty="0">
                <a:cs typeface="Arial"/>
              </a:rPr>
              <a:t>The "return true;" </a:t>
            </a:r>
            <a:r>
              <a:rPr sz="2000" dirty="0">
                <a:cs typeface="Arial"/>
              </a:rPr>
              <a:t>of </a:t>
            </a:r>
            <a:r>
              <a:rPr sz="2000" b="1" spc="-5" dirty="0">
                <a:cs typeface="Courier New"/>
              </a:rPr>
              <a:t>onMouseOver</a:t>
            </a:r>
            <a:r>
              <a:rPr sz="2000" b="1" spc="-650" dirty="0">
                <a:cs typeface="Courier New"/>
              </a:rPr>
              <a:t> </a:t>
            </a:r>
            <a:r>
              <a:rPr sz="2000" dirty="0">
                <a:cs typeface="Arial"/>
              </a:rPr>
              <a:t>forces </a:t>
            </a:r>
            <a:r>
              <a:rPr sz="2000" spc="-5" dirty="0">
                <a:cs typeface="Arial"/>
              </a:rPr>
              <a:t>browser </a:t>
            </a:r>
            <a:r>
              <a:rPr sz="2000" dirty="0">
                <a:cs typeface="Arial"/>
              </a:rPr>
              <a:t>not </a:t>
            </a:r>
            <a:r>
              <a:rPr sz="2000" spc="-5" dirty="0">
                <a:cs typeface="Arial"/>
              </a:rPr>
              <a:t>to </a:t>
            </a:r>
            <a:r>
              <a:rPr sz="2000" dirty="0">
                <a:cs typeface="Arial"/>
              </a:rPr>
              <a:t>display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URL.</a:t>
            </a:r>
            <a:endParaRPr sz="2000"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1240"/>
              </a:spcBef>
              <a:buChar char="•"/>
              <a:tabLst>
                <a:tab pos="185420" algn="l"/>
              </a:tabLst>
            </a:pPr>
            <a:r>
              <a:rPr sz="2000" spc="-5" dirty="0">
                <a:cs typeface="Arial"/>
              </a:rPr>
              <a:t>window.status </a:t>
            </a:r>
            <a:r>
              <a:rPr sz="2000" dirty="0">
                <a:cs typeface="Arial"/>
              </a:rPr>
              <a:t>and </a:t>
            </a:r>
            <a:r>
              <a:rPr sz="2000" spc="-5" dirty="0">
                <a:cs typeface="Arial"/>
              </a:rPr>
              <a:t>window.defaultStatus </a:t>
            </a:r>
            <a:r>
              <a:rPr sz="2000" dirty="0">
                <a:cs typeface="Arial"/>
              </a:rPr>
              <a:t>are disabled </a:t>
            </a:r>
            <a:r>
              <a:rPr sz="2000" spc="-5" dirty="0">
                <a:cs typeface="Arial"/>
              </a:rPr>
              <a:t>in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Firefox.</a:t>
            </a:r>
            <a:endParaRPr sz="2000">
              <a:cs typeface="Arial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38200"/>
            <a:ext cx="33216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A </a:t>
            </a:r>
            <a:r>
              <a:rPr sz="3800" spc="-5" dirty="0"/>
              <a:t>Simple</a:t>
            </a:r>
            <a:r>
              <a:rPr sz="3800" spc="-80" dirty="0"/>
              <a:t> </a:t>
            </a:r>
            <a:r>
              <a:rPr sz="3800" spc="-5" dirty="0"/>
              <a:t>Script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147637" y="1595437"/>
            <a:ext cx="7324725" cy="4124325"/>
            <a:chOff x="147637" y="1595437"/>
            <a:chExt cx="7324725" cy="4124325"/>
          </a:xfrm>
        </p:grpSpPr>
        <p:sp>
          <p:nvSpPr>
            <p:cNvPr id="4" name="object 4"/>
            <p:cNvSpPr/>
            <p:nvPr/>
          </p:nvSpPr>
          <p:spPr>
            <a:xfrm>
              <a:off x="152400" y="1600200"/>
              <a:ext cx="7315200" cy="4114800"/>
            </a:xfrm>
            <a:custGeom>
              <a:avLst/>
              <a:gdLst/>
              <a:ahLst/>
              <a:cxnLst/>
              <a:rect l="l" t="t" r="r" b="b"/>
              <a:pathLst>
                <a:path w="7315200" h="4114800">
                  <a:moveTo>
                    <a:pt x="7315200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7315200" y="411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600200"/>
              <a:ext cx="7315200" cy="4114800"/>
            </a:xfrm>
            <a:custGeom>
              <a:avLst/>
              <a:gdLst/>
              <a:ahLst/>
              <a:cxnLst/>
              <a:rect l="l" t="t" r="r" b="b"/>
              <a:pathLst>
                <a:path w="7315200" h="4114800">
                  <a:moveTo>
                    <a:pt x="3657600" y="4114800"/>
                  </a:moveTo>
                  <a:lnTo>
                    <a:pt x="0" y="4114800"/>
                  </a:lnTo>
                  <a:lnTo>
                    <a:pt x="0" y="0"/>
                  </a:lnTo>
                  <a:lnTo>
                    <a:pt x="7315200" y="0"/>
                  </a:lnTo>
                  <a:lnTo>
                    <a:pt x="7315200" y="4114800"/>
                  </a:lnTo>
                  <a:lnTo>
                    <a:pt x="3657600" y="4114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5712" y="1804963"/>
            <a:ext cx="6372860" cy="31813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700" b="1" spc="-5" dirty="0">
                <a:latin typeface="Courier New"/>
                <a:cs typeface="Courier New"/>
              </a:rPr>
              <a:t>&lt;html&gt;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700" b="1" spc="-5" dirty="0">
                <a:latin typeface="Courier New"/>
                <a:cs typeface="Courier New"/>
              </a:rPr>
              <a:t>&lt;head&gt;&lt;title&gt;First JavaScript</a:t>
            </a:r>
            <a:r>
              <a:rPr sz="1700" b="1" spc="-8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Page&lt;/title&gt;&lt;/head&gt;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700" b="1" spc="-5" dirty="0">
                <a:latin typeface="Courier New"/>
                <a:cs typeface="Courier New"/>
              </a:rPr>
              <a:t>&lt;body&gt;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700" b="1" spc="-5" dirty="0">
                <a:latin typeface="Courier New"/>
                <a:cs typeface="Courier New"/>
              </a:rPr>
              <a:t>&lt;h1&gt;First JavaScript</a:t>
            </a:r>
            <a:r>
              <a:rPr sz="1700" b="1" spc="-1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Page&lt;/h1&gt;</a:t>
            </a:r>
            <a:endParaRPr sz="1700">
              <a:latin typeface="Courier New"/>
              <a:cs typeface="Courier New"/>
            </a:endParaRPr>
          </a:p>
          <a:p>
            <a:pPr marL="271780" marR="1041400" indent="-259079">
              <a:lnSpc>
                <a:spcPct val="110800"/>
              </a:lnSpc>
            </a:pPr>
            <a:r>
              <a:rPr sz="1700" b="1" spc="-5" dirty="0">
                <a:solidFill>
                  <a:srgbClr val="6666FF"/>
                </a:solidFill>
                <a:latin typeface="Courier New"/>
                <a:cs typeface="Courier New"/>
              </a:rPr>
              <a:t>&lt;script type="text/javascript"&gt;  </a:t>
            </a:r>
            <a:r>
              <a:rPr sz="1700" b="1" spc="-5" dirty="0">
                <a:solidFill>
                  <a:srgbClr val="9933FF"/>
                </a:solidFill>
                <a:latin typeface="Courier New"/>
                <a:cs typeface="Courier New"/>
              </a:rPr>
              <a:t>document.write("&lt;hr&gt;");  document.write("Hello World Wide Web");  document.write("&lt;hr&gt;");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700" b="1" spc="-5" dirty="0">
                <a:solidFill>
                  <a:srgbClr val="6666FF"/>
                </a:solidFill>
                <a:latin typeface="Courier New"/>
                <a:cs typeface="Courier New"/>
              </a:rPr>
              <a:t>&lt;/script&gt;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700" b="1" spc="-5" dirty="0">
                <a:latin typeface="Courier New"/>
                <a:cs typeface="Courier New"/>
              </a:rPr>
              <a:t>&lt;/body&gt;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700" b="1" spc="-5" dirty="0">
                <a:latin typeface="Courier New"/>
                <a:cs typeface="Courier New"/>
              </a:rPr>
              <a:t>&lt;/html&gt;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3886200"/>
            <a:ext cx="4724400" cy="2433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609600" y="6492875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75406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onSubmit</a:t>
            </a:r>
            <a:r>
              <a:rPr sz="2000" b="1" spc="-128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Event Handler Example</a:t>
            </a:r>
            <a:endParaRPr sz="2000">
              <a:solidFill>
                <a:srgbClr val="FF0000"/>
              </a:solidFill>
              <a:latin typeface="Arial Black" pitchFamily="34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914400"/>
            <a:ext cx="7260590" cy="563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&lt;html&gt;&lt;head&gt;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&lt;title&gt;onSubmit Event Handler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Example&lt;/title&gt;</a:t>
            </a:r>
            <a:endParaRPr sz="2000">
              <a:latin typeface="Courier New"/>
              <a:cs typeface="Courier New"/>
            </a:endParaRPr>
          </a:p>
          <a:p>
            <a:pPr marL="304800" marR="2527935" indent="-30480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&lt;script type="text/javascript"&gt;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validate()</a:t>
            </a:r>
            <a:r>
              <a:rPr sz="20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// If everything is ok, return</a:t>
            </a:r>
            <a:r>
              <a:rPr sz="20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// Otherwise return</a:t>
            </a:r>
            <a:r>
              <a:rPr sz="20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&lt;/script&gt;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152400" marR="1004569" indent="-152400">
              <a:lnSpc>
                <a:spcPct val="1004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&lt;form action="MessageBoard" method="POST"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onSubmit="return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validate();"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&lt;/form&gt;&lt;/body&gt;&lt;/html&gt;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396240" indent="-167640">
              <a:lnSpc>
                <a:spcPct val="100000"/>
              </a:lnSpc>
              <a:buChar char="•"/>
              <a:tabLst>
                <a:tab pos="396240" algn="l"/>
              </a:tabLst>
            </a:pPr>
            <a:r>
              <a:rPr sz="1950" spc="-10" dirty="0">
                <a:latin typeface="Arial"/>
                <a:cs typeface="Arial"/>
              </a:rPr>
              <a:t>If </a:t>
            </a:r>
            <a:r>
              <a:rPr sz="1950" b="1" spc="-10" dirty="0">
                <a:latin typeface="Courier New"/>
                <a:cs typeface="Courier New"/>
              </a:rPr>
              <a:t>onSubmit</a:t>
            </a:r>
            <a:r>
              <a:rPr sz="1950" b="1" spc="-610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Arial"/>
                <a:cs typeface="Arial"/>
              </a:rPr>
              <a:t>event handler returns false, data </a:t>
            </a:r>
            <a:r>
              <a:rPr sz="1950" spc="-5" dirty="0">
                <a:latin typeface="Arial"/>
                <a:cs typeface="Arial"/>
              </a:rPr>
              <a:t>is </a:t>
            </a:r>
            <a:r>
              <a:rPr sz="1950" spc="-10" dirty="0">
                <a:latin typeface="Arial"/>
                <a:cs typeface="Arial"/>
              </a:rPr>
              <a:t>not </a:t>
            </a:r>
            <a:r>
              <a:rPr sz="1950" spc="-5" dirty="0">
                <a:latin typeface="Arial"/>
                <a:cs typeface="Arial"/>
              </a:rPr>
              <a:t>submitted.</a:t>
            </a:r>
            <a:endParaRPr sz="1950">
              <a:latin typeface="Arial"/>
              <a:cs typeface="Arial"/>
            </a:endParaRPr>
          </a:p>
          <a:p>
            <a:pPr marL="396240" indent="-167640">
              <a:lnSpc>
                <a:spcPct val="100000"/>
              </a:lnSpc>
              <a:spcBef>
                <a:spcPts val="1190"/>
              </a:spcBef>
              <a:buChar char="•"/>
              <a:tabLst>
                <a:tab pos="396240" algn="l"/>
              </a:tabLst>
            </a:pPr>
            <a:r>
              <a:rPr sz="1950" spc="-10" dirty="0">
                <a:latin typeface="Arial"/>
                <a:cs typeface="Arial"/>
              </a:rPr>
              <a:t>If </a:t>
            </a:r>
            <a:r>
              <a:rPr sz="1950" b="1" spc="-10" dirty="0">
                <a:latin typeface="Courier New"/>
                <a:cs typeface="Courier New"/>
              </a:rPr>
              <a:t>onReset</a:t>
            </a:r>
            <a:r>
              <a:rPr sz="1950" b="1" spc="-570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Arial"/>
                <a:cs typeface="Arial"/>
              </a:rPr>
              <a:t>event handler returns false, form is not reset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219200"/>
            <a:ext cx="58159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Build-In JavaScript</a:t>
            </a:r>
            <a:r>
              <a:rPr sz="2000" spc="-6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Objects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828800"/>
            <a:ext cx="1001394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374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Object  </a:t>
            </a:r>
            <a:r>
              <a:rPr sz="2000" dirty="0">
                <a:latin typeface="Arial"/>
                <a:cs typeface="Arial"/>
              </a:rPr>
              <a:t>Array  </a:t>
            </a:r>
            <a:r>
              <a:rPr sz="2000" spc="-5" dirty="0">
                <a:latin typeface="Arial"/>
                <a:cs typeface="Arial"/>
              </a:rPr>
              <a:t>Boolean  Date  </a:t>
            </a:r>
            <a:r>
              <a:rPr sz="2000" dirty="0">
                <a:latin typeface="Arial"/>
                <a:cs typeface="Arial"/>
              </a:rPr>
              <a:t>Error 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  </a:t>
            </a:r>
            <a:r>
              <a:rPr sz="2000" spc="-10" dirty="0">
                <a:latin typeface="Arial"/>
                <a:cs typeface="Arial"/>
              </a:rPr>
              <a:t>Math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5105400"/>
            <a:ext cx="93091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0650">
              <a:lnSpc>
                <a:spcPct val="1371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  </a:t>
            </a:r>
            <a:r>
              <a:rPr sz="2000" spc="-5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1828800"/>
            <a:ext cx="7007859" cy="41160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879725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  <a:p>
            <a:pPr marL="12700" marR="3681729">
              <a:lnSpc>
                <a:spcPct val="137100"/>
              </a:lnSpc>
              <a:spcBef>
                <a:spcPts val="10"/>
              </a:spcBef>
            </a:pPr>
            <a:r>
              <a:rPr sz="2000" spc="-5" dirty="0">
                <a:latin typeface="Arial"/>
                <a:cs typeface="Arial"/>
              </a:rPr>
              <a:t>Creates </a:t>
            </a:r>
            <a:r>
              <a:rPr sz="2000" dirty="0">
                <a:latin typeface="Arial"/>
                <a:cs typeface="Arial"/>
              </a:rPr>
              <a:t>new array </a:t>
            </a:r>
            <a:r>
              <a:rPr sz="2000" spc="-5" dirty="0">
                <a:latin typeface="Arial"/>
                <a:cs typeface="Arial"/>
              </a:rPr>
              <a:t>objects  Creates </a:t>
            </a:r>
            <a:r>
              <a:rPr sz="2000" dirty="0">
                <a:latin typeface="Arial"/>
                <a:cs typeface="Arial"/>
              </a:rPr>
              <a:t>new Boolean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2700" marR="2112010">
              <a:lnSpc>
                <a:spcPct val="137500"/>
              </a:lnSpc>
            </a:pPr>
            <a:r>
              <a:rPr sz="2000" spc="-5" dirty="0">
                <a:latin typeface="Arial"/>
                <a:cs typeface="Arial"/>
              </a:rPr>
              <a:t>Retrieves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manipulates dates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times  Returns run-time </a:t>
            </a:r>
            <a:r>
              <a:rPr sz="2000" dirty="0">
                <a:latin typeface="Arial"/>
                <a:cs typeface="Arial"/>
              </a:rPr>
              <a:t>error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Arial"/>
                <a:cs typeface="Arial"/>
              </a:rPr>
              <a:t>Creates </a:t>
            </a:r>
            <a:r>
              <a:rPr sz="2000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function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05"/>
              </a:spcBef>
            </a:pPr>
            <a:r>
              <a:rPr sz="2000" spc="-5" dirty="0">
                <a:latin typeface="Arial"/>
                <a:cs typeface="Arial"/>
              </a:rPr>
              <a:t>Contains </a:t>
            </a:r>
            <a:r>
              <a:rPr sz="2000" dirty="0">
                <a:latin typeface="Arial"/>
                <a:cs typeface="Arial"/>
              </a:rPr>
              <a:t>methods and properties </a:t>
            </a:r>
            <a:r>
              <a:rPr sz="2000" spc="-5" dirty="0">
                <a:latin typeface="Arial"/>
                <a:cs typeface="Arial"/>
              </a:rPr>
              <a:t>for performing mathematical  calculations</a:t>
            </a:r>
            <a:endParaRPr sz="2000">
              <a:latin typeface="Arial"/>
              <a:cs typeface="Arial"/>
            </a:endParaRPr>
          </a:p>
          <a:p>
            <a:pPr marL="12700" marR="62865">
              <a:lnSpc>
                <a:spcPct val="137100"/>
              </a:lnSpc>
              <a:spcBef>
                <a:spcPts val="275"/>
              </a:spcBef>
            </a:pPr>
            <a:r>
              <a:rPr sz="2000" spc="-5" dirty="0">
                <a:latin typeface="Arial"/>
                <a:cs typeface="Arial"/>
              </a:rPr>
              <a:t>Contains </a:t>
            </a:r>
            <a:r>
              <a:rPr sz="2000" dirty="0">
                <a:latin typeface="Arial"/>
                <a:cs typeface="Arial"/>
              </a:rPr>
              <a:t>methods and properties </a:t>
            </a:r>
            <a:r>
              <a:rPr sz="2000" spc="-5" dirty="0">
                <a:latin typeface="Arial"/>
                <a:cs typeface="Arial"/>
              </a:rPr>
              <a:t>for manipulating </a:t>
            </a:r>
            <a:r>
              <a:rPr sz="2000" dirty="0">
                <a:latin typeface="Arial"/>
                <a:cs typeface="Arial"/>
              </a:rPr>
              <a:t>numbers.  </a:t>
            </a:r>
            <a:r>
              <a:rPr sz="2000" spc="-5" dirty="0">
                <a:latin typeface="Arial"/>
                <a:cs typeface="Arial"/>
              </a:rPr>
              <a:t>Contains </a:t>
            </a:r>
            <a:r>
              <a:rPr sz="2000" dirty="0">
                <a:latin typeface="Arial"/>
                <a:cs typeface="Arial"/>
              </a:rPr>
              <a:t>methods and properties </a:t>
            </a:r>
            <a:r>
              <a:rPr sz="2000" spc="-5" dirty="0">
                <a:latin typeface="Arial"/>
                <a:cs typeface="Arial"/>
              </a:rPr>
              <a:t>for manipulating text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14400"/>
            <a:ext cx="79381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String Object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(Some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useful</a:t>
            </a:r>
            <a:r>
              <a:rPr sz="2000" spc="-4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methods)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19200"/>
            <a:ext cx="8658225" cy="492378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0190" indent="-224790">
              <a:lnSpc>
                <a:spcPct val="100000"/>
              </a:lnSpc>
              <a:spcBef>
                <a:spcPts val="695"/>
              </a:spcBef>
              <a:buClr>
                <a:srgbClr val="CCCCFF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solidFill>
                  <a:srgbClr val="0000FF"/>
                </a:solidFill>
                <a:cs typeface="Arial"/>
              </a:rPr>
              <a:t>length</a:t>
            </a:r>
            <a:endParaRPr sz="2000"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520"/>
              </a:spcBef>
            </a:pPr>
            <a:r>
              <a:rPr lang="en-IN" sz="2000" baseline="5291" dirty="0" smtClean="0">
                <a:solidFill>
                  <a:srgbClr val="CCCCFF"/>
                </a:solidFill>
                <a:cs typeface="UnDotum"/>
              </a:rPr>
              <a:t>    </a:t>
            </a:r>
            <a:r>
              <a:rPr sz="2000" smtClean="0">
                <a:cs typeface="Arial"/>
              </a:rPr>
              <a:t>A</a:t>
            </a:r>
            <a:r>
              <a:rPr lang="en-IN" sz="2000" dirty="0" smtClean="0">
                <a:cs typeface="Arial"/>
              </a:rPr>
              <a:t> s</a:t>
            </a:r>
            <a:r>
              <a:rPr sz="2000" smtClean="0">
                <a:cs typeface="Arial"/>
              </a:rPr>
              <a:t>tring </a:t>
            </a:r>
            <a:r>
              <a:rPr sz="2000" dirty="0">
                <a:cs typeface="Arial"/>
              </a:rPr>
              <a:t>property that tells the number of character in the string</a:t>
            </a:r>
            <a:endParaRPr sz="2000">
              <a:cs typeface="Arial"/>
            </a:endParaRPr>
          </a:p>
          <a:p>
            <a:pPr marL="250190" indent="-22479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solidFill>
                  <a:srgbClr val="0000FF"/>
                </a:solidFill>
                <a:cs typeface="Arial"/>
              </a:rPr>
              <a:t>charAt(idx)</a:t>
            </a:r>
            <a:endParaRPr sz="2000"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lang="en-IN" sz="2000" baseline="5787" dirty="0" smtClean="0">
                <a:solidFill>
                  <a:srgbClr val="CCCCFF"/>
                </a:solidFill>
                <a:cs typeface="Arial"/>
              </a:rPr>
              <a:t> </a:t>
            </a:r>
            <a:r>
              <a:rPr lang="en-IN" sz="2000" dirty="0" smtClean="0">
                <a:cs typeface="Arial"/>
              </a:rPr>
              <a:t>Returns </a:t>
            </a:r>
            <a:r>
              <a:rPr sz="2000" smtClean="0">
                <a:cs typeface="Arial"/>
              </a:rPr>
              <a:t>the </a:t>
            </a:r>
            <a:r>
              <a:rPr sz="2000" dirty="0">
                <a:cs typeface="Arial"/>
              </a:rPr>
              <a:t>character at location "idx"</a:t>
            </a:r>
            <a:endParaRPr sz="2000">
              <a:cs typeface="Arial"/>
            </a:endParaRPr>
          </a:p>
          <a:p>
            <a:pPr marL="250190" indent="-22479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solidFill>
                  <a:srgbClr val="0000FF"/>
                </a:solidFill>
                <a:cs typeface="Arial"/>
              </a:rPr>
              <a:t>toUpperCase(), toLowerCase()</a:t>
            </a:r>
            <a:endParaRPr sz="2000"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590"/>
              </a:spcBef>
            </a:pPr>
            <a:r>
              <a:rPr sz="2000" smtClean="0">
                <a:cs typeface="Arial"/>
              </a:rPr>
              <a:t>Returns </a:t>
            </a:r>
            <a:r>
              <a:rPr sz="2000" dirty="0">
                <a:cs typeface="Arial"/>
              </a:rPr>
              <a:t>the same string with all uppercase/lowercase letters</a:t>
            </a:r>
            <a:endParaRPr sz="2000">
              <a:cs typeface="Arial"/>
            </a:endParaRPr>
          </a:p>
          <a:p>
            <a:pPr marL="250190" indent="-22479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solidFill>
                  <a:srgbClr val="0000FF"/>
                </a:solidFill>
                <a:cs typeface="Arial"/>
              </a:rPr>
              <a:t>substring(beginIdx)</a:t>
            </a:r>
            <a:endParaRPr sz="2000"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2000" smtClean="0">
                <a:cs typeface="Arial"/>
              </a:rPr>
              <a:t>Returns </a:t>
            </a:r>
            <a:r>
              <a:rPr sz="2000" dirty="0">
                <a:cs typeface="Arial"/>
              </a:rPr>
              <a:t>a substring started at location "beginIdx"</a:t>
            </a:r>
            <a:endParaRPr sz="2000">
              <a:cs typeface="Arial"/>
            </a:endParaRPr>
          </a:p>
          <a:p>
            <a:pPr marL="250190" indent="-22479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solidFill>
                  <a:srgbClr val="0000FF"/>
                </a:solidFill>
                <a:cs typeface="Arial"/>
              </a:rPr>
              <a:t>substring(beginIdx, endIdx)</a:t>
            </a:r>
            <a:endParaRPr sz="2000">
              <a:cs typeface="Arial"/>
            </a:endParaRPr>
          </a:p>
          <a:p>
            <a:pPr marL="488950" marR="235585" indent="-124460">
              <a:lnSpc>
                <a:spcPct val="100000"/>
              </a:lnSpc>
              <a:spcBef>
                <a:spcPts val="600"/>
              </a:spcBef>
            </a:pPr>
            <a:r>
              <a:rPr sz="2000" smtClean="0">
                <a:cs typeface="Arial"/>
              </a:rPr>
              <a:t>Returns </a:t>
            </a:r>
            <a:r>
              <a:rPr sz="2000" dirty="0">
                <a:cs typeface="Arial"/>
              </a:rPr>
              <a:t>a substring started at "beginIdx" until "endIdx" (but  not including "endIdx"</a:t>
            </a:r>
            <a:endParaRPr sz="2000">
              <a:cs typeface="Arial"/>
            </a:endParaRPr>
          </a:p>
          <a:p>
            <a:pPr marL="250190" indent="-224790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solidFill>
                  <a:srgbClr val="0000FF"/>
                </a:solidFill>
                <a:cs typeface="Arial"/>
              </a:rPr>
              <a:t>indexOf(str)</a:t>
            </a:r>
            <a:endParaRPr sz="2000"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2000" smtClean="0">
                <a:cs typeface="Arial"/>
              </a:rPr>
              <a:t>Returns </a:t>
            </a:r>
            <a:r>
              <a:rPr sz="2000" dirty="0">
                <a:cs typeface="Arial"/>
              </a:rPr>
              <a:t>the position where "str" first occurs in the string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72777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Error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and Exception Handling </a:t>
            </a:r>
            <a:r>
              <a:rPr sz="2000" spc="5" dirty="0">
                <a:solidFill>
                  <a:srgbClr val="FF0000"/>
                </a:solidFill>
                <a:latin typeface="Arial Black" pitchFamily="34" charset="0"/>
              </a:rPr>
              <a:t>in</a:t>
            </a:r>
            <a:r>
              <a:rPr sz="2000" spc="-1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JavaScript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341995" cy="447558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7030" marR="17780" indent="-341630">
              <a:lnSpc>
                <a:spcPts val="3020"/>
              </a:lnSpc>
              <a:spcBef>
                <a:spcPts val="480"/>
              </a:spcBef>
              <a:buClr>
                <a:srgbClr val="CCCCFF"/>
              </a:buClr>
              <a:buFont typeface="UnDotum"/>
              <a:buChar char=""/>
              <a:tabLst>
                <a:tab pos="366395" algn="l"/>
                <a:tab pos="367030" algn="l"/>
              </a:tabLst>
            </a:pPr>
            <a:r>
              <a:rPr spc="-5" dirty="0">
                <a:latin typeface="+mj-lt"/>
                <a:cs typeface="Arial"/>
              </a:rPr>
              <a:t>Javascript </a:t>
            </a:r>
            <a:r>
              <a:rPr dirty="0">
                <a:latin typeface="+mj-lt"/>
                <a:cs typeface="Arial"/>
              </a:rPr>
              <a:t>makes </a:t>
            </a:r>
            <a:r>
              <a:rPr spc="-5" dirty="0">
                <a:latin typeface="+mj-lt"/>
                <a:cs typeface="Arial"/>
              </a:rPr>
              <a:t>no distinction </a:t>
            </a:r>
            <a:r>
              <a:rPr spc="-10" dirty="0">
                <a:latin typeface="+mj-lt"/>
                <a:cs typeface="Arial"/>
              </a:rPr>
              <a:t>between </a:t>
            </a:r>
            <a:r>
              <a:rPr spc="-5" dirty="0">
                <a:latin typeface="+mj-lt"/>
                <a:cs typeface="Arial"/>
              </a:rPr>
              <a:t>Error and  Exception (Unlike</a:t>
            </a:r>
            <a:r>
              <a:rPr spc="-10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Java)</a:t>
            </a:r>
            <a:endParaRPr>
              <a:latin typeface="+mj-lt"/>
              <a:cs typeface="Arial"/>
            </a:endParaRPr>
          </a:p>
          <a:p>
            <a:pPr marL="367030" indent="-341630">
              <a:lnSpc>
                <a:spcPct val="100000"/>
              </a:lnSpc>
              <a:spcBef>
                <a:spcPts val="2180"/>
              </a:spcBef>
              <a:buClr>
                <a:srgbClr val="CCCCFF"/>
              </a:buClr>
              <a:buFont typeface="UnDotum"/>
              <a:buChar char=""/>
              <a:tabLst>
                <a:tab pos="366395" algn="l"/>
                <a:tab pos="367030" algn="l"/>
              </a:tabLst>
            </a:pPr>
            <a:r>
              <a:rPr spc="-5" dirty="0">
                <a:latin typeface="+mj-lt"/>
                <a:cs typeface="Arial"/>
              </a:rPr>
              <a:t>Handling</a:t>
            </a:r>
            <a:r>
              <a:rPr spc="-10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Exceptions</a:t>
            </a:r>
            <a:endParaRPr>
              <a:latin typeface="+mj-lt"/>
              <a:cs typeface="Arial"/>
            </a:endParaRPr>
          </a:p>
          <a:p>
            <a:pPr marL="767080" lvl="1" indent="-284480">
              <a:lnSpc>
                <a:spcPct val="100000"/>
              </a:lnSpc>
              <a:spcBef>
                <a:spcPts val="320"/>
              </a:spcBef>
              <a:buClr>
                <a:srgbClr val="CCCCFF"/>
              </a:buClr>
              <a:buFont typeface="UnDotum"/>
              <a:buChar char=""/>
              <a:tabLst>
                <a:tab pos="767080" algn="l"/>
              </a:tabLst>
            </a:pPr>
            <a:r>
              <a:rPr dirty="0">
                <a:latin typeface="+mj-lt"/>
                <a:cs typeface="Arial"/>
              </a:rPr>
              <a:t>The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onError </a:t>
            </a:r>
            <a:r>
              <a:rPr spc="-10" dirty="0">
                <a:latin typeface="+mj-lt"/>
                <a:cs typeface="Arial"/>
              </a:rPr>
              <a:t>event</a:t>
            </a:r>
            <a:r>
              <a:rPr spc="5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handler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dirty="0">
                <a:latin typeface="+mj-lt"/>
                <a:cs typeface="Arial"/>
              </a:rPr>
              <a:t>A </a:t>
            </a:r>
            <a:r>
              <a:rPr spc="-5" dirty="0">
                <a:latin typeface="+mj-lt"/>
                <a:cs typeface="Arial"/>
              </a:rPr>
              <a:t>method associated </a:t>
            </a:r>
            <a:r>
              <a:rPr spc="-10" dirty="0">
                <a:latin typeface="+mj-lt"/>
                <a:cs typeface="Arial"/>
              </a:rPr>
              <a:t>with </a:t>
            </a:r>
            <a:r>
              <a:rPr spc="-5" dirty="0">
                <a:latin typeface="+mj-lt"/>
                <a:cs typeface="Arial"/>
              </a:rPr>
              <a:t>the </a:t>
            </a:r>
            <a:r>
              <a:rPr spc="-10" dirty="0">
                <a:latin typeface="+mj-lt"/>
                <a:cs typeface="Arial"/>
              </a:rPr>
              <a:t>window</a:t>
            </a:r>
            <a:r>
              <a:rPr spc="-15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object.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pc="-5" dirty="0">
                <a:latin typeface="+mj-lt"/>
                <a:cs typeface="Arial"/>
              </a:rPr>
              <a:t>It </a:t>
            </a:r>
            <a:r>
              <a:rPr dirty="0">
                <a:latin typeface="+mj-lt"/>
                <a:cs typeface="Arial"/>
              </a:rPr>
              <a:t>is </a:t>
            </a:r>
            <a:r>
              <a:rPr spc="-5" dirty="0">
                <a:latin typeface="+mj-lt"/>
                <a:cs typeface="Arial"/>
              </a:rPr>
              <a:t>called </a:t>
            </a:r>
            <a:r>
              <a:rPr spc="-10" dirty="0">
                <a:latin typeface="+mj-lt"/>
                <a:cs typeface="Arial"/>
              </a:rPr>
              <a:t>whenever </a:t>
            </a:r>
            <a:r>
              <a:rPr spc="-5" dirty="0">
                <a:latin typeface="+mj-lt"/>
                <a:cs typeface="Arial"/>
              </a:rPr>
              <a:t>an exception</a:t>
            </a:r>
            <a:r>
              <a:rPr spc="5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occurs</a:t>
            </a:r>
            <a:endParaRPr>
              <a:latin typeface="+mj-lt"/>
              <a:cs typeface="Arial"/>
            </a:endParaRPr>
          </a:p>
          <a:p>
            <a:pPr marL="767080" lvl="1" indent="-284480">
              <a:lnSpc>
                <a:spcPct val="100000"/>
              </a:lnSpc>
              <a:spcBef>
                <a:spcPts val="330"/>
              </a:spcBef>
              <a:buClr>
                <a:srgbClr val="CCCCFF"/>
              </a:buClr>
              <a:buFont typeface="UnDotum"/>
              <a:buChar char=""/>
              <a:tabLst>
                <a:tab pos="767080" algn="l"/>
              </a:tabLst>
            </a:pPr>
            <a:r>
              <a:rPr dirty="0">
                <a:latin typeface="+mj-lt"/>
                <a:cs typeface="Arial"/>
              </a:rPr>
              <a:t>The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try </a:t>
            </a:r>
            <a:r>
              <a:rPr dirty="0">
                <a:solidFill>
                  <a:srgbClr val="0000FF"/>
                </a:solidFill>
                <a:latin typeface="+mj-lt"/>
                <a:cs typeface="Arial"/>
              </a:rPr>
              <a:t>…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catch </a:t>
            </a:r>
            <a:r>
              <a:rPr dirty="0">
                <a:solidFill>
                  <a:srgbClr val="0000FF"/>
                </a:solidFill>
                <a:latin typeface="+mj-lt"/>
                <a:cs typeface="Arial"/>
              </a:rPr>
              <a:t>…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finally</a:t>
            </a:r>
            <a:r>
              <a:rPr spc="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pc="-10" dirty="0">
                <a:latin typeface="+mj-lt"/>
                <a:cs typeface="Arial"/>
              </a:rPr>
              <a:t>block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pc="-5" dirty="0">
                <a:latin typeface="+mj-lt"/>
                <a:cs typeface="Arial"/>
              </a:rPr>
              <a:t>Similar to Java </a:t>
            </a:r>
            <a:r>
              <a:rPr dirty="0">
                <a:latin typeface="+mj-lt"/>
                <a:cs typeface="Arial"/>
              </a:rPr>
              <a:t>try … catch … </a:t>
            </a:r>
            <a:r>
              <a:rPr spc="-5" dirty="0">
                <a:latin typeface="+mj-lt"/>
                <a:cs typeface="Arial"/>
              </a:rPr>
              <a:t>finally</a:t>
            </a:r>
            <a:r>
              <a:rPr spc="-25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block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pc="-5" dirty="0">
                <a:latin typeface="+mj-lt"/>
                <a:cs typeface="Arial"/>
              </a:rPr>
              <a:t>For </a:t>
            </a:r>
            <a:r>
              <a:rPr spc="-10" dirty="0">
                <a:latin typeface="+mj-lt"/>
                <a:cs typeface="Arial"/>
              </a:rPr>
              <a:t>handling exceptions </a:t>
            </a:r>
            <a:r>
              <a:rPr dirty="0">
                <a:latin typeface="+mj-lt"/>
                <a:cs typeface="Arial"/>
              </a:rPr>
              <a:t>in a </a:t>
            </a:r>
            <a:r>
              <a:rPr spc="-5" dirty="0">
                <a:latin typeface="+mj-lt"/>
                <a:cs typeface="Arial"/>
              </a:rPr>
              <a:t>code</a:t>
            </a:r>
            <a:r>
              <a:rPr spc="15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segment</a:t>
            </a:r>
            <a:endParaRPr>
              <a:latin typeface="+mj-lt"/>
              <a:cs typeface="Arial"/>
            </a:endParaRPr>
          </a:p>
          <a:p>
            <a:pPr marL="767080" lvl="1" indent="-284480">
              <a:lnSpc>
                <a:spcPct val="100000"/>
              </a:lnSpc>
              <a:spcBef>
                <a:spcPts val="320"/>
              </a:spcBef>
              <a:buClr>
                <a:srgbClr val="CCCCFF"/>
              </a:buClr>
              <a:buFont typeface="UnDotum"/>
              <a:buChar char=""/>
              <a:tabLst>
                <a:tab pos="767080" algn="l"/>
              </a:tabLst>
            </a:pPr>
            <a:r>
              <a:rPr spc="-5" dirty="0">
                <a:latin typeface="+mj-lt"/>
                <a:cs typeface="Arial"/>
              </a:rPr>
              <a:t>Use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throw </a:t>
            </a:r>
            <a:r>
              <a:rPr spc="-5" dirty="0">
                <a:latin typeface="+mj-lt"/>
                <a:cs typeface="Arial"/>
              </a:rPr>
              <a:t>statement </a:t>
            </a:r>
            <a:r>
              <a:rPr dirty="0">
                <a:latin typeface="+mj-lt"/>
                <a:cs typeface="Arial"/>
              </a:rPr>
              <a:t>to </a:t>
            </a:r>
            <a:r>
              <a:rPr spc="-5" dirty="0">
                <a:latin typeface="+mj-lt"/>
                <a:cs typeface="Arial"/>
              </a:rPr>
              <a:t>throw an</a:t>
            </a:r>
            <a:r>
              <a:rPr spc="-15" dirty="0">
                <a:latin typeface="+mj-lt"/>
                <a:cs typeface="Arial"/>
              </a:rPr>
              <a:t> </a:t>
            </a:r>
            <a:r>
              <a:rPr spc="-10" dirty="0">
                <a:latin typeface="+mj-lt"/>
                <a:cs typeface="Arial"/>
              </a:rPr>
              <a:t>exception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pc="-10" dirty="0">
                <a:latin typeface="+mj-lt"/>
                <a:cs typeface="Arial"/>
              </a:rPr>
              <a:t>You </a:t>
            </a:r>
            <a:r>
              <a:rPr dirty="0">
                <a:latin typeface="+mj-lt"/>
                <a:cs typeface="Arial"/>
              </a:rPr>
              <a:t>can </a:t>
            </a:r>
            <a:r>
              <a:rPr spc="-5" dirty="0">
                <a:latin typeface="+mj-lt"/>
                <a:cs typeface="Arial"/>
              </a:rPr>
              <a:t>throw </a:t>
            </a:r>
            <a:r>
              <a:rPr spc="-10" dirty="0">
                <a:latin typeface="+mj-lt"/>
                <a:cs typeface="Arial"/>
              </a:rPr>
              <a:t>value </a:t>
            </a:r>
            <a:r>
              <a:rPr spc="-5" dirty="0">
                <a:latin typeface="+mj-lt"/>
                <a:cs typeface="Arial"/>
              </a:rPr>
              <a:t>of any</a:t>
            </a:r>
            <a:r>
              <a:rPr spc="-10" dirty="0">
                <a:latin typeface="+mj-lt"/>
                <a:cs typeface="Arial"/>
              </a:rPr>
              <a:t> type</a:t>
            </a:r>
            <a:endParaRPr>
              <a:latin typeface="+mj-lt"/>
              <a:cs typeface="Arial"/>
            </a:endParaRPr>
          </a:p>
          <a:p>
            <a:pPr marL="767080" lvl="1" indent="-284480">
              <a:lnSpc>
                <a:spcPct val="100000"/>
              </a:lnSpc>
              <a:spcBef>
                <a:spcPts val="330"/>
              </a:spcBef>
              <a:buClr>
                <a:srgbClr val="CCCCFF"/>
              </a:buClr>
              <a:buFont typeface="UnDotum"/>
              <a:buChar char=""/>
              <a:tabLst>
                <a:tab pos="767080" algn="l"/>
              </a:tabLst>
            </a:pPr>
            <a:r>
              <a:rPr dirty="0">
                <a:latin typeface="+mj-lt"/>
                <a:cs typeface="Arial"/>
              </a:rPr>
              <a:t>The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Error </a:t>
            </a:r>
            <a:r>
              <a:rPr spc="-5" dirty="0">
                <a:latin typeface="+mj-lt"/>
                <a:cs typeface="Arial"/>
              </a:rPr>
              <a:t>object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pc="-5" dirty="0">
                <a:latin typeface="+mj-lt"/>
                <a:cs typeface="Arial"/>
              </a:rPr>
              <a:t>Default object for representing an</a:t>
            </a:r>
            <a:r>
              <a:rPr spc="5" dirty="0">
                <a:latin typeface="+mj-lt"/>
                <a:cs typeface="Arial"/>
              </a:rPr>
              <a:t> </a:t>
            </a:r>
            <a:r>
              <a:rPr spc="-10" dirty="0">
                <a:latin typeface="+mj-lt"/>
                <a:cs typeface="Arial"/>
              </a:rPr>
              <a:t>exception</a:t>
            </a:r>
            <a:endParaRPr>
              <a:latin typeface="+mj-lt"/>
              <a:cs typeface="Arial"/>
            </a:endParaRPr>
          </a:p>
          <a:p>
            <a:pPr marL="1168400" lvl="2" indent="-228600">
              <a:lnSpc>
                <a:spcPct val="100000"/>
              </a:lnSpc>
              <a:spcBef>
                <a:spcPts val="270"/>
              </a:spcBef>
              <a:buClr>
                <a:srgbClr val="CCCCFF"/>
              </a:buClr>
              <a:buFont typeface="UnDotum"/>
              <a:buChar char=""/>
              <a:tabLst>
                <a:tab pos="1168400" algn="l"/>
              </a:tabLst>
            </a:pPr>
            <a:r>
              <a:rPr spc="-5" dirty="0">
                <a:latin typeface="+mj-lt"/>
                <a:cs typeface="Arial"/>
              </a:rPr>
              <a:t>Each Error </a:t>
            </a:r>
            <a:r>
              <a:rPr spc="-10" dirty="0">
                <a:latin typeface="+mj-lt"/>
                <a:cs typeface="Arial"/>
              </a:rPr>
              <a:t>object has </a:t>
            </a:r>
            <a:r>
              <a:rPr dirty="0">
                <a:latin typeface="+mj-lt"/>
                <a:cs typeface="Arial"/>
              </a:rPr>
              <a:t>a </a:t>
            </a:r>
            <a:r>
              <a:rPr spc="-5" dirty="0">
                <a:solidFill>
                  <a:srgbClr val="0000FF"/>
                </a:solidFill>
                <a:latin typeface="+mj-lt"/>
                <a:cs typeface="Arial"/>
              </a:rPr>
              <a:t>name </a:t>
            </a:r>
            <a:r>
              <a:rPr spc="-5" dirty="0">
                <a:latin typeface="+mj-lt"/>
                <a:cs typeface="Arial"/>
              </a:rPr>
              <a:t>and </a:t>
            </a:r>
            <a:r>
              <a:rPr dirty="0">
                <a:solidFill>
                  <a:srgbClr val="0000FF"/>
                </a:solidFill>
                <a:latin typeface="+mj-lt"/>
                <a:cs typeface="Arial"/>
              </a:rPr>
              <a:t>message</a:t>
            </a:r>
            <a:r>
              <a:rPr spc="8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pc="-10" dirty="0">
                <a:latin typeface="+mj-lt"/>
                <a:cs typeface="Arial"/>
              </a:rPr>
              <a:t>properties</a:t>
            </a:r>
            <a:endParaRPr>
              <a:latin typeface="+mj-lt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78225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How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to use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“onError” event</a:t>
            </a:r>
            <a:r>
              <a:rPr sz="2000" spc="-8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handler?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1214437"/>
            <a:ext cx="9153525" cy="5648325"/>
            <a:chOff x="-4762" y="1214437"/>
            <a:chExt cx="9153525" cy="5648325"/>
          </a:xfrm>
        </p:grpSpPr>
        <p:sp>
          <p:nvSpPr>
            <p:cNvPr id="4" name="object 4"/>
            <p:cNvSpPr/>
            <p:nvPr/>
          </p:nvSpPr>
          <p:spPr>
            <a:xfrm>
              <a:off x="0" y="1219200"/>
              <a:ext cx="9144000" cy="5638800"/>
            </a:xfrm>
            <a:custGeom>
              <a:avLst/>
              <a:gdLst/>
              <a:ahLst/>
              <a:cxnLst/>
              <a:rect l="l" t="t" r="r" b="b"/>
              <a:pathLst>
                <a:path w="9144000" h="5638800">
                  <a:moveTo>
                    <a:pt x="91440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9144000" y="5638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19200"/>
              <a:ext cx="9144000" cy="5638800"/>
            </a:xfrm>
            <a:custGeom>
              <a:avLst/>
              <a:gdLst/>
              <a:ahLst/>
              <a:cxnLst/>
              <a:rect l="l" t="t" r="r" b="b"/>
              <a:pathLst>
                <a:path w="9144000" h="5638800">
                  <a:moveTo>
                    <a:pt x="4572000" y="5638800"/>
                  </a:moveTo>
                  <a:lnTo>
                    <a:pt x="0" y="5638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5638800"/>
                  </a:lnTo>
                  <a:lnTo>
                    <a:pt x="4572000" y="563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469" y="1197609"/>
            <a:ext cx="6060440" cy="499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&lt;title&gt;onerror event handler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example&lt;/title&gt;</a:t>
            </a:r>
            <a:endParaRPr sz="1800">
              <a:latin typeface="Courier New"/>
              <a:cs typeface="Courier New"/>
            </a:endParaRPr>
          </a:p>
          <a:p>
            <a:pPr marL="12700" marR="1787525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&lt;script type="text/javascript"&gt;  function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errorHandler(){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alert("Error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Ourred!");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JavaScript is</a:t>
            </a:r>
            <a:r>
              <a:rPr sz="1800" b="1" spc="-90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casesensitive</a:t>
            </a:r>
            <a:endParaRPr sz="1800">
              <a:latin typeface="Courier New"/>
              <a:cs typeface="Courier New"/>
            </a:endParaRPr>
          </a:p>
          <a:p>
            <a:pPr marL="12700" marR="1924685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Don't write onerror!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window.onError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errorHandler;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287020" marR="1787525" indent="-27432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&lt;script type="text/javascript"&gt;  </a:t>
            </a:r>
            <a:r>
              <a:rPr sz="1800" b="1" spc="-5" dirty="0">
                <a:solidFill>
                  <a:srgbClr val="EF0000"/>
                </a:solidFill>
                <a:latin typeface="Courier New"/>
                <a:cs typeface="Courier New"/>
              </a:rPr>
              <a:t>document.write("Hello</a:t>
            </a:r>
            <a:r>
              <a:rPr sz="1800" b="1" spc="-50" dirty="0">
                <a:solidFill>
                  <a:srgbClr val="E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EF0000"/>
                </a:solidFill>
                <a:latin typeface="Courier New"/>
                <a:cs typeface="Courier New"/>
              </a:rPr>
              <a:t>there;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32679" y="2169160"/>
            <a:ext cx="4107179" cy="3926840"/>
            <a:chOff x="4932679" y="2169160"/>
            <a:chExt cx="4107179" cy="4403090"/>
          </a:xfrm>
        </p:grpSpPr>
        <p:sp>
          <p:nvSpPr>
            <p:cNvPr id="8" name="object 8"/>
            <p:cNvSpPr/>
            <p:nvPr/>
          </p:nvSpPr>
          <p:spPr>
            <a:xfrm>
              <a:off x="6516369" y="2169160"/>
              <a:ext cx="2475229" cy="1496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2679" y="3846830"/>
              <a:ext cx="4107179" cy="2725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55549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try </a:t>
            </a:r>
            <a:r>
              <a:rPr sz="2000" dirty="0">
                <a:solidFill>
                  <a:srgbClr val="FF0000"/>
                </a:solidFill>
                <a:latin typeface="Arial Black" pitchFamily="34" charset="0"/>
              </a:rPr>
              <a:t>… catch …</a:t>
            </a:r>
            <a:r>
              <a:rPr sz="2000" spc="-12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finally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69" y="970279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tr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2740" y="1296856"/>
          <a:ext cx="7606030" cy="108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/>
                <a:gridCol w="3702685"/>
                <a:gridCol w="3528695"/>
              </a:tblGrid>
              <a:tr h="40570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Contains normal codes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that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might throw an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exception.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812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42900" marR="60325" indent="-27432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If an exception is thrown,  catch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block.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immediately go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8585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469" y="2626359"/>
            <a:ext cx="8940165" cy="355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catch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errorVariable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// Codes here get executed if an exception is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thrown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"/>
              </a:spcBef>
              <a:tabLst>
                <a:tab pos="972185" algn="l"/>
              </a:tabLst>
            </a:pPr>
            <a:r>
              <a:rPr sz="1800" b="1" spc="-5" dirty="0">
                <a:latin typeface="Courier New"/>
                <a:cs typeface="Courier New"/>
              </a:rPr>
              <a:t>//	in the try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block.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The errorVariable is an Error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object.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// Executed after the catch or try block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finish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Codes in finally block are always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executed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79600"/>
              </a:lnSpc>
              <a:spcBef>
                <a:spcPts val="459"/>
              </a:spcBef>
            </a:pPr>
            <a:r>
              <a:rPr sz="1800" b="1" spc="-5" dirty="0">
                <a:latin typeface="Courier New"/>
                <a:cs typeface="Courier New"/>
              </a:rPr>
              <a:t>// One or both of catch and finally blocks must accompany the try  block.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64033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try … catch … finally example</a:t>
            </a:r>
            <a:endParaRPr sz="2000" spc="-5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1273809"/>
            <a:ext cx="7842884" cy="4718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69970">
              <a:lnSpc>
                <a:spcPct val="100899"/>
              </a:lnSpc>
              <a:spcBef>
                <a:spcPts val="80"/>
              </a:spcBef>
            </a:pPr>
            <a:r>
              <a:rPr sz="1800" b="1" spc="-5" dirty="0">
                <a:latin typeface="Courier New"/>
                <a:cs typeface="Courier New"/>
              </a:rPr>
              <a:t>&lt;script type="text/javascript"&gt;  try{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document.write("Try block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begins&lt;br&gt;");</a:t>
            </a:r>
            <a:endParaRPr sz="1800">
              <a:latin typeface="Courier New"/>
              <a:cs typeface="Courier New"/>
            </a:endParaRPr>
          </a:p>
          <a:p>
            <a:pPr marL="287020" marR="4256405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create </a:t>
            </a:r>
            <a:r>
              <a:rPr sz="1800" b="1" dirty="0">
                <a:solidFill>
                  <a:srgbClr val="6666FF"/>
                </a:solidFill>
                <a:latin typeface="Courier New"/>
                <a:cs typeface="Courier New"/>
              </a:rPr>
              <a:t>a </a:t>
            </a: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syntax error  </a:t>
            </a:r>
            <a:r>
              <a:rPr sz="1800" b="1" spc="-5" dirty="0">
                <a:latin typeface="Courier New"/>
                <a:cs typeface="Courier New"/>
              </a:rPr>
              <a:t>eval ("10 </a:t>
            </a:r>
            <a:r>
              <a:rPr sz="1800" b="1" dirty="0">
                <a:latin typeface="Courier New"/>
                <a:cs typeface="Courier New"/>
              </a:rPr>
              <a:t>+ *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5");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287020" marR="2199005" indent="-274320">
              <a:lnSpc>
                <a:spcPct val="100499"/>
              </a:lnSpc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5" dirty="0">
                <a:latin typeface="Courier New"/>
                <a:cs typeface="Courier New"/>
              </a:rPr>
              <a:t>catch( errVar </a:t>
            </a:r>
            <a:r>
              <a:rPr sz="1800" b="1" dirty="0">
                <a:latin typeface="Courier New"/>
                <a:cs typeface="Courier New"/>
              </a:rPr>
              <a:t>) {  </a:t>
            </a:r>
            <a:r>
              <a:rPr sz="1800" b="1" spc="-5" dirty="0">
                <a:latin typeface="Courier New"/>
                <a:cs typeface="Courier New"/>
              </a:rPr>
              <a:t>document.write("Exception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caught&lt;br&gt;");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errVar is an Error</a:t>
            </a:r>
            <a:r>
              <a:rPr sz="1800" b="1" spc="-20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All Error objects have </a:t>
            </a:r>
            <a:r>
              <a:rPr sz="1800" b="1" dirty="0">
                <a:solidFill>
                  <a:srgbClr val="6666FF"/>
                </a:solidFill>
                <a:latin typeface="Courier New"/>
                <a:cs typeface="Courier New"/>
              </a:rPr>
              <a:t>a </a:t>
            </a: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name and message</a:t>
            </a:r>
            <a:r>
              <a:rPr sz="1800" b="1" spc="-70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properties</a:t>
            </a:r>
            <a:endParaRPr sz="1800">
              <a:latin typeface="Courier New"/>
              <a:cs typeface="Courier New"/>
            </a:endParaRPr>
          </a:p>
          <a:p>
            <a:pPr marL="287020" marR="14224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document.write("Error name: </a:t>
            </a:r>
            <a:r>
              <a:rPr sz="1800" b="1" dirty="0">
                <a:latin typeface="Courier New"/>
                <a:cs typeface="Courier New"/>
              </a:rPr>
              <a:t>" + </a:t>
            </a:r>
            <a:r>
              <a:rPr sz="1800" b="1" spc="-5" dirty="0">
                <a:latin typeface="Courier New"/>
                <a:cs typeface="Courier New"/>
              </a:rPr>
              <a:t>errVar.name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5" dirty="0">
                <a:latin typeface="Courier New"/>
                <a:cs typeface="Courier New"/>
              </a:rPr>
              <a:t>"&lt;br&gt;");  document.write("Error message: </a:t>
            </a:r>
            <a:r>
              <a:rPr sz="1800" b="1" dirty="0">
                <a:latin typeface="Courier New"/>
                <a:cs typeface="Courier New"/>
              </a:rPr>
              <a:t>" + </a:t>
            </a:r>
            <a:r>
              <a:rPr sz="1800" b="1" spc="-5" dirty="0">
                <a:latin typeface="Courier New"/>
                <a:cs typeface="Courier New"/>
              </a:rPr>
              <a:t>errVar.message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"&lt;br&gt;");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5" dirty="0">
                <a:latin typeface="Courier New"/>
                <a:cs typeface="Courier New"/>
              </a:rPr>
              <a:t>finally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document.write("Finally block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reached!");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57835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Throwing Exception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1447800"/>
            <a:ext cx="7842884" cy="49936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69970">
              <a:lnSpc>
                <a:spcPct val="100899"/>
              </a:lnSpc>
              <a:spcBef>
                <a:spcPts val="80"/>
              </a:spcBef>
            </a:pPr>
            <a:r>
              <a:rPr sz="1800" b="1" spc="-5" dirty="0">
                <a:latin typeface="Courier New"/>
                <a:cs typeface="Courier New"/>
              </a:rPr>
              <a:t>&lt;script type="text/javascript"&gt;  try{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var num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prompt("Enter </a:t>
            </a:r>
            <a:r>
              <a:rPr sz="1800" b="1" dirty="0">
                <a:latin typeface="Courier New"/>
                <a:cs typeface="Courier New"/>
              </a:rPr>
              <a:t>a </a:t>
            </a:r>
            <a:r>
              <a:rPr sz="1800" b="1" spc="-5" dirty="0">
                <a:latin typeface="Courier New"/>
                <a:cs typeface="Courier New"/>
              </a:rPr>
              <a:t>number (1-2):",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"1");</a:t>
            </a:r>
            <a:endParaRPr sz="1800">
              <a:latin typeface="Courier New"/>
              <a:cs typeface="Courier New"/>
            </a:endParaRPr>
          </a:p>
          <a:p>
            <a:pPr marL="287020" marR="2336165">
              <a:lnSpc>
                <a:spcPts val="2180"/>
              </a:lnSpc>
              <a:spcBef>
                <a:spcPts val="65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You can throw exception of any type  </a:t>
            </a:r>
            <a:r>
              <a:rPr sz="1800" b="1" spc="-5" dirty="0">
                <a:latin typeface="Courier New"/>
                <a:cs typeface="Courier New"/>
              </a:rPr>
              <a:t>if (num ==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"1")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ts val="2095"/>
              </a:lnSpc>
            </a:pPr>
            <a:r>
              <a:rPr sz="1800" b="1" spc="-5" dirty="0">
                <a:latin typeface="Courier New"/>
                <a:cs typeface="Courier New"/>
              </a:rPr>
              <a:t>throw "Some Error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Message";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60705" marR="5490210" indent="-274320">
              <a:lnSpc>
                <a:spcPts val="2180"/>
              </a:lnSpc>
              <a:spcBef>
                <a:spcPts val="65"/>
              </a:spcBef>
            </a:pPr>
            <a:r>
              <a:rPr sz="1800" b="1" spc="-5" dirty="0">
                <a:latin typeface="Courier New"/>
                <a:cs typeface="Courier New"/>
              </a:rPr>
              <a:t>if (num ==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"2")  throw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123;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5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throw new Error ("Invalid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input");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5" dirty="0">
                <a:latin typeface="Courier New"/>
                <a:cs typeface="Courier New"/>
              </a:rPr>
              <a:t>catch( err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alert(typeof(errMsg)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5" dirty="0">
                <a:latin typeface="Courier New"/>
                <a:cs typeface="Courier New"/>
              </a:rPr>
              <a:t>"\n"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err);</a:t>
            </a:r>
            <a:endParaRPr sz="1800">
              <a:latin typeface="Courier New"/>
              <a:cs typeface="Courier New"/>
            </a:endParaRPr>
          </a:p>
          <a:p>
            <a:pPr marL="287020" marR="508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6666FF"/>
                </a:solidFill>
                <a:latin typeface="Courier New"/>
                <a:cs typeface="Courier New"/>
              </a:rPr>
              <a:t>// instanceof operator checks if err is an Error object  </a:t>
            </a:r>
            <a:r>
              <a:rPr sz="1800" b="1" spc="-5" dirty="0">
                <a:latin typeface="Courier New"/>
                <a:cs typeface="Courier New"/>
              </a:rPr>
              <a:t>if (err instanceof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Error)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ourier New"/>
                <a:cs typeface="Courier New"/>
              </a:rPr>
              <a:t>alert("Error Message: </a:t>
            </a:r>
            <a:r>
              <a:rPr sz="1800" b="1" dirty="0">
                <a:latin typeface="Courier New"/>
                <a:cs typeface="Courier New"/>
              </a:rPr>
              <a:t>" +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err.message);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62000"/>
            <a:ext cx="48526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Embedding</a:t>
            </a:r>
            <a:r>
              <a:rPr sz="2000" spc="-4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JavaScript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6237" y="1214437"/>
            <a:ext cx="8467725" cy="2618105"/>
            <a:chOff x="376237" y="1214437"/>
            <a:chExt cx="8467725" cy="2618105"/>
          </a:xfrm>
        </p:grpSpPr>
        <p:sp>
          <p:nvSpPr>
            <p:cNvPr id="4" name="object 4"/>
            <p:cNvSpPr/>
            <p:nvPr/>
          </p:nvSpPr>
          <p:spPr>
            <a:xfrm>
              <a:off x="381000" y="1219200"/>
              <a:ext cx="8458200" cy="2608580"/>
            </a:xfrm>
            <a:custGeom>
              <a:avLst/>
              <a:gdLst/>
              <a:ahLst/>
              <a:cxnLst/>
              <a:rect l="l" t="t" r="r" b="b"/>
              <a:pathLst>
                <a:path w="8458200" h="2608579">
                  <a:moveTo>
                    <a:pt x="0" y="0"/>
                  </a:moveTo>
                  <a:lnTo>
                    <a:pt x="8458200" y="0"/>
                  </a:lnTo>
                  <a:lnTo>
                    <a:pt x="8458200" y="2608580"/>
                  </a:lnTo>
                  <a:lnTo>
                    <a:pt x="0" y="260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219200"/>
              <a:ext cx="8458200" cy="2608580"/>
            </a:xfrm>
            <a:custGeom>
              <a:avLst/>
              <a:gdLst/>
              <a:ahLst/>
              <a:cxnLst/>
              <a:rect l="l" t="t" r="r" b="b"/>
              <a:pathLst>
                <a:path w="8458200" h="2608579">
                  <a:moveTo>
                    <a:pt x="0" y="0"/>
                  </a:moveTo>
                  <a:lnTo>
                    <a:pt x="8458200" y="0"/>
                  </a:lnTo>
                  <a:lnTo>
                    <a:pt x="8458200" y="2608580"/>
                  </a:lnTo>
                  <a:lnTo>
                    <a:pt x="0" y="2608580"/>
                  </a:lnTo>
                  <a:lnTo>
                    <a:pt x="0" y="0"/>
                  </a:lnTo>
                  <a:close/>
                </a:path>
                <a:path w="8458200" h="2608579">
                  <a:moveTo>
                    <a:pt x="0" y="0"/>
                  </a:moveTo>
                  <a:lnTo>
                    <a:pt x="0" y="0"/>
                  </a:lnTo>
                </a:path>
                <a:path w="8458200" h="2608579">
                  <a:moveTo>
                    <a:pt x="8458200" y="2608580"/>
                  </a:moveTo>
                  <a:lnTo>
                    <a:pt x="8458200" y="26085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00" y="1189990"/>
            <a:ext cx="7946390" cy="2235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urier New"/>
                <a:cs typeface="Courier New"/>
              </a:rPr>
              <a:t>&lt;head&gt;&lt;title&gt;First JavaScript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Program&lt;/title&gt;&lt;/head&gt;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1233170" marR="1372870" indent="-1220470">
              <a:lnSpc>
                <a:spcPct val="120800"/>
              </a:lnSpc>
            </a:pPr>
            <a:r>
              <a:rPr sz="2000" b="1" spc="-5" dirty="0">
                <a:latin typeface="Courier New"/>
                <a:cs typeface="Courier New"/>
              </a:rPr>
              <a:t>&lt;script type="text/javascript"  </a:t>
            </a:r>
            <a:r>
              <a:rPr sz="2000" b="1" spc="-5" dirty="0">
                <a:solidFill>
                  <a:srgbClr val="9933FF"/>
                </a:solidFill>
                <a:latin typeface="Courier New"/>
                <a:cs typeface="Courier New"/>
              </a:rPr>
              <a:t>src="your_source_file.js"</a:t>
            </a:r>
            <a:r>
              <a:rPr sz="2000" b="1" spc="-5" dirty="0">
                <a:latin typeface="Courier New"/>
                <a:cs typeface="Courier New"/>
              </a:rPr>
              <a:t>&gt;&lt;/script&gt;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463290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spc="5" dirty="0">
                <a:latin typeface="Courier New"/>
                <a:cs typeface="Courier New"/>
              </a:rPr>
              <a:t>/</a:t>
            </a:r>
            <a:r>
              <a:rPr sz="2000" b="1" spc="-15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t</a:t>
            </a:r>
            <a:r>
              <a:rPr sz="2000" b="1" spc="5" dirty="0">
                <a:latin typeface="Courier New"/>
                <a:cs typeface="Courier New"/>
              </a:rPr>
              <a:t>m</a:t>
            </a:r>
            <a:r>
              <a:rPr sz="2000" b="1" spc="-15" dirty="0">
                <a:latin typeface="Courier New"/>
                <a:cs typeface="Courier New"/>
              </a:rPr>
              <a:t>l</a:t>
            </a:r>
            <a:r>
              <a:rPr sz="2000" b="1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57527" y="3200807"/>
            <a:ext cx="6562725" cy="1528445"/>
            <a:chOff x="2357527" y="3200807"/>
            <a:chExt cx="6562725" cy="1528445"/>
          </a:xfrm>
        </p:grpSpPr>
        <p:sp>
          <p:nvSpPr>
            <p:cNvPr id="9" name="object 9"/>
            <p:cNvSpPr/>
            <p:nvPr/>
          </p:nvSpPr>
          <p:spPr>
            <a:xfrm>
              <a:off x="2362199" y="3205480"/>
              <a:ext cx="6553200" cy="1518920"/>
            </a:xfrm>
            <a:custGeom>
              <a:avLst/>
              <a:gdLst/>
              <a:ahLst/>
              <a:cxnLst/>
              <a:rect l="l" t="t" r="r" b="b"/>
              <a:pathLst>
                <a:path w="6553200" h="1518920">
                  <a:moveTo>
                    <a:pt x="6553200" y="147320"/>
                  </a:moveTo>
                  <a:lnTo>
                    <a:pt x="0" y="147320"/>
                  </a:lnTo>
                  <a:lnTo>
                    <a:pt x="0" y="1518920"/>
                  </a:lnTo>
                  <a:lnTo>
                    <a:pt x="6553200" y="1518920"/>
                  </a:lnTo>
                  <a:lnTo>
                    <a:pt x="6553200" y="147320"/>
                  </a:lnTo>
                  <a:close/>
                </a:path>
                <a:path w="6553200" h="1518920">
                  <a:moveTo>
                    <a:pt x="980439" y="0"/>
                  </a:moveTo>
                  <a:lnTo>
                    <a:pt x="1088389" y="147320"/>
                  </a:lnTo>
                  <a:lnTo>
                    <a:pt x="2721610" y="147320"/>
                  </a:lnTo>
                  <a:lnTo>
                    <a:pt x="980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199" y="3205480"/>
              <a:ext cx="6553200" cy="1518920"/>
            </a:xfrm>
            <a:custGeom>
              <a:avLst/>
              <a:gdLst/>
              <a:ahLst/>
              <a:cxnLst/>
              <a:rect l="l" t="t" r="r" b="b"/>
              <a:pathLst>
                <a:path w="6553200" h="1518920">
                  <a:moveTo>
                    <a:pt x="0" y="147320"/>
                  </a:moveTo>
                  <a:lnTo>
                    <a:pt x="0" y="147320"/>
                  </a:lnTo>
                  <a:lnTo>
                    <a:pt x="0" y="1518920"/>
                  </a:lnTo>
                  <a:lnTo>
                    <a:pt x="1088389" y="1518920"/>
                  </a:lnTo>
                  <a:lnTo>
                    <a:pt x="6553200" y="1518920"/>
                  </a:lnTo>
                  <a:lnTo>
                    <a:pt x="6553200" y="1290320"/>
                  </a:lnTo>
                  <a:lnTo>
                    <a:pt x="6553200" y="147320"/>
                  </a:lnTo>
                  <a:lnTo>
                    <a:pt x="5463540" y="147320"/>
                  </a:lnTo>
                  <a:lnTo>
                    <a:pt x="4648200" y="147320"/>
                  </a:lnTo>
                  <a:lnTo>
                    <a:pt x="3831590" y="147320"/>
                  </a:lnTo>
                  <a:lnTo>
                    <a:pt x="2721610" y="147320"/>
                  </a:lnTo>
                  <a:lnTo>
                    <a:pt x="980439" y="0"/>
                  </a:lnTo>
                  <a:lnTo>
                    <a:pt x="1088389" y="147320"/>
                  </a:lnTo>
                  <a:lnTo>
                    <a:pt x="0" y="147320"/>
                  </a:lnTo>
                  <a:close/>
                </a:path>
                <a:path w="6553200" h="1518920">
                  <a:moveTo>
                    <a:pt x="0" y="147320"/>
                  </a:moveTo>
                  <a:lnTo>
                    <a:pt x="0" y="147320"/>
                  </a:lnTo>
                </a:path>
                <a:path w="6553200" h="1518920">
                  <a:moveTo>
                    <a:pt x="6553200" y="1518920"/>
                  </a:moveTo>
                  <a:lnTo>
                    <a:pt x="6553200" y="15189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39670" y="3327399"/>
            <a:ext cx="37896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sz="19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Inside your_source_file.js </a:t>
            </a:r>
            <a:r>
              <a:rPr sz="19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document.write("&lt;hr&gt;");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40" y="3966209"/>
            <a:ext cx="8198484" cy="159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0430" marR="374015">
              <a:lnSpc>
                <a:spcPct val="111000"/>
              </a:lnSpc>
              <a:spcBef>
                <a:spcPts val="100"/>
              </a:spcBef>
            </a:pPr>
            <a:r>
              <a:rPr sz="1900" b="1" spc="-5" dirty="0">
                <a:latin typeface="Courier New"/>
                <a:cs typeface="Courier New"/>
              </a:rPr>
              <a:t>document.write("Hello World Wide Web");  document.write("&lt;hr&gt;");</a:t>
            </a:r>
            <a:endParaRPr sz="1900">
              <a:latin typeface="Courier New"/>
              <a:cs typeface="Courier New"/>
            </a:endParaRPr>
          </a:p>
          <a:p>
            <a:pPr marL="381000" marR="30480" indent="-342900">
              <a:lnSpc>
                <a:spcPct val="100000"/>
              </a:lnSpc>
              <a:spcBef>
                <a:spcPts val="1770"/>
              </a:spcBef>
              <a:buClr>
                <a:srgbClr val="CCCCFF"/>
              </a:buClr>
              <a:buFont typeface="UnDotum"/>
              <a:buChar char=""/>
              <a:tabLst>
                <a:tab pos="380365" algn="l"/>
                <a:tab pos="381000" algn="l"/>
              </a:tabLst>
            </a:pPr>
            <a:r>
              <a:rPr sz="2000" spc="-5" dirty="0">
                <a:cs typeface="Arial"/>
              </a:rPr>
              <a:t>Use the </a:t>
            </a:r>
            <a:r>
              <a:rPr sz="2000" b="1" spc="-10" dirty="0">
                <a:solidFill>
                  <a:srgbClr val="9933FF"/>
                </a:solidFill>
                <a:cs typeface="Courier New"/>
              </a:rPr>
              <a:t>src</a:t>
            </a:r>
            <a:r>
              <a:rPr sz="2000" b="1" spc="-869" dirty="0">
                <a:solidFill>
                  <a:srgbClr val="9933FF"/>
                </a:solidFill>
                <a:cs typeface="Courier New"/>
              </a:rPr>
              <a:t> </a:t>
            </a:r>
            <a:r>
              <a:rPr sz="2000" spc="-5" dirty="0">
                <a:cs typeface="Arial"/>
              </a:rPr>
              <a:t>attribute </a:t>
            </a:r>
            <a:r>
              <a:rPr sz="2000" dirty="0">
                <a:cs typeface="Arial"/>
              </a:rPr>
              <a:t>to </a:t>
            </a:r>
            <a:r>
              <a:rPr sz="2000" spc="-5" dirty="0">
                <a:cs typeface="Arial"/>
              </a:rPr>
              <a:t>include JavaScript </a:t>
            </a:r>
            <a:r>
              <a:rPr sz="2000" dirty="0">
                <a:cs typeface="Arial"/>
              </a:rPr>
              <a:t>codes  </a:t>
            </a:r>
            <a:r>
              <a:rPr sz="2000" spc="-5" dirty="0">
                <a:cs typeface="Arial"/>
              </a:rPr>
              <a:t>from an external</a:t>
            </a:r>
            <a:r>
              <a:rPr sz="2000" spc="5" dirty="0">
                <a:cs typeface="Arial"/>
              </a:rPr>
              <a:t> </a:t>
            </a:r>
            <a:r>
              <a:rPr sz="2000" spc="-5" dirty="0">
                <a:cs typeface="Arial"/>
              </a:rPr>
              <a:t>file.</a:t>
            </a:r>
            <a:endParaRPr sz="200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Font typeface="UnDotum"/>
              <a:buChar char=""/>
              <a:tabLst>
                <a:tab pos="380365" algn="l"/>
                <a:tab pos="381000" algn="l"/>
              </a:tabLst>
            </a:pPr>
            <a:r>
              <a:rPr sz="2000" spc="-10" dirty="0">
                <a:cs typeface="Arial"/>
              </a:rPr>
              <a:t>The </a:t>
            </a:r>
            <a:r>
              <a:rPr sz="2000" spc="-5" dirty="0">
                <a:cs typeface="Arial"/>
              </a:rPr>
              <a:t>included code is inserted in</a:t>
            </a:r>
            <a:r>
              <a:rPr sz="2000" spc="15" dirty="0">
                <a:cs typeface="Arial"/>
              </a:rPr>
              <a:t> </a:t>
            </a:r>
            <a:r>
              <a:rPr sz="2000" spc="-5" dirty="0">
                <a:cs typeface="Arial"/>
              </a:rPr>
              <a:t>place.</a:t>
            </a:r>
            <a:endParaRPr sz="2000">
              <a:cs typeface="Arial"/>
            </a:endParaRPr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219200"/>
            <a:ext cx="48526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Embedding</a:t>
            </a:r>
            <a:r>
              <a:rPr sz="2000" spc="-4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JavaScript</a:t>
            </a:r>
            <a:endParaRPr sz="20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133600"/>
            <a:ext cx="7792720" cy="2015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860425" indent="-342900">
              <a:lnSpc>
                <a:spcPct val="109800"/>
              </a:lnSpc>
              <a:spcBef>
                <a:spcPts val="100"/>
              </a:spcBef>
              <a:buClr>
                <a:srgbClr val="CCCCFF"/>
              </a:buClr>
              <a:buFont typeface="UnDotum"/>
              <a:buChar char=""/>
              <a:tabLst>
                <a:tab pos="380365" algn="l"/>
                <a:tab pos="381000" algn="l"/>
              </a:tabLst>
            </a:pPr>
            <a:r>
              <a:rPr sz="2000" spc="-10" dirty="0">
                <a:cs typeface="Arial"/>
              </a:rPr>
              <a:t>The </a:t>
            </a:r>
            <a:r>
              <a:rPr sz="2000" dirty="0">
                <a:cs typeface="Arial"/>
              </a:rPr>
              <a:t>scripts </a:t>
            </a:r>
            <a:r>
              <a:rPr sz="2000" spc="-5" dirty="0">
                <a:cs typeface="Arial"/>
              </a:rPr>
              <a:t>inside an </a:t>
            </a:r>
            <a:r>
              <a:rPr sz="2000" spc="-10" dirty="0">
                <a:cs typeface="Arial"/>
              </a:rPr>
              <a:t>HTML </a:t>
            </a:r>
            <a:r>
              <a:rPr sz="2000" spc="-5" dirty="0">
                <a:cs typeface="Arial"/>
              </a:rPr>
              <a:t>document </a:t>
            </a:r>
            <a:r>
              <a:rPr sz="2000" dirty="0">
                <a:cs typeface="Arial"/>
              </a:rPr>
              <a:t>is  </a:t>
            </a:r>
            <a:r>
              <a:rPr sz="2000" spc="-5" dirty="0">
                <a:cs typeface="Arial"/>
              </a:rPr>
              <a:t>interpreted in the order they appear in the  </a:t>
            </a:r>
            <a:r>
              <a:rPr sz="2000" dirty="0">
                <a:cs typeface="Arial"/>
              </a:rPr>
              <a:t>document.</a:t>
            </a:r>
            <a:endParaRPr sz="2000">
              <a:cs typeface="Arial"/>
            </a:endParaRPr>
          </a:p>
          <a:p>
            <a:pPr marL="781050" marR="30480" indent="-285750">
              <a:lnSpc>
                <a:spcPct val="109700"/>
              </a:lnSpc>
              <a:spcBef>
                <a:spcPts val="610"/>
              </a:spcBef>
              <a:tabLst>
                <a:tab pos="780415" algn="l"/>
              </a:tabLst>
            </a:pPr>
            <a:r>
              <a:rPr sz="2000" spc="-1942" baseline="5787" dirty="0">
                <a:solidFill>
                  <a:srgbClr val="CCCCFF"/>
                </a:solidFill>
                <a:cs typeface="UnDotum"/>
              </a:rPr>
              <a:t>	</a:t>
            </a:r>
            <a:r>
              <a:rPr sz="2000" spc="-5" dirty="0">
                <a:cs typeface="Arial"/>
              </a:rPr>
              <a:t>Scripts in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function is interpreted when </a:t>
            </a:r>
            <a:r>
              <a:rPr sz="2000" dirty="0">
                <a:cs typeface="Arial"/>
              </a:rPr>
              <a:t>the </a:t>
            </a:r>
            <a:r>
              <a:rPr sz="2000" spc="-5" dirty="0">
                <a:cs typeface="Arial"/>
              </a:rPr>
              <a:t>function  is called.</a:t>
            </a:r>
            <a:endParaRPr sz="2000"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315"/>
              </a:spcBef>
              <a:buClr>
                <a:srgbClr val="CCCCFF"/>
              </a:buClr>
              <a:buFont typeface="UnDotum"/>
              <a:buChar char=""/>
              <a:tabLst>
                <a:tab pos="380365" algn="l"/>
                <a:tab pos="381000" algn="l"/>
              </a:tabLst>
            </a:pPr>
            <a:r>
              <a:rPr sz="2000" spc="-5" dirty="0">
                <a:cs typeface="Arial"/>
              </a:rPr>
              <a:t>So </a:t>
            </a:r>
            <a:r>
              <a:rPr sz="2000" spc="-10" dirty="0">
                <a:cs typeface="Arial"/>
              </a:rPr>
              <a:t>where you </a:t>
            </a:r>
            <a:r>
              <a:rPr sz="2000" dirty="0">
                <a:cs typeface="Arial"/>
              </a:rPr>
              <a:t>place </a:t>
            </a:r>
            <a:r>
              <a:rPr sz="2000" spc="-5" dirty="0">
                <a:cs typeface="Arial"/>
              </a:rPr>
              <a:t>the &lt;script&gt; tag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matters.</a:t>
            </a:r>
            <a:endParaRPr sz="2000"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295400"/>
            <a:ext cx="8229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Hiding 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JavaScript from Incompatible  Browsers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63700"/>
            <a:ext cx="8229600" cy="3285490"/>
          </a:xfrm>
          <a:custGeom>
            <a:avLst/>
            <a:gdLst/>
            <a:ahLst/>
            <a:cxnLst/>
            <a:rect l="l" t="t" r="r" b="b"/>
            <a:pathLst>
              <a:path w="8229600" h="3285490">
                <a:moveTo>
                  <a:pt x="8229600" y="0"/>
                </a:moveTo>
                <a:lnTo>
                  <a:pt x="0" y="0"/>
                </a:lnTo>
                <a:lnTo>
                  <a:pt x="0" y="3285490"/>
                </a:lnTo>
                <a:lnTo>
                  <a:pt x="8229600" y="328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2057400"/>
            <a:ext cx="8229600" cy="32854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Courier New"/>
                <a:cs typeface="Courier New"/>
              </a:rPr>
              <a:t>&lt;script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type="text/javascript"&gt;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13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&lt;!–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Courier New"/>
                <a:cs typeface="Courier New"/>
              </a:rPr>
              <a:t>document.writeln("Hello,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WWW");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//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--&gt;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13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&lt;noscript&gt;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Your browser does not support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JavaScript.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&lt;/noscript&gt;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75628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alert()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, </a:t>
            </a: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confirm()</a:t>
            </a:r>
            <a:r>
              <a:rPr sz="2000" spc="-5" dirty="0">
                <a:solidFill>
                  <a:srgbClr val="FF0000"/>
                </a:solidFill>
                <a:latin typeface="Arial Black" pitchFamily="34" charset="0"/>
              </a:rPr>
              <a:t>, </a:t>
            </a:r>
            <a:r>
              <a:rPr sz="2000" spc="-10" dirty="0">
                <a:solidFill>
                  <a:srgbClr val="FF0000"/>
                </a:solidFill>
                <a:latin typeface="Arial Black" pitchFamily="34" charset="0"/>
              </a:rPr>
              <a:t>and</a:t>
            </a:r>
            <a:r>
              <a:rPr sz="2000" spc="-5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 Black" pitchFamily="34" charset="0"/>
                <a:cs typeface="Courier New"/>
              </a:rPr>
              <a:t>prompt()</a:t>
            </a:r>
          </a:p>
        </p:txBody>
      </p:sp>
      <p:sp>
        <p:nvSpPr>
          <p:cNvPr id="3" name="object 3"/>
          <p:cNvSpPr/>
          <p:nvPr/>
        </p:nvSpPr>
        <p:spPr>
          <a:xfrm>
            <a:off x="6324600" y="1905000"/>
            <a:ext cx="2640329" cy="159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3733800"/>
            <a:ext cx="4648200" cy="120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1219200"/>
            <a:ext cx="8229600" cy="5010150"/>
            <a:chOff x="304800" y="1219200"/>
            <a:chExt cx="8229600" cy="5010150"/>
          </a:xfrm>
        </p:grpSpPr>
        <p:sp>
          <p:nvSpPr>
            <p:cNvPr id="6" name="object 6"/>
            <p:cNvSpPr/>
            <p:nvPr/>
          </p:nvSpPr>
          <p:spPr>
            <a:xfrm>
              <a:off x="304800" y="4495800"/>
              <a:ext cx="2682240" cy="1620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0" y="5029200"/>
              <a:ext cx="4648200" cy="12001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1219200"/>
              <a:ext cx="5334000" cy="2240280"/>
            </a:xfrm>
            <a:custGeom>
              <a:avLst/>
              <a:gdLst/>
              <a:ahLst/>
              <a:cxnLst/>
              <a:rect l="l" t="t" r="r" b="b"/>
              <a:pathLst>
                <a:path w="5334000" h="2240279">
                  <a:moveTo>
                    <a:pt x="0" y="0"/>
                  </a:moveTo>
                  <a:lnTo>
                    <a:pt x="5334000" y="0"/>
                  </a:lnTo>
                  <a:lnTo>
                    <a:pt x="5334000" y="2240279"/>
                  </a:lnTo>
                  <a:lnTo>
                    <a:pt x="0" y="2240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" y="1219200"/>
              <a:ext cx="5334000" cy="2240280"/>
            </a:xfrm>
            <a:custGeom>
              <a:avLst/>
              <a:gdLst/>
              <a:ahLst/>
              <a:cxnLst/>
              <a:rect l="l" t="t" r="r" b="b"/>
              <a:pathLst>
                <a:path w="5334000" h="2240279">
                  <a:moveTo>
                    <a:pt x="0" y="0"/>
                  </a:moveTo>
                  <a:lnTo>
                    <a:pt x="5334000" y="0"/>
                  </a:lnTo>
                  <a:lnTo>
                    <a:pt x="5334000" y="2240279"/>
                  </a:lnTo>
                  <a:lnTo>
                    <a:pt x="0" y="2240279"/>
                  </a:lnTo>
                  <a:lnTo>
                    <a:pt x="0" y="0"/>
                  </a:lnTo>
                  <a:close/>
                </a:path>
                <a:path w="5334000" h="2240279">
                  <a:moveTo>
                    <a:pt x="0" y="0"/>
                  </a:moveTo>
                  <a:lnTo>
                    <a:pt x="0" y="0"/>
                  </a:lnTo>
                </a:path>
                <a:path w="5334000" h="2240279">
                  <a:moveTo>
                    <a:pt x="5334000" y="2240279"/>
                  </a:moveTo>
                  <a:lnTo>
                    <a:pt x="5334000" y="22402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2270" y="1189990"/>
            <a:ext cx="505460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&lt;script type="text/javascript"&gt;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alert("This is an Alert method");  </a:t>
            </a:r>
            <a:r>
              <a:rPr sz="2000" b="1" spc="-5" dirty="0">
                <a:solidFill>
                  <a:srgbClr val="009900"/>
                </a:solidFill>
                <a:latin typeface="Courier New"/>
                <a:cs typeface="Courier New"/>
              </a:rPr>
              <a:t>confirm("Are you OK?");  </a:t>
            </a:r>
            <a:r>
              <a:rPr sz="2000" b="1" spc="-5" dirty="0">
                <a:solidFill>
                  <a:srgbClr val="FF3300"/>
                </a:solidFill>
                <a:latin typeface="Courier New"/>
                <a:cs typeface="Courier New"/>
              </a:rPr>
              <a:t>prompt("What is your name?");  prompt("How old are</a:t>
            </a:r>
            <a:r>
              <a:rPr sz="2000" b="1" spc="-7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Courier New"/>
                <a:cs typeface="Courier New"/>
              </a:rPr>
              <a:t>you?","20");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ourier New"/>
                <a:cs typeface="Courier New"/>
              </a:rPr>
              <a:t>&lt;/script&gt;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100" y="2286000"/>
            <a:ext cx="367030" cy="2679700"/>
            <a:chOff x="673100" y="2286000"/>
            <a:chExt cx="367030" cy="2679700"/>
          </a:xfrm>
        </p:grpSpPr>
        <p:sp>
          <p:nvSpPr>
            <p:cNvPr id="12" name="object 12"/>
            <p:cNvSpPr/>
            <p:nvPr/>
          </p:nvSpPr>
          <p:spPr>
            <a:xfrm>
              <a:off x="685800" y="2404110"/>
              <a:ext cx="290830" cy="2548890"/>
            </a:xfrm>
            <a:custGeom>
              <a:avLst/>
              <a:gdLst/>
              <a:ahLst/>
              <a:cxnLst/>
              <a:rect l="l" t="t" r="r" b="b"/>
              <a:pathLst>
                <a:path w="290830" h="2548890">
                  <a:moveTo>
                    <a:pt x="0" y="2548890"/>
                  </a:moveTo>
                  <a:lnTo>
                    <a:pt x="29083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3129" y="2286000"/>
              <a:ext cx="127000" cy="134620"/>
            </a:xfrm>
            <a:custGeom>
              <a:avLst/>
              <a:gdLst/>
              <a:ahLst/>
              <a:cxnLst/>
              <a:rect l="l" t="t" r="r" b="b"/>
              <a:pathLst>
                <a:path w="127000" h="134619">
                  <a:moveTo>
                    <a:pt x="77469" y="0"/>
                  </a:moveTo>
                  <a:lnTo>
                    <a:pt x="0" y="119379"/>
                  </a:lnTo>
                  <a:lnTo>
                    <a:pt x="127000" y="13462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95800" y="2590800"/>
            <a:ext cx="1003300" cy="1155700"/>
            <a:chOff x="4495800" y="2590800"/>
            <a:chExt cx="1003300" cy="1155700"/>
          </a:xfrm>
        </p:grpSpPr>
        <p:sp>
          <p:nvSpPr>
            <p:cNvPr id="15" name="object 15"/>
            <p:cNvSpPr/>
            <p:nvPr/>
          </p:nvSpPr>
          <p:spPr>
            <a:xfrm>
              <a:off x="4573269" y="2680969"/>
              <a:ext cx="913130" cy="1052830"/>
            </a:xfrm>
            <a:custGeom>
              <a:avLst/>
              <a:gdLst/>
              <a:ahLst/>
              <a:cxnLst/>
              <a:rect l="l" t="t" r="r" b="b"/>
              <a:pathLst>
                <a:path w="913129" h="1052829">
                  <a:moveTo>
                    <a:pt x="913129" y="105282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5800" y="2590800"/>
              <a:ext cx="132080" cy="138430"/>
            </a:xfrm>
            <a:custGeom>
              <a:avLst/>
              <a:gdLst/>
              <a:ahLst/>
              <a:cxnLst/>
              <a:rect l="l" t="t" r="r" b="b"/>
              <a:pathLst>
                <a:path w="132079" h="138430">
                  <a:moveTo>
                    <a:pt x="0" y="0"/>
                  </a:moveTo>
                  <a:lnTo>
                    <a:pt x="35560" y="138429"/>
                  </a:lnTo>
                  <a:lnTo>
                    <a:pt x="13207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743200" y="1828800"/>
            <a:ext cx="3517900" cy="3822700"/>
            <a:chOff x="2743200" y="1828800"/>
            <a:chExt cx="3517900" cy="3822700"/>
          </a:xfrm>
        </p:grpSpPr>
        <p:sp>
          <p:nvSpPr>
            <p:cNvPr id="18" name="object 18"/>
            <p:cNvSpPr/>
            <p:nvPr/>
          </p:nvSpPr>
          <p:spPr>
            <a:xfrm>
              <a:off x="5588000" y="1889760"/>
              <a:ext cx="660400" cy="396240"/>
            </a:xfrm>
            <a:custGeom>
              <a:avLst/>
              <a:gdLst/>
              <a:ahLst/>
              <a:cxnLst/>
              <a:rect l="l" t="t" r="r" b="b"/>
              <a:pathLst>
                <a:path w="660400" h="396239">
                  <a:moveTo>
                    <a:pt x="660400" y="3962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400" y="1828800"/>
              <a:ext cx="142240" cy="120650"/>
            </a:xfrm>
            <a:custGeom>
              <a:avLst/>
              <a:gdLst/>
              <a:ahLst/>
              <a:cxnLst/>
              <a:rect l="l" t="t" r="r" b="b"/>
              <a:pathLst>
                <a:path w="142239" h="120650">
                  <a:moveTo>
                    <a:pt x="0" y="0"/>
                  </a:moveTo>
                  <a:lnTo>
                    <a:pt x="76200" y="120650"/>
                  </a:lnTo>
                  <a:lnTo>
                    <a:pt x="142239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7810" y="3078480"/>
              <a:ext cx="1316990" cy="2560320"/>
            </a:xfrm>
            <a:custGeom>
              <a:avLst/>
              <a:gdLst/>
              <a:ahLst/>
              <a:cxnLst/>
              <a:rect l="l" t="t" r="r" b="b"/>
              <a:pathLst>
                <a:path w="1316989" h="2560320">
                  <a:moveTo>
                    <a:pt x="1316989" y="25603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3200" y="2971800"/>
              <a:ext cx="115570" cy="143510"/>
            </a:xfrm>
            <a:custGeom>
              <a:avLst/>
              <a:gdLst/>
              <a:ahLst/>
              <a:cxnLst/>
              <a:rect l="l" t="t" r="r" b="b"/>
              <a:pathLst>
                <a:path w="115569" h="143510">
                  <a:moveTo>
                    <a:pt x="0" y="0"/>
                  </a:moveTo>
                  <a:lnTo>
                    <a:pt x="1269" y="143510"/>
                  </a:lnTo>
                  <a:lnTo>
                    <a:pt x="11556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6600" y="1524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7"/>
          <p:cNvSpPr txBox="1">
            <a:spLocks/>
          </p:cNvSpPr>
          <p:nvPr/>
        </p:nvSpPr>
        <p:spPr>
          <a:xfrm>
            <a:off x="381000" y="15240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2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1219200" y="64643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4336</Words>
  <Application>Microsoft Office PowerPoint</Application>
  <PresentationFormat>On-screen Show (4:3)</PresentationFormat>
  <Paragraphs>815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Module 2</vt:lpstr>
      <vt:lpstr>Introduction  JavaScript is a scripting language most often used  for client-side web development.</vt:lpstr>
      <vt:lpstr>JavaScript / JScript</vt:lpstr>
      <vt:lpstr>What can we do with JavaScript?</vt:lpstr>
      <vt:lpstr>A Simple Script</vt:lpstr>
      <vt:lpstr>Embedding JavaScript</vt:lpstr>
      <vt:lpstr>Embedding JavaScript</vt:lpstr>
      <vt:lpstr>Hiding JavaScript from Incompatible  Browsers</vt:lpstr>
      <vt:lpstr>alert(), confirm(), and prompt()</vt:lpstr>
      <vt:lpstr>alert() and confirm()</vt:lpstr>
      <vt:lpstr>prompt()</vt:lpstr>
      <vt:lpstr>Identifier</vt:lpstr>
      <vt:lpstr>Variable and Variable Declaration</vt:lpstr>
      <vt:lpstr>Data Types</vt:lpstr>
      <vt:lpstr>Strings</vt:lpstr>
      <vt:lpstr>typeof operator</vt:lpstr>
      <vt:lpstr>Object</vt:lpstr>
      <vt:lpstr>Array</vt:lpstr>
      <vt:lpstr>Array Examples</vt:lpstr>
      <vt:lpstr>Slide 20</vt:lpstr>
      <vt:lpstr>Null &amp; Undefined</vt:lpstr>
      <vt:lpstr>Type Conversion (To Boolean)</vt:lpstr>
      <vt:lpstr>Type Conversion</vt:lpstr>
      <vt:lpstr>Operators</vt:lpstr>
      <vt:lpstr>== vs ===</vt:lpstr>
      <vt:lpstr>Logical Operators</vt:lpstr>
      <vt:lpstr>Slide 27</vt:lpstr>
      <vt:lpstr>Operators (continued)</vt:lpstr>
      <vt:lpstr>Conditional Statements</vt:lpstr>
      <vt:lpstr>Looping Statement</vt:lpstr>
      <vt:lpstr>“for/in” statement</vt:lpstr>
      <vt:lpstr>Slide 32</vt:lpstr>
      <vt:lpstr>var obj = new Object(); // Creating an object</vt:lpstr>
      <vt:lpstr>Functions (Return Values)</vt:lpstr>
      <vt:lpstr>Variable Arguments</vt:lpstr>
      <vt:lpstr>Built-In Functions</vt:lpstr>
      <vt:lpstr>Built-In Functions</vt:lpstr>
      <vt:lpstr>Creating Objects</vt:lpstr>
      <vt:lpstr>Creating objects using  new Object()</vt:lpstr>
      <vt:lpstr>Creating objects using Literal Notation</vt:lpstr>
      <vt:lpstr>Creating objects using Literal Notation  (Nested notation is possible)</vt:lpstr>
      <vt:lpstr>Object Constructor and prototyping</vt:lpstr>
      <vt:lpstr>Adding methods to objects using prototype</vt:lpstr>
      <vt:lpstr>Events</vt:lpstr>
      <vt:lpstr>Event Handlers</vt:lpstr>
      <vt:lpstr>Event Handlers</vt:lpstr>
      <vt:lpstr>onClick Event Handler Example</vt:lpstr>
      <vt:lpstr>onLoad Event Handler Example</vt:lpstr>
      <vt:lpstr>onMouseOver &amp; onMouseOut Event Handler</vt:lpstr>
      <vt:lpstr>onSubmit Event Handler Example</vt:lpstr>
      <vt:lpstr>Build-In JavaScript Objects</vt:lpstr>
      <vt:lpstr>String Object (Some useful methods)</vt:lpstr>
      <vt:lpstr>Error and Exception Handling in JavaScript</vt:lpstr>
      <vt:lpstr>How to use “onError” event handler?</vt:lpstr>
      <vt:lpstr>try … catch … finally</vt:lpstr>
      <vt:lpstr>try … catch … finally example</vt:lpstr>
      <vt:lpstr>Throwing Exception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cp:lastModifiedBy>Faraz Aariz</cp:lastModifiedBy>
  <cp:revision>85</cp:revision>
  <dcterms:created xsi:type="dcterms:W3CDTF">2020-08-27T07:43:31Z</dcterms:created>
  <dcterms:modified xsi:type="dcterms:W3CDTF">2020-09-03T13:52:05Z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2020-08-27T00:00:00Z</vt:filetime>
  </property>
</Properties>
</file>