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8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004" y="-102"/>
      </p:cViewPr>
      <p:guideLst>
        <p:guide orient="horz" pos="2160"/>
        <p:guide pos="28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60AC2-FCE4-48CB-BEE8-D33072DCA3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3CB45-9E2C-434A-A038-1FB9FA7ABD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FC5DC-847D-466E-B5D8-BB781049399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96001-840B-455B-BAA1-046901F114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818D0-CF63-47A5-A2C8-EB5951486F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04800" y="6324600"/>
            <a:ext cx="2255520" cy="34290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9/24/2020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Bookman Uralic"/>
                <a:cs typeface="Bookman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Bookman Uralic"/>
                <a:cs typeface="Bookman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Bookman Uralic"/>
                <a:cs typeface="Bookman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3544" y="3648455"/>
            <a:ext cx="7296911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Bookman Uralic"/>
                <a:cs typeface="Bookman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44040" y="2828670"/>
            <a:ext cx="5455919" cy="2800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2460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w3schools.com/welcome.php?fname=Peter&amp;age=37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php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php.net/manual/en/install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2362200" y="3733800"/>
            <a:ext cx="4300538" cy="553998"/>
          </a:xfrm>
        </p:spPr>
        <p:txBody>
          <a:bodyPr/>
          <a:lstStyle/>
          <a:p>
            <a:pPr eaLnBrk="1" hangingPunct="1"/>
            <a:r>
              <a:rPr lang="en-US" altLang="en-US" sz="3600" dirty="0" smtClean="0">
                <a:latin typeface="Times New Roman" pitchFamily="18" charset="0"/>
                <a:cs typeface="Times New Roman" pitchFamily="18" charset="0"/>
              </a:rPr>
              <a:t>Module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4294967295"/>
          </p:nvPr>
        </p:nvSpPr>
        <p:spPr>
          <a:xfrm>
            <a:off x="2270124" y="4800600"/>
            <a:ext cx="6340475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IN" altLang="en-US" sz="4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Introduction to PHP</a:t>
            </a:r>
            <a:endParaRPr lang="en-US" altLang="en-US" sz="4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5929666-34C7-4D6E-B38C-3F3B79EB41D9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2100263" y="2921000"/>
            <a:ext cx="53151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Subject code </a:t>
            </a: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Web Programming</a:t>
            </a:r>
            <a:endParaRPr lang="en-US" altLang="en-US" sz="28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4" name="Rectangle 3"/>
          <p:cNvSpPr>
            <a:spLocks noChangeArrowheads="1"/>
          </p:cNvSpPr>
          <p:nvPr/>
        </p:nvSpPr>
        <p:spPr bwMode="auto">
          <a:xfrm>
            <a:off x="1828800" y="1995488"/>
            <a:ext cx="5395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Master of Computer Applications </a:t>
            </a:r>
            <a:r>
              <a:rPr lang="en-US" alt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III </a:t>
            </a:r>
            <a:r>
              <a:rPr lang="en-US" altLang="en-US" sz="24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Sem</a:t>
            </a:r>
            <a:endParaRPr lang="en-US" alt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5" name="Picture 8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00263" y="560388"/>
            <a:ext cx="5105400" cy="97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341"/>
            <a:ext cx="693483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464652"/>
                </a:solidFill>
              </a:rPr>
              <a:t>Creating (Declaring) PHP</a:t>
            </a:r>
            <a:r>
              <a:rPr spc="-60" dirty="0">
                <a:solidFill>
                  <a:srgbClr val="464652"/>
                </a:solidFill>
              </a:rPr>
              <a:t> </a:t>
            </a:r>
            <a:r>
              <a:rPr spc="-5" dirty="0">
                <a:solidFill>
                  <a:srgbClr val="464652"/>
                </a:solidFill>
              </a:rPr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91539"/>
            <a:ext cx="7926705" cy="43700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717BA2"/>
              </a:buClr>
              <a:buSzPct val="75000"/>
              <a:buChar char="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PHP has no command for declaring a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variable.</a:t>
            </a:r>
            <a:endParaRPr sz="2600">
              <a:latin typeface="Arial"/>
              <a:cs typeface="Arial"/>
            </a:endParaRPr>
          </a:p>
          <a:p>
            <a:pPr marL="286385" marR="244475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Char char="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A variable is created the moment you </a:t>
            </a:r>
            <a:r>
              <a:rPr sz="2600" spc="-5" dirty="0">
                <a:latin typeface="Arial"/>
                <a:cs typeface="Arial"/>
              </a:rPr>
              <a:t>first </a:t>
            </a:r>
            <a:r>
              <a:rPr sz="2600" dirty="0">
                <a:latin typeface="Arial"/>
                <a:cs typeface="Arial"/>
              </a:rPr>
              <a:t>assign</a:t>
            </a:r>
            <a:r>
              <a:rPr sz="2600" spc="-17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  value to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it:</a:t>
            </a:r>
            <a:endParaRPr sz="26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Char char="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$txt="Hello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world!";</a:t>
            </a:r>
            <a:endParaRPr sz="26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$x=5;</a:t>
            </a:r>
            <a:endParaRPr sz="2600">
              <a:latin typeface="Arial"/>
              <a:cs typeface="Arial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Char char="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After the execution of the statements above, the  variable </a:t>
            </a:r>
            <a:r>
              <a:rPr sz="2600" b="1" dirty="0">
                <a:latin typeface="Arial"/>
                <a:cs typeface="Arial"/>
              </a:rPr>
              <a:t>txt </a:t>
            </a:r>
            <a:r>
              <a:rPr sz="2600" dirty="0">
                <a:latin typeface="Arial"/>
                <a:cs typeface="Arial"/>
              </a:rPr>
              <a:t>will hold the value </a:t>
            </a:r>
            <a:r>
              <a:rPr sz="2600" b="1" dirty="0">
                <a:latin typeface="Arial"/>
                <a:cs typeface="Arial"/>
              </a:rPr>
              <a:t>Hello </a:t>
            </a:r>
            <a:r>
              <a:rPr sz="2600" b="1" spc="5" dirty="0">
                <a:latin typeface="Arial"/>
                <a:cs typeface="Arial"/>
              </a:rPr>
              <a:t>world!</a:t>
            </a:r>
            <a:r>
              <a:rPr sz="2600" spc="5" dirty="0">
                <a:latin typeface="Arial"/>
                <a:cs typeface="Arial"/>
              </a:rPr>
              <a:t>, </a:t>
            </a:r>
            <a:r>
              <a:rPr sz="2600" dirty="0">
                <a:latin typeface="Arial"/>
                <a:cs typeface="Arial"/>
              </a:rPr>
              <a:t>and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  variable </a:t>
            </a:r>
            <a:r>
              <a:rPr sz="2600" b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will hold the value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5</a:t>
            </a:r>
            <a:r>
              <a:rPr sz="2600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286385" marR="390525" indent="-274320">
              <a:lnSpc>
                <a:spcPct val="100000"/>
              </a:lnSpc>
              <a:spcBef>
                <a:spcPts val="605"/>
              </a:spcBef>
              <a:buClr>
                <a:srgbClr val="717BA2"/>
              </a:buClr>
              <a:buSzPct val="75000"/>
              <a:buFont typeface="Arial"/>
              <a:buChar char=""/>
              <a:tabLst>
                <a:tab pos="286385" algn="l"/>
                <a:tab pos="287020" algn="l"/>
              </a:tabLst>
            </a:pPr>
            <a:r>
              <a:rPr sz="2600" b="1" dirty="0">
                <a:latin typeface="Arial"/>
                <a:cs typeface="Arial"/>
              </a:rPr>
              <a:t>Note: </a:t>
            </a:r>
            <a:r>
              <a:rPr sz="2600" dirty="0">
                <a:latin typeface="Arial"/>
                <a:cs typeface="Arial"/>
              </a:rPr>
              <a:t>When you assign a text value to a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variable,  put quotes around the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value.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4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228600" y="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3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3119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341"/>
            <a:ext cx="663638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464652"/>
                </a:solidFill>
              </a:rPr>
              <a:t>PHP is a </a:t>
            </a:r>
            <a:r>
              <a:rPr spc="-5" dirty="0">
                <a:solidFill>
                  <a:srgbClr val="464652"/>
                </a:solidFill>
              </a:rPr>
              <a:t>Loosely </a:t>
            </a:r>
            <a:r>
              <a:rPr dirty="0">
                <a:solidFill>
                  <a:srgbClr val="464652"/>
                </a:solidFill>
              </a:rPr>
              <a:t>Typed</a:t>
            </a:r>
            <a:r>
              <a:rPr spc="-100" dirty="0">
                <a:solidFill>
                  <a:srgbClr val="464652"/>
                </a:solidFill>
              </a:rPr>
              <a:t> </a:t>
            </a:r>
            <a:r>
              <a:rPr spc="-5" dirty="0">
                <a:solidFill>
                  <a:srgbClr val="464652"/>
                </a:solidFill>
              </a:rPr>
              <a:t>Language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43330"/>
            <a:ext cx="7950834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717BA2"/>
              </a:buClr>
              <a:buSzPct val="75000"/>
              <a:buChar char="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In the example above, notice that we did not have to  tell PHP which data type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variable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is.</a:t>
            </a:r>
            <a:endParaRPr sz="2600">
              <a:latin typeface="Arial"/>
              <a:cs typeface="Arial"/>
            </a:endParaRPr>
          </a:p>
          <a:p>
            <a:pPr marL="286385" marR="898525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Char char="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PHP automatically converts the variable to</a:t>
            </a:r>
            <a:r>
              <a:rPr sz="2600" spc="-10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  correct data type, depending on </a:t>
            </a:r>
            <a:r>
              <a:rPr sz="2600" spc="-5" dirty="0">
                <a:latin typeface="Arial"/>
                <a:cs typeface="Arial"/>
              </a:rPr>
              <a:t>its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value.</a:t>
            </a:r>
            <a:endParaRPr sz="2600">
              <a:latin typeface="Arial"/>
              <a:cs typeface="Arial"/>
            </a:endParaRPr>
          </a:p>
          <a:p>
            <a:pPr marL="286385" marR="304165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Char char="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In a strongly typed programming language, we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will  have to declare (define) the type and name of the  variable before using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it.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4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228600" y="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3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3119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341"/>
            <a:ext cx="41427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464652"/>
                </a:solidFill>
              </a:rPr>
              <a:t>PHP </a:t>
            </a:r>
            <a:r>
              <a:rPr spc="-5" dirty="0">
                <a:solidFill>
                  <a:srgbClr val="464652"/>
                </a:solidFill>
              </a:rPr>
              <a:t>Variable</a:t>
            </a:r>
            <a:r>
              <a:rPr spc="-55" dirty="0">
                <a:solidFill>
                  <a:srgbClr val="464652"/>
                </a:solidFill>
              </a:rPr>
              <a:t> </a:t>
            </a:r>
            <a:r>
              <a:rPr spc="-5" dirty="0">
                <a:solidFill>
                  <a:srgbClr val="464652"/>
                </a:solidFill>
              </a:rPr>
              <a:t>Scopes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43330"/>
            <a:ext cx="7084059" cy="3181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717BA2"/>
              </a:buClr>
              <a:buSzPct val="75000"/>
              <a:buChar char="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The scope of a variable is the part of the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script  where the variable can be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referenced/used.</a:t>
            </a:r>
            <a:endParaRPr sz="26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Char char="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PHP has four </a:t>
            </a:r>
            <a:r>
              <a:rPr sz="2600" spc="-5" dirty="0">
                <a:latin typeface="Arial"/>
                <a:cs typeface="Arial"/>
              </a:rPr>
              <a:t>different </a:t>
            </a:r>
            <a:r>
              <a:rPr sz="2600" dirty="0">
                <a:latin typeface="Arial"/>
                <a:cs typeface="Arial"/>
              </a:rPr>
              <a:t>variable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scopes:</a:t>
            </a:r>
            <a:endParaRPr sz="26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Char char="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local</a:t>
            </a:r>
            <a:endParaRPr sz="26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Char char="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global</a:t>
            </a:r>
            <a:endParaRPr sz="26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717BA2"/>
              </a:buClr>
              <a:buSzPct val="75000"/>
              <a:buChar char="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static</a:t>
            </a:r>
            <a:endParaRPr sz="26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Char char="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parameter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4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228600" y="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3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3119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348741"/>
            <a:ext cx="23698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64652"/>
                </a:solidFill>
              </a:rPr>
              <a:t>Local</a:t>
            </a:r>
            <a:r>
              <a:rPr spc="-75" dirty="0">
                <a:solidFill>
                  <a:srgbClr val="464652"/>
                </a:solidFill>
              </a:rPr>
              <a:t> </a:t>
            </a:r>
            <a:r>
              <a:rPr dirty="0">
                <a:solidFill>
                  <a:srgbClr val="464652"/>
                </a:solidFill>
              </a:rPr>
              <a:t>Scope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4500" y="1167130"/>
            <a:ext cx="8255000" cy="5330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7825" marR="614680" indent="-274320">
              <a:lnSpc>
                <a:spcPct val="100000"/>
              </a:lnSpc>
              <a:spcBef>
                <a:spcPts val="105"/>
              </a:spcBef>
              <a:buClr>
                <a:srgbClr val="717BA2"/>
              </a:buClr>
              <a:buSzPct val="75000"/>
              <a:buChar char=""/>
              <a:tabLst>
                <a:tab pos="377825" algn="l"/>
                <a:tab pos="378460" algn="l"/>
              </a:tabLst>
            </a:pPr>
            <a:r>
              <a:rPr sz="2600" dirty="0">
                <a:latin typeface="Arial"/>
                <a:cs typeface="Arial"/>
              </a:rPr>
              <a:t>A variable declared </a:t>
            </a:r>
            <a:r>
              <a:rPr sz="2600" b="1" spc="5" dirty="0">
                <a:latin typeface="Arial"/>
                <a:cs typeface="Arial"/>
              </a:rPr>
              <a:t>within </a:t>
            </a:r>
            <a:r>
              <a:rPr sz="2600" dirty="0">
                <a:latin typeface="Arial"/>
                <a:cs typeface="Arial"/>
              </a:rPr>
              <a:t>a PHP function is</a:t>
            </a:r>
            <a:r>
              <a:rPr sz="2600" spc="-2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local  and can only be accessed within that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function:</a:t>
            </a:r>
            <a:endParaRPr sz="2600">
              <a:latin typeface="Arial"/>
              <a:cs typeface="Arial"/>
            </a:endParaRPr>
          </a:p>
          <a:p>
            <a:pPr marL="378460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Char char=""/>
              <a:tabLst>
                <a:tab pos="377825" algn="l"/>
                <a:tab pos="378460" algn="l"/>
              </a:tabLst>
            </a:pPr>
            <a:r>
              <a:rPr sz="2600" dirty="0">
                <a:latin typeface="Arial"/>
                <a:cs typeface="Arial"/>
              </a:rPr>
              <a:t>Example</a:t>
            </a:r>
            <a:endParaRPr sz="2600">
              <a:latin typeface="Arial"/>
              <a:cs typeface="Arial"/>
            </a:endParaRPr>
          </a:p>
          <a:p>
            <a:pPr marL="564515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Arial"/>
                <a:cs typeface="Arial"/>
              </a:rPr>
              <a:t>&lt;?php</a:t>
            </a:r>
            <a:endParaRPr sz="2600">
              <a:latin typeface="Arial"/>
              <a:cs typeface="Arial"/>
            </a:endParaRPr>
          </a:p>
          <a:p>
            <a:pPr marL="1018540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$x=5; // global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scope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Arial"/>
              <a:cs typeface="Arial"/>
            </a:endParaRPr>
          </a:p>
          <a:p>
            <a:pPr marL="1018540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latin typeface="Arial"/>
                <a:cs typeface="Arial"/>
              </a:rPr>
              <a:t>function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35" dirty="0">
                <a:latin typeface="Arial"/>
                <a:cs typeface="Arial"/>
              </a:rPr>
              <a:t>myTest()</a:t>
            </a:r>
            <a:endParaRPr sz="2600">
              <a:latin typeface="Arial"/>
              <a:cs typeface="Arial"/>
            </a:endParaRPr>
          </a:p>
          <a:p>
            <a:pPr marL="1018540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{</a:t>
            </a:r>
            <a:endParaRPr sz="2600">
              <a:latin typeface="Arial"/>
              <a:cs typeface="Arial"/>
            </a:endParaRPr>
          </a:p>
          <a:p>
            <a:pPr marL="1932939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echo $x; // local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scope</a:t>
            </a:r>
            <a:endParaRPr sz="2600">
              <a:latin typeface="Arial"/>
              <a:cs typeface="Arial"/>
            </a:endParaRPr>
          </a:p>
          <a:p>
            <a:pPr marL="1018540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}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Arial"/>
              <a:cs typeface="Arial"/>
            </a:endParaRPr>
          </a:p>
          <a:p>
            <a:pPr marL="1018540">
              <a:lnSpc>
                <a:spcPct val="100000"/>
              </a:lnSpc>
            </a:pPr>
            <a:r>
              <a:rPr sz="2600" spc="-35" dirty="0">
                <a:latin typeface="Arial"/>
                <a:cs typeface="Arial"/>
              </a:rPr>
              <a:t>myTest();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77825" algn="l"/>
                <a:tab pos="8241665" algn="l"/>
              </a:tabLst>
            </a:pPr>
            <a:r>
              <a:rPr sz="2600" u="dash" dirty="0">
                <a:uFill>
                  <a:solidFill>
                    <a:srgbClr val="9FB8CD"/>
                  </a:solidFill>
                </a:uFill>
                <a:latin typeface="Arial"/>
                <a:cs typeface="Arial"/>
              </a:rPr>
              <a:t> 	?&gt;	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6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7"/>
          <p:cNvSpPr txBox="1">
            <a:spLocks/>
          </p:cNvSpPr>
          <p:nvPr/>
        </p:nvSpPr>
        <p:spPr>
          <a:xfrm>
            <a:off x="228600" y="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3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3119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341"/>
            <a:ext cx="26142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464652"/>
                </a:solidFill>
              </a:rPr>
              <a:t>Global</a:t>
            </a:r>
            <a:r>
              <a:rPr spc="-95" dirty="0">
                <a:solidFill>
                  <a:srgbClr val="464652"/>
                </a:solidFill>
              </a:rPr>
              <a:t> </a:t>
            </a:r>
            <a:r>
              <a:rPr dirty="0">
                <a:solidFill>
                  <a:srgbClr val="464652"/>
                </a:solidFill>
              </a:rPr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43330"/>
            <a:ext cx="8022590" cy="2556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717BA2"/>
              </a:buClr>
              <a:buSzPct val="75000"/>
              <a:buChar char="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A variable that is defined outside of any function,</a:t>
            </a:r>
            <a:r>
              <a:rPr sz="2600" spc="-1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has  a global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scope.</a:t>
            </a:r>
            <a:endParaRPr sz="2600">
              <a:latin typeface="Arial"/>
              <a:cs typeface="Arial"/>
            </a:endParaRPr>
          </a:p>
          <a:p>
            <a:pPr marL="286385" marR="377190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Char char="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Global variables can be accessed from any part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of  the script, </a:t>
            </a:r>
            <a:r>
              <a:rPr sz="2600" spc="-5" dirty="0">
                <a:latin typeface="Arial"/>
                <a:cs typeface="Arial"/>
              </a:rPr>
              <a:t>EXCEPT from </a:t>
            </a:r>
            <a:r>
              <a:rPr sz="2600" dirty="0">
                <a:latin typeface="Arial"/>
                <a:cs typeface="Arial"/>
              </a:rPr>
              <a:t>within a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function.</a:t>
            </a:r>
            <a:endParaRPr sz="2600">
              <a:latin typeface="Arial"/>
              <a:cs typeface="Arial"/>
            </a:endParaRPr>
          </a:p>
          <a:p>
            <a:pPr marL="286385" marR="450215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Char char=""/>
              <a:tabLst>
                <a:tab pos="286385" algn="l"/>
                <a:tab pos="287020" algn="l"/>
              </a:tabLst>
            </a:pPr>
            <a:r>
              <a:rPr sz="2600" spc="-145" dirty="0">
                <a:latin typeface="Arial"/>
                <a:cs typeface="Arial"/>
              </a:rPr>
              <a:t>To </a:t>
            </a:r>
            <a:r>
              <a:rPr sz="2600" dirty="0">
                <a:latin typeface="Arial"/>
                <a:cs typeface="Arial"/>
              </a:rPr>
              <a:t>access a global variable from within a function,  use the </a:t>
            </a:r>
            <a:r>
              <a:rPr sz="2600" b="1" dirty="0">
                <a:latin typeface="Arial"/>
                <a:cs typeface="Arial"/>
              </a:rPr>
              <a:t>global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keyword: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4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228600" y="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3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3119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14858"/>
            <a:ext cx="2933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64652"/>
                </a:solidFill>
              </a:rPr>
              <a:t>Global</a:t>
            </a:r>
            <a:r>
              <a:rPr sz="3600" spc="-75" dirty="0">
                <a:solidFill>
                  <a:srgbClr val="464652"/>
                </a:solidFill>
              </a:rPr>
              <a:t> </a:t>
            </a:r>
            <a:r>
              <a:rPr sz="3600" spc="-5" dirty="0">
                <a:solidFill>
                  <a:srgbClr val="464652"/>
                </a:solidFill>
              </a:rPr>
              <a:t>Scope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168654"/>
            <a:ext cx="3914140" cy="347027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409"/>
              </a:spcBef>
              <a:buClr>
                <a:srgbClr val="717BA2"/>
              </a:buClr>
              <a:buSzPct val="75000"/>
              <a:buChar char=""/>
              <a:tabLst>
                <a:tab pos="286385" algn="l"/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Example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ts val="2735"/>
              </a:lnSpc>
              <a:spcBef>
                <a:spcPts val="310"/>
              </a:spcBef>
              <a:buClr>
                <a:srgbClr val="717BA2"/>
              </a:buClr>
              <a:buSzPct val="75000"/>
              <a:buChar char=""/>
              <a:tabLst>
                <a:tab pos="286385" algn="l"/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&lt;?php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ts val="2595"/>
              </a:lnSpc>
            </a:pPr>
            <a:r>
              <a:rPr sz="2400" spc="-5" dirty="0">
                <a:latin typeface="Arial"/>
                <a:cs typeface="Arial"/>
              </a:rPr>
              <a:t>$x=5; </a:t>
            </a:r>
            <a:r>
              <a:rPr sz="2400" dirty="0">
                <a:latin typeface="Arial"/>
                <a:cs typeface="Arial"/>
              </a:rPr>
              <a:t>// </a:t>
            </a:r>
            <a:r>
              <a:rPr sz="2400" spc="-5" dirty="0">
                <a:latin typeface="Arial"/>
                <a:cs typeface="Arial"/>
              </a:rPr>
              <a:t>global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scope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ts val="2735"/>
              </a:lnSpc>
            </a:pPr>
            <a:r>
              <a:rPr sz="2400" spc="-5" dirty="0">
                <a:latin typeface="Arial"/>
                <a:cs typeface="Arial"/>
              </a:rPr>
              <a:t>$y=10; </a:t>
            </a:r>
            <a:r>
              <a:rPr sz="2400" dirty="0">
                <a:latin typeface="Arial"/>
                <a:cs typeface="Arial"/>
              </a:rPr>
              <a:t>// </a:t>
            </a:r>
            <a:r>
              <a:rPr sz="2400" spc="-5" dirty="0">
                <a:latin typeface="Arial"/>
                <a:cs typeface="Arial"/>
              </a:rPr>
              <a:t>global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scope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ts val="2735"/>
              </a:lnSpc>
              <a:spcBef>
                <a:spcPts val="2305"/>
              </a:spcBef>
            </a:pPr>
            <a:r>
              <a:rPr sz="2400" spc="-5" dirty="0">
                <a:latin typeface="Arial"/>
                <a:cs typeface="Arial"/>
              </a:rPr>
              <a:t>function </a:t>
            </a:r>
            <a:r>
              <a:rPr sz="2400" spc="-35" dirty="0">
                <a:latin typeface="Arial"/>
                <a:cs typeface="Arial"/>
              </a:rPr>
              <a:t>myTest()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ts val="2595"/>
              </a:lnSpc>
            </a:pPr>
            <a:r>
              <a:rPr sz="240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1841500">
              <a:lnSpc>
                <a:spcPts val="2595"/>
              </a:lnSpc>
            </a:pPr>
            <a:r>
              <a:rPr sz="2400" spc="-5" dirty="0">
                <a:latin typeface="Arial"/>
                <a:cs typeface="Arial"/>
              </a:rPr>
              <a:t>global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$x,$y;</a:t>
            </a:r>
            <a:endParaRPr sz="2400">
              <a:latin typeface="Arial"/>
              <a:cs typeface="Arial"/>
            </a:endParaRPr>
          </a:p>
          <a:p>
            <a:pPr marL="1841500">
              <a:lnSpc>
                <a:spcPts val="2590"/>
              </a:lnSpc>
            </a:pPr>
            <a:r>
              <a:rPr sz="2400" spc="-5" dirty="0">
                <a:latin typeface="Arial"/>
                <a:cs typeface="Arial"/>
              </a:rPr>
              <a:t>$y=$x+$y;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ts val="2735"/>
              </a:lnSpc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594" y="4905832"/>
            <a:ext cx="1281430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my</a:t>
            </a:r>
            <a:r>
              <a:rPr sz="2400" spc="-27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();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0"/>
              </a:lnSpc>
            </a:pPr>
            <a:r>
              <a:rPr sz="2400" spc="-5" dirty="0">
                <a:latin typeface="Arial"/>
                <a:cs typeface="Arial"/>
              </a:rPr>
              <a:t>echo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$y;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4175" y="5235702"/>
            <a:ext cx="1700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// outputs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15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259" y="5564835"/>
            <a:ext cx="372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?&gt;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 txBox="1">
            <a:spLocks/>
          </p:cNvSpPr>
          <p:nvPr/>
        </p:nvSpPr>
        <p:spPr>
          <a:xfrm>
            <a:off x="228600" y="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3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3119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57326"/>
            <a:ext cx="224472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5" dirty="0">
                <a:solidFill>
                  <a:srgbClr val="464652"/>
                </a:solidFill>
              </a:rPr>
              <a:t>Static</a:t>
            </a:r>
            <a:r>
              <a:rPr sz="2900" spc="-70" dirty="0">
                <a:solidFill>
                  <a:srgbClr val="464652"/>
                </a:solidFill>
              </a:rPr>
              <a:t> </a:t>
            </a:r>
            <a:r>
              <a:rPr sz="2900" spc="-5" dirty="0">
                <a:solidFill>
                  <a:srgbClr val="464652"/>
                </a:solidFill>
              </a:rPr>
              <a:t>Scope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535940" y="1243330"/>
            <a:ext cx="7926070" cy="2084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717BA2"/>
              </a:buClr>
              <a:buSzPct val="75000"/>
              <a:buChar char="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When a function is completed, all of </a:t>
            </a:r>
            <a:r>
              <a:rPr sz="2600" spc="-5" dirty="0">
                <a:latin typeface="Arial"/>
                <a:cs typeface="Arial"/>
              </a:rPr>
              <a:t>its </a:t>
            </a:r>
            <a:r>
              <a:rPr sz="2600" dirty="0">
                <a:latin typeface="Arial"/>
                <a:cs typeface="Arial"/>
              </a:rPr>
              <a:t>variables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are  normally deleted. </a:t>
            </a:r>
            <a:r>
              <a:rPr sz="2600" spc="-15" dirty="0">
                <a:latin typeface="Arial"/>
                <a:cs typeface="Arial"/>
              </a:rPr>
              <a:t>However, </a:t>
            </a:r>
            <a:r>
              <a:rPr sz="2600" dirty="0">
                <a:latin typeface="Arial"/>
                <a:cs typeface="Arial"/>
              </a:rPr>
              <a:t>sometimes you want a  local variable to not be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deleted.</a:t>
            </a:r>
            <a:endParaRPr sz="2600">
              <a:latin typeface="Arial"/>
              <a:cs typeface="Arial"/>
            </a:endParaRPr>
          </a:p>
          <a:p>
            <a:pPr marL="286385" marR="536575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Char char=""/>
              <a:tabLst>
                <a:tab pos="286385" algn="l"/>
                <a:tab pos="287020" algn="l"/>
              </a:tabLst>
            </a:pPr>
            <a:r>
              <a:rPr sz="2600" spc="-145" dirty="0">
                <a:latin typeface="Arial"/>
                <a:cs typeface="Arial"/>
              </a:rPr>
              <a:t>To </a:t>
            </a:r>
            <a:r>
              <a:rPr sz="2600" dirty="0">
                <a:latin typeface="Arial"/>
                <a:cs typeface="Arial"/>
              </a:rPr>
              <a:t>do this, use the </a:t>
            </a:r>
            <a:r>
              <a:rPr sz="2600" b="1" dirty="0">
                <a:latin typeface="Arial"/>
                <a:cs typeface="Arial"/>
              </a:rPr>
              <a:t>static </a:t>
            </a:r>
            <a:r>
              <a:rPr sz="2600" dirty="0">
                <a:latin typeface="Arial"/>
                <a:cs typeface="Arial"/>
              </a:rPr>
              <a:t>keyword when you </a:t>
            </a:r>
            <a:r>
              <a:rPr sz="2600" spc="-5" dirty="0">
                <a:latin typeface="Arial"/>
                <a:cs typeface="Arial"/>
              </a:rPr>
              <a:t>first  </a:t>
            </a:r>
            <a:r>
              <a:rPr sz="2600" dirty="0">
                <a:latin typeface="Arial"/>
                <a:cs typeface="Arial"/>
              </a:rPr>
              <a:t>declare the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variable: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4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228600" y="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3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3119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577341"/>
            <a:ext cx="24733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464652"/>
                </a:solidFill>
              </a:rPr>
              <a:t>Static</a:t>
            </a:r>
            <a:r>
              <a:rPr spc="-70" dirty="0">
                <a:solidFill>
                  <a:srgbClr val="464652"/>
                </a:solidFill>
              </a:rPr>
              <a:t> </a:t>
            </a:r>
            <a:r>
              <a:rPr spc="-5" dirty="0">
                <a:solidFill>
                  <a:srgbClr val="464652"/>
                </a:solidFill>
              </a:rPr>
              <a:t>Scope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4500" y="1168654"/>
            <a:ext cx="8255000" cy="519303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R="6581140" algn="ctr">
              <a:lnSpc>
                <a:spcPct val="100000"/>
              </a:lnSpc>
              <a:spcBef>
                <a:spcPts val="409"/>
              </a:spcBef>
              <a:tabLst>
                <a:tab pos="273685" algn="l"/>
              </a:tabLst>
            </a:pPr>
            <a:r>
              <a:rPr sz="1800" spc="-515" dirty="0">
                <a:solidFill>
                  <a:srgbClr val="717BA2"/>
                </a:solidFill>
                <a:latin typeface="Arial"/>
                <a:cs typeface="Arial"/>
              </a:rPr>
              <a:t>	</a:t>
            </a:r>
            <a:r>
              <a:rPr sz="2400" spc="-5" dirty="0">
                <a:latin typeface="Arial"/>
                <a:cs typeface="Arial"/>
              </a:rPr>
              <a:t>Example</a:t>
            </a:r>
            <a:endParaRPr sz="2400">
              <a:latin typeface="Arial"/>
              <a:cs typeface="Arial"/>
            </a:endParaRPr>
          </a:p>
          <a:p>
            <a:pPr marR="6635115" algn="ctr">
              <a:lnSpc>
                <a:spcPts val="2735"/>
              </a:lnSpc>
              <a:spcBef>
                <a:spcPts val="310"/>
              </a:spcBef>
            </a:pPr>
            <a:r>
              <a:rPr sz="2400" spc="-5" dirty="0">
                <a:latin typeface="Arial"/>
                <a:cs typeface="Arial"/>
              </a:rPr>
              <a:t>&lt;?php</a:t>
            </a:r>
            <a:endParaRPr sz="2400">
              <a:latin typeface="Arial"/>
              <a:cs typeface="Arial"/>
            </a:endParaRPr>
          </a:p>
          <a:p>
            <a:pPr marR="3886835" algn="ctr">
              <a:lnSpc>
                <a:spcPts val="2595"/>
              </a:lnSpc>
            </a:pPr>
            <a:r>
              <a:rPr sz="2400" spc="-5" dirty="0">
                <a:latin typeface="Arial"/>
                <a:cs typeface="Arial"/>
              </a:rPr>
              <a:t>function </a:t>
            </a:r>
            <a:r>
              <a:rPr sz="2400" spc="-35" dirty="0">
                <a:latin typeface="Arial"/>
                <a:cs typeface="Arial"/>
              </a:rPr>
              <a:t>myTest()</a:t>
            </a:r>
            <a:endParaRPr sz="2400">
              <a:latin typeface="Arial"/>
              <a:cs typeface="Arial"/>
            </a:endParaRPr>
          </a:p>
          <a:p>
            <a:pPr marR="4278630" algn="ctr">
              <a:lnSpc>
                <a:spcPts val="2595"/>
              </a:lnSpc>
            </a:pPr>
            <a:r>
              <a:rPr sz="240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2847975" marR="3851910">
              <a:lnSpc>
                <a:spcPts val="2590"/>
              </a:lnSpc>
              <a:spcBef>
                <a:spcPts val="185"/>
              </a:spcBef>
            </a:pPr>
            <a:r>
              <a:rPr sz="2400" dirty="0">
                <a:latin typeface="Arial"/>
                <a:cs typeface="Arial"/>
              </a:rPr>
              <a:t>static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$x=0;  echo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$x;</a:t>
            </a:r>
            <a:endParaRPr sz="2400">
              <a:latin typeface="Arial"/>
              <a:cs typeface="Arial"/>
            </a:endParaRPr>
          </a:p>
          <a:p>
            <a:pPr marL="2847975">
              <a:lnSpc>
                <a:spcPts val="2415"/>
              </a:lnSpc>
            </a:pPr>
            <a:r>
              <a:rPr sz="2400" spc="-5" dirty="0">
                <a:latin typeface="Arial"/>
                <a:cs typeface="Arial"/>
              </a:rPr>
              <a:t>$x++;</a:t>
            </a:r>
            <a:endParaRPr sz="2400">
              <a:latin typeface="Arial"/>
              <a:cs typeface="Arial"/>
            </a:endParaRPr>
          </a:p>
          <a:p>
            <a:pPr marL="1932939">
              <a:lnSpc>
                <a:spcPts val="2735"/>
              </a:lnSpc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018540">
              <a:lnSpc>
                <a:spcPts val="2735"/>
              </a:lnSpc>
              <a:spcBef>
                <a:spcPts val="2305"/>
              </a:spcBef>
            </a:pPr>
            <a:r>
              <a:rPr sz="2400" spc="-30" dirty="0">
                <a:latin typeface="Arial"/>
                <a:cs typeface="Arial"/>
              </a:rPr>
              <a:t>myTest();</a:t>
            </a:r>
            <a:endParaRPr sz="2400">
              <a:latin typeface="Arial"/>
              <a:cs typeface="Arial"/>
            </a:endParaRPr>
          </a:p>
          <a:p>
            <a:pPr marL="1018540">
              <a:lnSpc>
                <a:spcPts val="2590"/>
              </a:lnSpc>
            </a:pPr>
            <a:r>
              <a:rPr sz="2400" spc="-30" dirty="0">
                <a:latin typeface="Arial"/>
                <a:cs typeface="Arial"/>
              </a:rPr>
              <a:t>myTest();</a:t>
            </a:r>
            <a:endParaRPr sz="2400">
              <a:latin typeface="Arial"/>
              <a:cs typeface="Arial"/>
            </a:endParaRPr>
          </a:p>
          <a:p>
            <a:pPr marL="1018540">
              <a:lnSpc>
                <a:spcPts val="2735"/>
              </a:lnSpc>
            </a:pPr>
            <a:r>
              <a:rPr sz="2400" spc="-30" dirty="0">
                <a:latin typeface="Arial"/>
                <a:cs typeface="Arial"/>
              </a:rPr>
              <a:t>myTest();</a:t>
            </a:r>
            <a:endParaRPr sz="2400">
              <a:latin typeface="Arial"/>
              <a:cs typeface="Arial"/>
            </a:endParaRPr>
          </a:p>
          <a:p>
            <a:pPr marL="377825">
              <a:lnSpc>
                <a:spcPct val="100000"/>
              </a:lnSpc>
              <a:spcBef>
                <a:spcPts val="2305"/>
              </a:spcBef>
            </a:pPr>
            <a:r>
              <a:rPr sz="2400" spc="-10" dirty="0">
                <a:latin typeface="Arial"/>
                <a:cs typeface="Arial"/>
              </a:rPr>
              <a:t>?&gt;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377825" algn="l"/>
                <a:tab pos="8241665" algn="l"/>
              </a:tabLst>
            </a:pPr>
            <a:r>
              <a:rPr sz="1800" u="dash" spc="5" dirty="0">
                <a:solidFill>
                  <a:srgbClr val="717BA2"/>
                </a:solidFill>
                <a:uFill>
                  <a:solidFill>
                    <a:srgbClr val="9FB8CD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dash" spc="-190" dirty="0">
                <a:solidFill>
                  <a:srgbClr val="717BA2"/>
                </a:solidFill>
                <a:uFill>
                  <a:solidFill>
                    <a:srgbClr val="9FB8CD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dash" spc="-515" dirty="0">
                <a:solidFill>
                  <a:srgbClr val="717BA2"/>
                </a:solidFill>
                <a:uFill>
                  <a:solidFill>
                    <a:srgbClr val="9FB8CD"/>
                  </a:solidFill>
                </a:uFill>
                <a:latin typeface="Arial"/>
                <a:cs typeface="Arial"/>
              </a:rPr>
              <a:t>	</a:t>
            </a:r>
            <a:r>
              <a:rPr sz="2400" u="dash" spc="-5" dirty="0">
                <a:uFill>
                  <a:solidFill>
                    <a:srgbClr val="9FB8CD"/>
                  </a:solidFill>
                </a:uFill>
                <a:latin typeface="Arial"/>
                <a:cs typeface="Arial"/>
              </a:rPr>
              <a:t>OUTPUT</a:t>
            </a:r>
            <a:r>
              <a:rPr sz="2400" u="dash" spc="-135" dirty="0">
                <a:uFill>
                  <a:solidFill>
                    <a:srgbClr val="9FB8CD"/>
                  </a:solidFill>
                </a:uFill>
                <a:latin typeface="Arial"/>
                <a:cs typeface="Arial"/>
              </a:rPr>
              <a:t> </a:t>
            </a:r>
            <a:r>
              <a:rPr sz="2400" u="dash" spc="-5" dirty="0">
                <a:uFill>
                  <a:solidFill>
                    <a:srgbClr val="9FB8CD"/>
                  </a:solidFill>
                </a:uFill>
                <a:latin typeface="Arial"/>
                <a:cs typeface="Arial"/>
              </a:rPr>
              <a:t>?	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7"/>
          <p:cNvSpPr txBox="1">
            <a:spLocks/>
          </p:cNvSpPr>
          <p:nvPr/>
        </p:nvSpPr>
        <p:spPr>
          <a:xfrm>
            <a:off x="228600" y="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3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3119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62458"/>
            <a:ext cx="3783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64652"/>
                </a:solidFill>
              </a:rPr>
              <a:t>Parameter</a:t>
            </a:r>
            <a:r>
              <a:rPr sz="3600" spc="-80" dirty="0">
                <a:solidFill>
                  <a:srgbClr val="464652"/>
                </a:solidFill>
              </a:rPr>
              <a:t> </a:t>
            </a:r>
            <a:r>
              <a:rPr sz="3600" spc="-5" dirty="0">
                <a:solidFill>
                  <a:srgbClr val="464652"/>
                </a:solidFill>
              </a:rPr>
              <a:t>Scope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090930"/>
            <a:ext cx="7760970" cy="1687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777875" indent="-274320">
              <a:lnSpc>
                <a:spcPct val="100000"/>
              </a:lnSpc>
              <a:spcBef>
                <a:spcPts val="105"/>
              </a:spcBef>
              <a:buClr>
                <a:srgbClr val="717BA2"/>
              </a:buClr>
              <a:buSzPct val="75000"/>
              <a:buChar char="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A parameter is a local variable whose value</a:t>
            </a:r>
            <a:r>
              <a:rPr sz="2600" spc="-2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is  passed to the function by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calling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code.</a:t>
            </a:r>
            <a:endParaRPr sz="2600">
              <a:latin typeface="Arial"/>
              <a:cs typeface="Arial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Char char="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Parameters are declared in a parameter list as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part  of the function declaration: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828670"/>
            <a:ext cx="18637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77825" algn="l"/>
              </a:tabLst>
            </a:pPr>
            <a:r>
              <a:rPr sz="1950" spc="-555" dirty="0">
                <a:solidFill>
                  <a:srgbClr val="717BA2"/>
                </a:solidFill>
                <a:latin typeface="Arial"/>
                <a:cs typeface="Arial"/>
              </a:rPr>
              <a:t>	</a:t>
            </a:r>
            <a:r>
              <a:rPr sz="2600" dirty="0">
                <a:latin typeface="Arial"/>
                <a:cs typeface="Arial"/>
              </a:rPr>
              <a:t>Example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35735" marR="3054985"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&lt;?php</a:t>
            </a:r>
          </a:p>
          <a:p>
            <a:pPr marL="2140585" algn="ctr">
              <a:lnSpc>
                <a:spcPct val="100000"/>
              </a:lnSpc>
            </a:pPr>
            <a:r>
              <a:rPr dirty="0"/>
              <a:t>function</a:t>
            </a:r>
            <a:r>
              <a:rPr spc="-15" dirty="0"/>
              <a:t> </a:t>
            </a:r>
            <a:r>
              <a:rPr spc="-30" dirty="0"/>
              <a:t>myTest($x)</a:t>
            </a:r>
          </a:p>
          <a:p>
            <a:pPr marL="1435735" marR="217804" algn="ctr">
              <a:lnSpc>
                <a:spcPct val="100000"/>
              </a:lnSpc>
            </a:pPr>
            <a:r>
              <a:rPr dirty="0"/>
              <a:t>{</a:t>
            </a:r>
          </a:p>
          <a:p>
            <a:pPr marL="4178935" algn="ctr">
              <a:lnSpc>
                <a:spcPct val="100000"/>
              </a:lnSpc>
            </a:pPr>
            <a:r>
              <a:rPr dirty="0"/>
              <a:t>echo</a:t>
            </a:r>
            <a:r>
              <a:rPr spc="-80" dirty="0"/>
              <a:t> </a:t>
            </a:r>
            <a:r>
              <a:rPr dirty="0"/>
              <a:t>$x;</a:t>
            </a:r>
          </a:p>
          <a:p>
            <a:pPr marL="1435735" marR="217804" algn="ctr">
              <a:lnSpc>
                <a:spcPct val="100000"/>
              </a:lnSpc>
            </a:pPr>
            <a:r>
              <a:rPr dirty="0"/>
              <a:t>}</a:t>
            </a:r>
          </a:p>
          <a:p>
            <a:pPr marL="1435735" marR="610870" algn="ctr">
              <a:lnSpc>
                <a:spcPct val="100000"/>
              </a:lnSpc>
            </a:pPr>
            <a:r>
              <a:rPr spc="-25" dirty="0"/>
              <a:t>myTest(5);</a:t>
            </a:r>
          </a:p>
          <a:p>
            <a:pPr marL="1435735" marR="3608070" algn="ctr">
              <a:lnSpc>
                <a:spcPct val="100000"/>
              </a:lnSpc>
              <a:spcBef>
                <a:spcPts val="5"/>
              </a:spcBef>
            </a:pPr>
            <a:r>
              <a:rPr dirty="0"/>
              <a:t>?&gt;</a:t>
            </a:r>
          </a:p>
        </p:txBody>
      </p:sp>
      <p:pic>
        <p:nvPicPr>
          <p:cNvPr id="6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7"/>
          <p:cNvSpPr txBox="1">
            <a:spLocks/>
          </p:cNvSpPr>
          <p:nvPr/>
        </p:nvSpPr>
        <p:spPr>
          <a:xfrm>
            <a:off x="228600" y="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3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3119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341"/>
            <a:ext cx="62795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464652"/>
                </a:solidFill>
              </a:rPr>
              <a:t>PHP </a:t>
            </a:r>
            <a:r>
              <a:rPr spc="-5" dirty="0">
                <a:solidFill>
                  <a:srgbClr val="464652"/>
                </a:solidFill>
              </a:rPr>
              <a:t>echo and print</a:t>
            </a:r>
            <a:r>
              <a:rPr spc="-55" dirty="0">
                <a:solidFill>
                  <a:srgbClr val="464652"/>
                </a:solidFill>
              </a:rPr>
              <a:t> </a:t>
            </a:r>
            <a:r>
              <a:rPr spc="-5" dirty="0">
                <a:solidFill>
                  <a:srgbClr val="464652"/>
                </a:solidFill>
              </a:rPr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00658"/>
            <a:ext cx="7912734" cy="54140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6385" marR="567055" indent="-274320">
              <a:lnSpc>
                <a:spcPts val="3020"/>
              </a:lnSpc>
              <a:spcBef>
                <a:spcPts val="480"/>
              </a:spcBef>
              <a:buClr>
                <a:srgbClr val="717BA2"/>
              </a:buClr>
              <a:buSzPct val="75000"/>
              <a:buChar char=""/>
              <a:tabLst>
                <a:tab pos="286385" algn="l"/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In </a:t>
            </a:r>
            <a:r>
              <a:rPr sz="2800" spc="-10" dirty="0">
                <a:latin typeface="Arial"/>
                <a:cs typeface="Arial"/>
              </a:rPr>
              <a:t>PHP </a:t>
            </a:r>
            <a:r>
              <a:rPr sz="2800" dirty="0">
                <a:latin typeface="Arial"/>
                <a:cs typeface="Arial"/>
              </a:rPr>
              <a:t>there </a:t>
            </a:r>
            <a:r>
              <a:rPr sz="2800" spc="-5" dirty="0">
                <a:latin typeface="Arial"/>
                <a:cs typeface="Arial"/>
              </a:rPr>
              <a:t>is two </a:t>
            </a:r>
            <a:r>
              <a:rPr sz="2800" dirty="0">
                <a:latin typeface="Arial"/>
                <a:cs typeface="Arial"/>
              </a:rPr>
              <a:t>basic </a:t>
            </a:r>
            <a:r>
              <a:rPr sz="2800" spc="-5" dirty="0">
                <a:latin typeface="Arial"/>
                <a:cs typeface="Arial"/>
              </a:rPr>
              <a:t>ways to get </a:t>
            </a:r>
            <a:r>
              <a:rPr sz="2800" dirty="0">
                <a:latin typeface="Arial"/>
                <a:cs typeface="Arial"/>
              </a:rPr>
              <a:t>output:  </a:t>
            </a:r>
            <a:r>
              <a:rPr sz="2800" spc="-5" dirty="0">
                <a:latin typeface="Arial"/>
                <a:cs typeface="Arial"/>
              </a:rPr>
              <a:t>echo </a:t>
            </a:r>
            <a:r>
              <a:rPr sz="2800" dirty="0">
                <a:latin typeface="Arial"/>
                <a:cs typeface="Arial"/>
              </a:rPr>
              <a:t>and print.</a:t>
            </a:r>
            <a:endParaRPr sz="2800">
              <a:latin typeface="Arial"/>
              <a:cs typeface="Arial"/>
            </a:endParaRPr>
          </a:p>
          <a:p>
            <a:pPr marL="286385" marR="260985" indent="-274320">
              <a:lnSpc>
                <a:spcPts val="3020"/>
              </a:lnSpc>
              <a:spcBef>
                <a:spcPts val="610"/>
              </a:spcBef>
              <a:buClr>
                <a:srgbClr val="717BA2"/>
              </a:buClr>
              <a:buSzPct val="75000"/>
              <a:buChar char=""/>
              <a:tabLst>
                <a:tab pos="286385" algn="l"/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There are some differences between echo </a:t>
            </a:r>
            <a:r>
              <a:rPr sz="2800" dirty="0">
                <a:latin typeface="Arial"/>
                <a:cs typeface="Arial"/>
              </a:rPr>
              <a:t>and  print:</a:t>
            </a:r>
            <a:endParaRPr sz="2800">
              <a:latin typeface="Arial"/>
              <a:cs typeface="Arial"/>
            </a:endParaRPr>
          </a:p>
          <a:p>
            <a:pPr marL="561340" lvl="1" indent="-275590">
              <a:lnSpc>
                <a:spcPct val="100000"/>
              </a:lnSpc>
              <a:spcBef>
                <a:spcPts val="180"/>
              </a:spcBef>
              <a:buClr>
                <a:srgbClr val="9FB8CD"/>
              </a:buClr>
              <a:buSzPct val="75000"/>
              <a:buChar char=""/>
              <a:tabLst>
                <a:tab pos="561340" algn="l"/>
                <a:tab pos="561975" algn="l"/>
              </a:tabLst>
            </a:pPr>
            <a:r>
              <a:rPr sz="2400" spc="-5" dirty="0">
                <a:solidFill>
                  <a:srgbClr val="464652"/>
                </a:solidFill>
                <a:latin typeface="Arial"/>
                <a:cs typeface="Arial"/>
              </a:rPr>
              <a:t>echo </a:t>
            </a:r>
            <a:r>
              <a:rPr sz="2400" dirty="0">
                <a:solidFill>
                  <a:srgbClr val="464652"/>
                </a:solidFill>
                <a:latin typeface="Arial"/>
                <a:cs typeface="Arial"/>
              </a:rPr>
              <a:t>- </a:t>
            </a:r>
            <a:r>
              <a:rPr sz="2400" spc="-5" dirty="0">
                <a:solidFill>
                  <a:srgbClr val="464652"/>
                </a:solidFill>
                <a:latin typeface="Arial"/>
                <a:cs typeface="Arial"/>
              </a:rPr>
              <a:t>can </a:t>
            </a:r>
            <a:r>
              <a:rPr sz="2400" dirty="0">
                <a:solidFill>
                  <a:srgbClr val="464652"/>
                </a:solidFill>
                <a:latin typeface="Arial"/>
                <a:cs typeface="Arial"/>
              </a:rPr>
              <a:t>output </a:t>
            </a:r>
            <a:r>
              <a:rPr sz="2400" spc="-5" dirty="0">
                <a:solidFill>
                  <a:srgbClr val="464652"/>
                </a:solidFill>
                <a:latin typeface="Arial"/>
                <a:cs typeface="Arial"/>
              </a:rPr>
              <a:t>one or more</a:t>
            </a:r>
            <a:r>
              <a:rPr sz="2400" spc="25" dirty="0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652"/>
                </a:solidFill>
                <a:latin typeface="Arial"/>
                <a:cs typeface="Arial"/>
              </a:rPr>
              <a:t>strings</a:t>
            </a:r>
            <a:endParaRPr sz="2400">
              <a:latin typeface="Arial"/>
              <a:cs typeface="Arial"/>
            </a:endParaRPr>
          </a:p>
          <a:p>
            <a:pPr marL="561340" lvl="1" indent="-275590">
              <a:lnSpc>
                <a:spcPct val="100000"/>
              </a:lnSpc>
              <a:spcBef>
                <a:spcPts val="215"/>
              </a:spcBef>
              <a:buClr>
                <a:srgbClr val="9FB8CD"/>
              </a:buClr>
              <a:buSzPct val="75000"/>
              <a:buChar char=""/>
              <a:tabLst>
                <a:tab pos="561340" algn="l"/>
                <a:tab pos="561975" algn="l"/>
              </a:tabLst>
            </a:pPr>
            <a:r>
              <a:rPr sz="2400" spc="-5" dirty="0">
                <a:solidFill>
                  <a:srgbClr val="464652"/>
                </a:solidFill>
                <a:latin typeface="Arial"/>
                <a:cs typeface="Arial"/>
              </a:rPr>
              <a:t>print </a:t>
            </a:r>
            <a:r>
              <a:rPr sz="2400" dirty="0">
                <a:solidFill>
                  <a:srgbClr val="464652"/>
                </a:solidFill>
                <a:latin typeface="Arial"/>
                <a:cs typeface="Arial"/>
              </a:rPr>
              <a:t>- can </a:t>
            </a:r>
            <a:r>
              <a:rPr sz="2400" spc="-5" dirty="0">
                <a:solidFill>
                  <a:srgbClr val="464652"/>
                </a:solidFill>
                <a:latin typeface="Arial"/>
                <a:cs typeface="Arial"/>
              </a:rPr>
              <a:t>only output one </a:t>
            </a:r>
            <a:r>
              <a:rPr sz="2400" dirty="0">
                <a:solidFill>
                  <a:srgbClr val="464652"/>
                </a:solidFill>
                <a:latin typeface="Arial"/>
                <a:cs typeface="Arial"/>
              </a:rPr>
              <a:t>string, </a:t>
            </a:r>
            <a:r>
              <a:rPr sz="2400" spc="-5" dirty="0">
                <a:solidFill>
                  <a:srgbClr val="464652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464652"/>
                </a:solidFill>
                <a:latin typeface="Arial"/>
                <a:cs typeface="Arial"/>
              </a:rPr>
              <a:t>returns </a:t>
            </a:r>
            <a:r>
              <a:rPr sz="2400" spc="-5" dirty="0">
                <a:solidFill>
                  <a:srgbClr val="464652"/>
                </a:solidFill>
                <a:latin typeface="Arial"/>
                <a:cs typeface="Arial"/>
              </a:rPr>
              <a:t>always</a:t>
            </a:r>
            <a:r>
              <a:rPr sz="2400" spc="40" dirty="0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652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286385" marR="165100" indent="-274320">
              <a:lnSpc>
                <a:spcPts val="3020"/>
              </a:lnSpc>
              <a:spcBef>
                <a:spcPts val="635"/>
              </a:spcBef>
              <a:buClr>
                <a:srgbClr val="717BA2"/>
              </a:buClr>
              <a:buSzPct val="75000"/>
              <a:buFont typeface="Arial"/>
              <a:buChar char=""/>
              <a:tabLst>
                <a:tab pos="286385" algn="l"/>
                <a:tab pos="287020" algn="l"/>
              </a:tabLst>
            </a:pPr>
            <a:r>
              <a:rPr sz="2800" b="1" spc="-20" dirty="0">
                <a:latin typeface="Arial"/>
                <a:cs typeface="Arial"/>
              </a:rPr>
              <a:t>Tip: </a:t>
            </a:r>
            <a:r>
              <a:rPr sz="2800" spc="-5" dirty="0">
                <a:latin typeface="Arial"/>
                <a:cs typeface="Arial"/>
              </a:rPr>
              <a:t>echo is marginally </a:t>
            </a:r>
            <a:r>
              <a:rPr sz="2800" dirty="0">
                <a:latin typeface="Arial"/>
                <a:cs typeface="Arial"/>
              </a:rPr>
              <a:t>faster </a:t>
            </a:r>
            <a:r>
              <a:rPr sz="2800" spc="-5" dirty="0">
                <a:latin typeface="Arial"/>
                <a:cs typeface="Arial"/>
              </a:rPr>
              <a:t>compared to </a:t>
            </a:r>
            <a:r>
              <a:rPr sz="2800" dirty="0">
                <a:latin typeface="Arial"/>
                <a:cs typeface="Arial"/>
              </a:rPr>
              <a:t>print  </a:t>
            </a:r>
            <a:r>
              <a:rPr sz="2800" spc="-5" dirty="0">
                <a:latin typeface="Arial"/>
                <a:cs typeface="Arial"/>
              </a:rPr>
              <a:t>as echo </a:t>
            </a:r>
            <a:r>
              <a:rPr sz="2800" dirty="0">
                <a:latin typeface="Arial"/>
                <a:cs typeface="Arial"/>
              </a:rPr>
              <a:t>does not return any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value.</a:t>
            </a:r>
            <a:endParaRPr sz="2800">
              <a:latin typeface="Arial"/>
              <a:cs typeface="Arial"/>
            </a:endParaRPr>
          </a:p>
          <a:p>
            <a:pPr marL="286385">
              <a:lnSpc>
                <a:spcPts val="2735"/>
              </a:lnSpc>
              <a:spcBef>
                <a:spcPts val="190"/>
              </a:spcBef>
            </a:pPr>
            <a:r>
              <a:rPr sz="2400" spc="-5" dirty="0">
                <a:solidFill>
                  <a:srgbClr val="464652"/>
                </a:solidFill>
                <a:latin typeface="Arial"/>
                <a:cs typeface="Arial"/>
              </a:rPr>
              <a:t>&lt;?php</a:t>
            </a:r>
            <a:endParaRPr sz="2400">
              <a:latin typeface="Arial"/>
              <a:cs typeface="Arial"/>
            </a:endParaRPr>
          </a:p>
          <a:p>
            <a:pPr marL="561340">
              <a:lnSpc>
                <a:spcPts val="2595"/>
              </a:lnSpc>
            </a:pPr>
            <a:r>
              <a:rPr sz="2400" spc="-5" dirty="0">
                <a:solidFill>
                  <a:srgbClr val="464652"/>
                </a:solidFill>
                <a:latin typeface="Arial"/>
                <a:cs typeface="Arial"/>
              </a:rPr>
              <a:t>echo "&lt;h2&gt;PHP </a:t>
            </a:r>
            <a:r>
              <a:rPr sz="2400" dirty="0">
                <a:solidFill>
                  <a:srgbClr val="464652"/>
                </a:solidFill>
                <a:latin typeface="Arial"/>
                <a:cs typeface="Arial"/>
              </a:rPr>
              <a:t>is</a:t>
            </a:r>
            <a:r>
              <a:rPr sz="2400" spc="-25" dirty="0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652"/>
                </a:solidFill>
                <a:latin typeface="Arial"/>
                <a:cs typeface="Arial"/>
              </a:rPr>
              <a:t>fun!&lt;/h2&gt;";</a:t>
            </a:r>
            <a:endParaRPr sz="2400">
              <a:latin typeface="Arial"/>
              <a:cs typeface="Arial"/>
            </a:endParaRPr>
          </a:p>
          <a:p>
            <a:pPr marL="561340">
              <a:lnSpc>
                <a:spcPts val="2595"/>
              </a:lnSpc>
            </a:pPr>
            <a:r>
              <a:rPr sz="2400" spc="-5" dirty="0">
                <a:solidFill>
                  <a:srgbClr val="464652"/>
                </a:solidFill>
                <a:latin typeface="Arial"/>
                <a:cs typeface="Arial"/>
              </a:rPr>
              <a:t>echo "Hello</a:t>
            </a:r>
            <a:r>
              <a:rPr sz="2400" spc="25" dirty="0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652"/>
                </a:solidFill>
                <a:latin typeface="Arial"/>
                <a:cs typeface="Arial"/>
              </a:rPr>
              <a:t>world!&lt;br&gt;";</a:t>
            </a:r>
            <a:endParaRPr sz="2400">
              <a:latin typeface="Arial"/>
              <a:cs typeface="Arial"/>
            </a:endParaRPr>
          </a:p>
          <a:p>
            <a:pPr marL="561340" marR="311785">
              <a:lnSpc>
                <a:spcPts val="2590"/>
              </a:lnSpc>
              <a:spcBef>
                <a:spcPts val="185"/>
              </a:spcBef>
            </a:pPr>
            <a:r>
              <a:rPr sz="2400" spc="-5" dirty="0">
                <a:solidFill>
                  <a:srgbClr val="464652"/>
                </a:solidFill>
                <a:latin typeface="Arial"/>
                <a:cs typeface="Arial"/>
              </a:rPr>
              <a:t>echo "This", </a:t>
            </a:r>
            <a:r>
              <a:rPr sz="2400" dirty="0">
                <a:solidFill>
                  <a:srgbClr val="464652"/>
                </a:solidFill>
                <a:latin typeface="Arial"/>
                <a:cs typeface="Arial"/>
              </a:rPr>
              <a:t>" </a:t>
            </a:r>
            <a:r>
              <a:rPr sz="2400" spc="-5" dirty="0">
                <a:solidFill>
                  <a:srgbClr val="464652"/>
                </a:solidFill>
                <a:latin typeface="Arial"/>
                <a:cs typeface="Arial"/>
              </a:rPr>
              <a:t>string", </a:t>
            </a:r>
            <a:r>
              <a:rPr sz="2400" dirty="0">
                <a:solidFill>
                  <a:srgbClr val="464652"/>
                </a:solidFill>
                <a:latin typeface="Arial"/>
                <a:cs typeface="Arial"/>
              </a:rPr>
              <a:t>" </a:t>
            </a:r>
            <a:r>
              <a:rPr sz="2400" spc="-5" dirty="0">
                <a:solidFill>
                  <a:srgbClr val="464652"/>
                </a:solidFill>
                <a:latin typeface="Arial"/>
                <a:cs typeface="Arial"/>
              </a:rPr>
              <a:t>was", </a:t>
            </a:r>
            <a:r>
              <a:rPr sz="2400" dirty="0">
                <a:solidFill>
                  <a:srgbClr val="464652"/>
                </a:solidFill>
                <a:latin typeface="Arial"/>
                <a:cs typeface="Arial"/>
              </a:rPr>
              <a:t>" made", " </a:t>
            </a:r>
            <a:r>
              <a:rPr sz="2400" spc="-5" dirty="0">
                <a:solidFill>
                  <a:srgbClr val="464652"/>
                </a:solidFill>
                <a:latin typeface="Arial"/>
                <a:cs typeface="Arial"/>
              </a:rPr>
              <a:t>with multiple  </a:t>
            </a:r>
            <a:r>
              <a:rPr sz="2400" dirty="0">
                <a:solidFill>
                  <a:srgbClr val="464652"/>
                </a:solidFill>
                <a:latin typeface="Arial"/>
                <a:cs typeface="Arial"/>
              </a:rPr>
              <a:t>parameters.";</a:t>
            </a:r>
            <a:endParaRPr sz="24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  <a:spcBef>
                <a:spcPts val="170"/>
              </a:spcBef>
            </a:pPr>
            <a:r>
              <a:rPr sz="2400" spc="-10" dirty="0">
                <a:solidFill>
                  <a:srgbClr val="464652"/>
                </a:solidFill>
                <a:latin typeface="Arial"/>
                <a:cs typeface="Arial"/>
              </a:rPr>
              <a:t>?&gt;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228600" y="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3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3119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341"/>
            <a:ext cx="27197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464652"/>
                </a:solidFill>
              </a:rPr>
              <a:t>What is</a:t>
            </a:r>
            <a:r>
              <a:rPr spc="-95" dirty="0">
                <a:solidFill>
                  <a:srgbClr val="464652"/>
                </a:solidFill>
              </a:rPr>
              <a:t> </a:t>
            </a:r>
            <a:r>
              <a:rPr dirty="0">
                <a:solidFill>
                  <a:srgbClr val="464652"/>
                </a:solidFill>
              </a:rPr>
              <a:t>PHP?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68113"/>
            <a:ext cx="6951345" cy="23120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95"/>
              </a:spcBef>
              <a:buClr>
                <a:srgbClr val="717BA2"/>
              </a:buClr>
              <a:buSzPct val="75000"/>
              <a:buChar char="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PHP stands for </a:t>
            </a:r>
            <a:r>
              <a:rPr sz="2600" b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HP: </a:t>
            </a:r>
            <a:r>
              <a:rPr sz="2600" b="1" dirty="0">
                <a:latin typeface="Arial"/>
                <a:cs typeface="Arial"/>
              </a:rPr>
              <a:t>H</a:t>
            </a:r>
            <a:r>
              <a:rPr sz="2600" dirty="0">
                <a:latin typeface="Arial"/>
                <a:cs typeface="Arial"/>
              </a:rPr>
              <a:t>ypertext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reprocessor</a:t>
            </a:r>
            <a:endParaRPr sz="2600">
              <a:latin typeface="Arial"/>
              <a:cs typeface="Arial"/>
            </a:endParaRPr>
          </a:p>
          <a:p>
            <a:pPr marL="286385" marR="210820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Char char="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PHP is a widely-used, open source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scripting  language</a:t>
            </a:r>
            <a:endParaRPr sz="26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717BA2"/>
              </a:buClr>
              <a:buSzPct val="75000"/>
              <a:buChar char="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PHP scripts are executed on the</a:t>
            </a:r>
            <a:r>
              <a:rPr sz="2600" spc="-9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server</a:t>
            </a:r>
            <a:endParaRPr sz="26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Char char="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PHP is free to download and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use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4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228600" y="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3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3119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341"/>
            <a:ext cx="22879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>
                <a:solidFill>
                  <a:srgbClr val="464652"/>
                </a:solidFill>
              </a:rPr>
              <a:t>PHP</a:t>
            </a:r>
            <a:r>
              <a:rPr spc="-85" dirty="0">
                <a:solidFill>
                  <a:srgbClr val="464652"/>
                </a:solidFill>
              </a:rPr>
              <a:t> </a:t>
            </a:r>
            <a:r>
              <a:rPr spc="-5" dirty="0">
                <a:solidFill>
                  <a:srgbClr val="464652"/>
                </a:solidFill>
              </a:rPr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43330"/>
            <a:ext cx="7146290" cy="3348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382270" indent="-274320">
              <a:lnSpc>
                <a:spcPct val="100000"/>
              </a:lnSpc>
              <a:spcBef>
                <a:spcPts val="105"/>
              </a:spcBef>
              <a:tabLst>
                <a:tab pos="286385" algn="l"/>
              </a:tabLst>
            </a:pPr>
            <a:r>
              <a:rPr sz="1950" spc="-555" dirty="0">
                <a:solidFill>
                  <a:srgbClr val="717BA2"/>
                </a:solidFill>
                <a:latin typeface="Arial"/>
                <a:cs typeface="Arial"/>
              </a:rPr>
              <a:t>	</a:t>
            </a:r>
            <a:r>
              <a:rPr sz="2600" dirty="0">
                <a:latin typeface="Arial"/>
                <a:cs typeface="Arial"/>
              </a:rPr>
              <a:t>An array stores multiple values in one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single  variable: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Arial"/>
                <a:cs typeface="Arial"/>
              </a:rPr>
              <a:t>Example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Arial"/>
                <a:cs typeface="Arial"/>
              </a:rPr>
              <a:t>&lt;?php</a:t>
            </a:r>
            <a:endParaRPr sz="26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$cars =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array("Volvo","BMW","Toyota");</a:t>
            </a:r>
            <a:endParaRPr sz="26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echo "I like " . $cars[0] . ", " . $cars[1] . " and "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latin typeface="Arial"/>
                <a:cs typeface="Arial"/>
              </a:rPr>
              <a:t>$cars[2] .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".";</a:t>
            </a:r>
            <a:endParaRPr sz="26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?&gt;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4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228600" y="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3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3119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341"/>
            <a:ext cx="46558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464652"/>
                </a:solidFill>
              </a:rPr>
              <a:t>Create an </a:t>
            </a:r>
            <a:r>
              <a:rPr spc="-5" dirty="0">
                <a:solidFill>
                  <a:srgbClr val="464652"/>
                </a:solidFill>
              </a:rPr>
              <a:t>Array </a:t>
            </a:r>
            <a:r>
              <a:rPr dirty="0">
                <a:solidFill>
                  <a:srgbClr val="464652"/>
                </a:solidFill>
              </a:rPr>
              <a:t>in</a:t>
            </a:r>
            <a:r>
              <a:rPr spc="-75" dirty="0">
                <a:solidFill>
                  <a:srgbClr val="464652"/>
                </a:solidFill>
              </a:rPr>
              <a:t> </a:t>
            </a:r>
            <a:r>
              <a:rPr spc="5" dirty="0">
                <a:solidFill>
                  <a:srgbClr val="464652"/>
                </a:solidFill>
              </a:rPr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67130"/>
            <a:ext cx="8060690" cy="4185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823594" indent="-274320">
              <a:lnSpc>
                <a:spcPct val="100000"/>
              </a:lnSpc>
              <a:spcBef>
                <a:spcPts val="105"/>
              </a:spcBef>
              <a:buClr>
                <a:srgbClr val="717BA2"/>
              </a:buClr>
              <a:buSzPct val="75000"/>
              <a:buChar char="•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In </a:t>
            </a:r>
            <a:r>
              <a:rPr sz="2600" spc="-85" dirty="0">
                <a:latin typeface="Arial"/>
                <a:cs typeface="Arial"/>
              </a:rPr>
              <a:t>PHP, </a:t>
            </a:r>
            <a:r>
              <a:rPr sz="2600" dirty="0">
                <a:latin typeface="Arial"/>
                <a:cs typeface="Arial"/>
              </a:rPr>
              <a:t>the array() function is used </a:t>
            </a:r>
            <a:r>
              <a:rPr sz="2600" spc="-5" dirty="0">
                <a:latin typeface="Arial"/>
                <a:cs typeface="Arial"/>
              </a:rPr>
              <a:t>to </a:t>
            </a:r>
            <a:r>
              <a:rPr sz="2600" dirty="0">
                <a:latin typeface="Arial"/>
                <a:cs typeface="Arial"/>
              </a:rPr>
              <a:t>create an  array:</a:t>
            </a:r>
            <a:endParaRPr sz="26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Char char="•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Example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  <a:spcBef>
                <a:spcPts val="505"/>
              </a:spcBef>
            </a:pP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$cars =</a:t>
            </a:r>
            <a:r>
              <a:rPr sz="2300" spc="-45" dirty="0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sz="2300" spc="-15" dirty="0">
                <a:solidFill>
                  <a:srgbClr val="464652"/>
                </a:solidFill>
                <a:latin typeface="Arial"/>
                <a:cs typeface="Arial"/>
              </a:rPr>
              <a:t>array("Volvo","BMW","Toyota");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35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buClr>
                <a:srgbClr val="717BA2"/>
              </a:buClr>
              <a:buSzPct val="75000"/>
              <a:buChar char="•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In </a:t>
            </a:r>
            <a:r>
              <a:rPr sz="2600" spc="-80" dirty="0">
                <a:latin typeface="Arial"/>
                <a:cs typeface="Arial"/>
              </a:rPr>
              <a:t>PHP, </a:t>
            </a:r>
            <a:r>
              <a:rPr sz="2600" dirty="0">
                <a:latin typeface="Arial"/>
                <a:cs typeface="Arial"/>
              </a:rPr>
              <a:t>there are </a:t>
            </a:r>
            <a:r>
              <a:rPr sz="2600" spc="-5" dirty="0">
                <a:latin typeface="Arial"/>
                <a:cs typeface="Arial"/>
              </a:rPr>
              <a:t>three </a:t>
            </a:r>
            <a:r>
              <a:rPr sz="2600" dirty="0">
                <a:latin typeface="Arial"/>
                <a:cs typeface="Arial"/>
              </a:rPr>
              <a:t>types of</a:t>
            </a:r>
            <a:r>
              <a:rPr sz="2600" spc="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arrays:</a:t>
            </a:r>
            <a:endParaRPr sz="2600">
              <a:latin typeface="Arial"/>
              <a:cs typeface="Arial"/>
            </a:endParaRPr>
          </a:p>
          <a:p>
            <a:pPr marL="561340" lvl="1" indent="-275590">
              <a:lnSpc>
                <a:spcPct val="100000"/>
              </a:lnSpc>
              <a:spcBef>
                <a:spcPts val="505"/>
              </a:spcBef>
              <a:buClr>
                <a:srgbClr val="9FB8CD"/>
              </a:buClr>
              <a:buSzPct val="76086"/>
              <a:buFont typeface="Wingdings"/>
              <a:buChar char=""/>
              <a:tabLst>
                <a:tab pos="561340" algn="l"/>
                <a:tab pos="561975" algn="l"/>
              </a:tabLst>
            </a:pPr>
            <a:r>
              <a:rPr sz="2300" b="1" dirty="0">
                <a:solidFill>
                  <a:srgbClr val="464652"/>
                </a:solidFill>
                <a:latin typeface="Arial"/>
                <a:cs typeface="Arial"/>
              </a:rPr>
              <a:t>Indexed </a:t>
            </a:r>
            <a:r>
              <a:rPr sz="2300" b="1" spc="-5" dirty="0">
                <a:solidFill>
                  <a:srgbClr val="464652"/>
                </a:solidFill>
                <a:latin typeface="Arial"/>
                <a:cs typeface="Arial"/>
              </a:rPr>
              <a:t>arrays 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- Arrays with numeric</a:t>
            </a:r>
            <a:r>
              <a:rPr sz="2300" spc="-235" dirty="0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464652"/>
                </a:solidFill>
                <a:latin typeface="Arial"/>
                <a:cs typeface="Arial"/>
              </a:rPr>
              <a:t>index</a:t>
            </a:r>
            <a:endParaRPr sz="2300">
              <a:latin typeface="Arial"/>
              <a:cs typeface="Arial"/>
            </a:endParaRPr>
          </a:p>
          <a:p>
            <a:pPr marL="561340" lvl="1" indent="-275590">
              <a:lnSpc>
                <a:spcPct val="100000"/>
              </a:lnSpc>
              <a:spcBef>
                <a:spcPts val="505"/>
              </a:spcBef>
              <a:buClr>
                <a:srgbClr val="9FB8CD"/>
              </a:buClr>
              <a:buSzPct val="76086"/>
              <a:buFont typeface="Wingdings"/>
              <a:buChar char=""/>
              <a:tabLst>
                <a:tab pos="561340" algn="l"/>
                <a:tab pos="561975" algn="l"/>
              </a:tabLst>
            </a:pPr>
            <a:r>
              <a:rPr sz="2300" b="1" spc="-5" dirty="0">
                <a:solidFill>
                  <a:srgbClr val="464652"/>
                </a:solidFill>
                <a:latin typeface="Arial"/>
                <a:cs typeface="Arial"/>
              </a:rPr>
              <a:t>Associative arrays 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- Arrays with named</a:t>
            </a:r>
            <a:r>
              <a:rPr sz="2300" spc="-254" dirty="0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keys</a:t>
            </a:r>
            <a:endParaRPr sz="2300">
              <a:latin typeface="Arial"/>
              <a:cs typeface="Arial"/>
            </a:endParaRPr>
          </a:p>
          <a:p>
            <a:pPr marL="561340" lvl="1" indent="-275590">
              <a:lnSpc>
                <a:spcPct val="100000"/>
              </a:lnSpc>
              <a:spcBef>
                <a:spcPts val="505"/>
              </a:spcBef>
              <a:buClr>
                <a:srgbClr val="9FB8CD"/>
              </a:buClr>
              <a:buSzPct val="76086"/>
              <a:buFont typeface="Wingdings"/>
              <a:buChar char=""/>
              <a:tabLst>
                <a:tab pos="561340" algn="l"/>
                <a:tab pos="561975" algn="l"/>
              </a:tabLst>
            </a:pPr>
            <a:r>
              <a:rPr sz="2300" b="1" spc="-5" dirty="0">
                <a:solidFill>
                  <a:srgbClr val="464652"/>
                </a:solidFill>
                <a:latin typeface="Arial"/>
                <a:cs typeface="Arial"/>
              </a:rPr>
              <a:t>Multidimensional arrays 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- Arrays containing one or</a:t>
            </a:r>
            <a:r>
              <a:rPr sz="2300" spc="-254" dirty="0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more</a:t>
            </a:r>
            <a:endParaRPr sz="2300">
              <a:latin typeface="Arial"/>
              <a:cs typeface="Arial"/>
            </a:endParaRPr>
          </a:p>
          <a:p>
            <a:pPr marL="561340">
              <a:lnSpc>
                <a:spcPct val="100000"/>
              </a:lnSpc>
            </a:pP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arrays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4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228600" y="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3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3119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341"/>
            <a:ext cx="39782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464652"/>
                </a:solidFill>
              </a:rPr>
              <a:t>PHP Indexed</a:t>
            </a:r>
            <a:r>
              <a:rPr spc="-95" dirty="0">
                <a:solidFill>
                  <a:srgbClr val="464652"/>
                </a:solidFill>
              </a:rPr>
              <a:t> </a:t>
            </a:r>
            <a:r>
              <a:rPr spc="-5" dirty="0">
                <a:solidFill>
                  <a:srgbClr val="464652"/>
                </a:solidFill>
              </a:rPr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81817"/>
            <a:ext cx="7541259" cy="398399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585"/>
              </a:spcBef>
              <a:buClr>
                <a:srgbClr val="717BA2"/>
              </a:buClr>
              <a:buSzPct val="75000"/>
              <a:buChar char="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There are two ways to create indexed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arrays:</a:t>
            </a:r>
            <a:endParaRPr sz="2600">
              <a:latin typeface="Arial"/>
              <a:cs typeface="Arial"/>
            </a:endParaRPr>
          </a:p>
          <a:p>
            <a:pPr marL="561340" marR="5080" lvl="1" indent="-274955">
              <a:lnSpc>
                <a:spcPct val="100000"/>
              </a:lnSpc>
              <a:spcBef>
                <a:spcPts val="495"/>
              </a:spcBef>
              <a:buClr>
                <a:srgbClr val="9FB8CD"/>
              </a:buClr>
              <a:buSzPct val="75000"/>
              <a:buChar char=""/>
              <a:tabLst>
                <a:tab pos="561340" algn="l"/>
                <a:tab pos="561975" algn="l"/>
              </a:tabLst>
            </a:pPr>
            <a:r>
              <a:rPr sz="2600" dirty="0">
                <a:solidFill>
                  <a:srgbClr val="464652"/>
                </a:solidFill>
                <a:latin typeface="Arial"/>
                <a:cs typeface="Arial"/>
              </a:rPr>
              <a:t>The index can be assigned automatically</a:t>
            </a:r>
            <a:r>
              <a:rPr sz="2600" spc="-40" dirty="0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64652"/>
                </a:solidFill>
                <a:latin typeface="Arial"/>
                <a:cs typeface="Arial"/>
              </a:rPr>
              <a:t>(index  always starts at</a:t>
            </a:r>
            <a:r>
              <a:rPr sz="2600" spc="-25" dirty="0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64652"/>
                </a:solidFill>
                <a:latin typeface="Arial"/>
                <a:cs typeface="Arial"/>
              </a:rPr>
              <a:t>0):</a:t>
            </a:r>
            <a:endParaRPr sz="2600">
              <a:latin typeface="Arial"/>
              <a:cs typeface="Arial"/>
            </a:endParaRPr>
          </a:p>
          <a:p>
            <a:pPr marL="561340" lvl="1" indent="-275590">
              <a:lnSpc>
                <a:spcPct val="100000"/>
              </a:lnSpc>
              <a:spcBef>
                <a:spcPts val="505"/>
              </a:spcBef>
              <a:buClr>
                <a:srgbClr val="9FB8CD"/>
              </a:buClr>
              <a:buSzPct val="75000"/>
              <a:buChar char=""/>
              <a:tabLst>
                <a:tab pos="561340" algn="l"/>
                <a:tab pos="561975" algn="l"/>
              </a:tabLst>
            </a:pPr>
            <a:r>
              <a:rPr sz="2600" spc="-15" dirty="0">
                <a:solidFill>
                  <a:srgbClr val="464652"/>
                </a:solidFill>
                <a:latin typeface="Arial"/>
                <a:cs typeface="Arial"/>
              </a:rPr>
              <a:t>$cars=array("Volvo","BMW","Toyota");</a:t>
            </a:r>
            <a:endParaRPr sz="260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600"/>
              </a:spcBef>
            </a:pPr>
            <a:r>
              <a:rPr sz="2600" b="1" dirty="0">
                <a:latin typeface="Arial"/>
                <a:cs typeface="Arial"/>
              </a:rPr>
              <a:t>OR</a:t>
            </a:r>
            <a:endParaRPr sz="2600">
              <a:latin typeface="Arial"/>
              <a:cs typeface="Arial"/>
            </a:endParaRPr>
          </a:p>
          <a:p>
            <a:pPr marL="561340" lvl="1" indent="-275590">
              <a:lnSpc>
                <a:spcPct val="100000"/>
              </a:lnSpc>
              <a:spcBef>
                <a:spcPts val="505"/>
              </a:spcBef>
              <a:buClr>
                <a:srgbClr val="9FB8CD"/>
              </a:buClr>
              <a:buSzPct val="75000"/>
              <a:buChar char=""/>
              <a:tabLst>
                <a:tab pos="561340" algn="l"/>
                <a:tab pos="561975" algn="l"/>
              </a:tabLst>
            </a:pPr>
            <a:r>
              <a:rPr sz="2600" dirty="0">
                <a:solidFill>
                  <a:srgbClr val="464652"/>
                </a:solidFill>
                <a:latin typeface="Arial"/>
                <a:cs typeface="Arial"/>
              </a:rPr>
              <a:t>The index can be assigned</a:t>
            </a:r>
            <a:r>
              <a:rPr sz="2600" spc="-35" dirty="0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64652"/>
                </a:solidFill>
                <a:latin typeface="Arial"/>
                <a:cs typeface="Arial"/>
              </a:rPr>
              <a:t>manually:</a:t>
            </a:r>
            <a:endParaRPr sz="2600">
              <a:latin typeface="Arial"/>
              <a:cs typeface="Arial"/>
            </a:endParaRPr>
          </a:p>
          <a:p>
            <a:pPr marL="655955">
              <a:lnSpc>
                <a:spcPct val="100000"/>
              </a:lnSpc>
              <a:spcBef>
                <a:spcPts val="495"/>
              </a:spcBef>
            </a:pPr>
            <a:r>
              <a:rPr sz="2600" spc="-10" dirty="0">
                <a:solidFill>
                  <a:srgbClr val="464652"/>
                </a:solidFill>
                <a:latin typeface="Arial"/>
                <a:cs typeface="Arial"/>
              </a:rPr>
              <a:t>$cars[0]="Volvo";</a:t>
            </a:r>
            <a:endParaRPr sz="2600">
              <a:latin typeface="Arial"/>
              <a:cs typeface="Arial"/>
            </a:endParaRPr>
          </a:p>
          <a:p>
            <a:pPr marL="561340">
              <a:lnSpc>
                <a:spcPct val="100000"/>
              </a:lnSpc>
            </a:pPr>
            <a:r>
              <a:rPr sz="2600" dirty="0">
                <a:solidFill>
                  <a:srgbClr val="464652"/>
                </a:solidFill>
                <a:latin typeface="Arial"/>
                <a:cs typeface="Arial"/>
              </a:rPr>
              <a:t>$cars[1]="BMW";</a:t>
            </a:r>
            <a:endParaRPr sz="2600">
              <a:latin typeface="Arial"/>
              <a:cs typeface="Arial"/>
            </a:endParaRPr>
          </a:p>
          <a:p>
            <a:pPr marL="561340">
              <a:lnSpc>
                <a:spcPct val="100000"/>
              </a:lnSpc>
            </a:pPr>
            <a:r>
              <a:rPr sz="2600" spc="-15" dirty="0">
                <a:solidFill>
                  <a:srgbClr val="464652"/>
                </a:solidFill>
                <a:latin typeface="Arial"/>
                <a:cs typeface="Arial"/>
              </a:rPr>
              <a:t>$cars[2]="Toyota";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4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228600" y="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3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3119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341"/>
            <a:ext cx="46101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464652"/>
                </a:solidFill>
              </a:rPr>
              <a:t>PHP </a:t>
            </a:r>
            <a:r>
              <a:rPr spc="-5" dirty="0">
                <a:solidFill>
                  <a:srgbClr val="464652"/>
                </a:solidFill>
              </a:rPr>
              <a:t>Associative</a:t>
            </a:r>
            <a:r>
              <a:rPr spc="-95" dirty="0">
                <a:solidFill>
                  <a:srgbClr val="464652"/>
                </a:solidFill>
              </a:rPr>
              <a:t> </a:t>
            </a:r>
            <a:r>
              <a:rPr spc="-5" dirty="0">
                <a:solidFill>
                  <a:srgbClr val="464652"/>
                </a:solidFill>
              </a:rPr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67130"/>
            <a:ext cx="8013700" cy="38595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313690" indent="-274320">
              <a:lnSpc>
                <a:spcPct val="100000"/>
              </a:lnSpc>
              <a:spcBef>
                <a:spcPts val="105"/>
              </a:spcBef>
              <a:buClr>
                <a:srgbClr val="717BA2"/>
              </a:buClr>
              <a:buSzPct val="75000"/>
              <a:buChar char="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Associative arrays are arrays that use named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keys  that you assign to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them.</a:t>
            </a:r>
            <a:endParaRPr sz="26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Char char="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There are two ways to create an associative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array:</a:t>
            </a:r>
            <a:endParaRPr sz="2600">
              <a:latin typeface="Arial"/>
              <a:cs typeface="Arial"/>
            </a:endParaRPr>
          </a:p>
          <a:p>
            <a:pPr marL="561340" marR="5080" indent="-274955">
              <a:lnSpc>
                <a:spcPct val="100000"/>
              </a:lnSpc>
              <a:spcBef>
                <a:spcPts val="490"/>
              </a:spcBef>
              <a:tabLst>
                <a:tab pos="561340" algn="l"/>
              </a:tabLst>
            </a:pPr>
            <a:r>
              <a:rPr sz="1950" spc="-555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600" dirty="0">
                <a:solidFill>
                  <a:srgbClr val="464652"/>
                </a:solidFill>
                <a:latin typeface="Arial"/>
                <a:cs typeface="Arial"/>
              </a:rPr>
              <a:t>$</a:t>
            </a:r>
            <a:r>
              <a:rPr sz="2600" spc="5" dirty="0">
                <a:solidFill>
                  <a:srgbClr val="464652"/>
                </a:solidFill>
                <a:latin typeface="Arial"/>
                <a:cs typeface="Arial"/>
              </a:rPr>
              <a:t>a</a:t>
            </a:r>
            <a:r>
              <a:rPr sz="2600" dirty="0">
                <a:solidFill>
                  <a:srgbClr val="464652"/>
                </a:solidFill>
                <a:latin typeface="Arial"/>
                <a:cs typeface="Arial"/>
              </a:rPr>
              <a:t>g</a:t>
            </a:r>
            <a:r>
              <a:rPr sz="2600" spc="5" dirty="0">
                <a:solidFill>
                  <a:srgbClr val="464652"/>
                </a:solidFill>
                <a:latin typeface="Arial"/>
                <a:cs typeface="Arial"/>
              </a:rPr>
              <a:t>e</a:t>
            </a:r>
            <a:r>
              <a:rPr sz="2600" dirty="0">
                <a:solidFill>
                  <a:srgbClr val="464652"/>
                </a:solidFill>
                <a:latin typeface="Arial"/>
                <a:cs typeface="Arial"/>
              </a:rPr>
              <a:t>=arra</a:t>
            </a:r>
            <a:r>
              <a:rPr sz="2600" spc="5" dirty="0">
                <a:solidFill>
                  <a:srgbClr val="464652"/>
                </a:solidFill>
                <a:latin typeface="Arial"/>
                <a:cs typeface="Arial"/>
              </a:rPr>
              <a:t>y</a:t>
            </a:r>
            <a:r>
              <a:rPr sz="2600" dirty="0">
                <a:solidFill>
                  <a:srgbClr val="464652"/>
                </a:solidFill>
                <a:latin typeface="Arial"/>
                <a:cs typeface="Arial"/>
              </a:rPr>
              <a:t>("Peter"</a:t>
            </a:r>
            <a:r>
              <a:rPr sz="2600" spc="-10" dirty="0">
                <a:solidFill>
                  <a:srgbClr val="464652"/>
                </a:solidFill>
                <a:latin typeface="Arial"/>
                <a:cs typeface="Arial"/>
              </a:rPr>
              <a:t>=&gt;</a:t>
            </a:r>
            <a:r>
              <a:rPr sz="2600" dirty="0">
                <a:solidFill>
                  <a:srgbClr val="464652"/>
                </a:solidFill>
                <a:latin typeface="Arial"/>
                <a:cs typeface="Arial"/>
              </a:rPr>
              <a:t>"3</a:t>
            </a:r>
            <a:r>
              <a:rPr sz="2600" spc="5" dirty="0">
                <a:solidFill>
                  <a:srgbClr val="464652"/>
                </a:solidFill>
                <a:latin typeface="Arial"/>
                <a:cs typeface="Arial"/>
              </a:rPr>
              <a:t>5</a:t>
            </a:r>
            <a:r>
              <a:rPr sz="2600" dirty="0">
                <a:solidFill>
                  <a:srgbClr val="464652"/>
                </a:solidFill>
                <a:latin typeface="Arial"/>
                <a:cs typeface="Arial"/>
              </a:rPr>
              <a:t>","Ben"=</a:t>
            </a:r>
            <a:r>
              <a:rPr sz="2600" spc="-15" dirty="0">
                <a:solidFill>
                  <a:srgbClr val="464652"/>
                </a:solidFill>
                <a:latin typeface="Arial"/>
                <a:cs typeface="Arial"/>
              </a:rPr>
              <a:t>&gt;</a:t>
            </a:r>
            <a:r>
              <a:rPr sz="2600" dirty="0">
                <a:solidFill>
                  <a:srgbClr val="464652"/>
                </a:solidFill>
                <a:latin typeface="Arial"/>
                <a:cs typeface="Arial"/>
              </a:rPr>
              <a:t>"3</a:t>
            </a:r>
            <a:r>
              <a:rPr sz="2600" spc="5" dirty="0">
                <a:solidFill>
                  <a:srgbClr val="464652"/>
                </a:solidFill>
                <a:latin typeface="Arial"/>
                <a:cs typeface="Arial"/>
              </a:rPr>
              <a:t>7</a:t>
            </a:r>
            <a:r>
              <a:rPr sz="2600" dirty="0">
                <a:solidFill>
                  <a:srgbClr val="464652"/>
                </a:solidFill>
                <a:latin typeface="Arial"/>
                <a:cs typeface="Arial"/>
              </a:rPr>
              <a:t>","Joe"</a:t>
            </a:r>
            <a:r>
              <a:rPr sz="2600" spc="-15" dirty="0">
                <a:solidFill>
                  <a:srgbClr val="464652"/>
                </a:solidFill>
                <a:latin typeface="Arial"/>
                <a:cs typeface="Arial"/>
              </a:rPr>
              <a:t>=</a:t>
            </a:r>
            <a:r>
              <a:rPr sz="2600" spc="-10" dirty="0">
                <a:solidFill>
                  <a:srgbClr val="464652"/>
                </a:solidFill>
                <a:latin typeface="Arial"/>
                <a:cs typeface="Arial"/>
              </a:rPr>
              <a:t>&gt;</a:t>
            </a:r>
            <a:r>
              <a:rPr sz="2600" dirty="0">
                <a:solidFill>
                  <a:srgbClr val="464652"/>
                </a:solidFill>
                <a:latin typeface="Arial"/>
                <a:cs typeface="Arial"/>
              </a:rPr>
              <a:t>"43  ");</a:t>
            </a:r>
            <a:endParaRPr sz="26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  <a:spcBef>
                <a:spcPts val="505"/>
              </a:spcBef>
            </a:pPr>
            <a:r>
              <a:rPr sz="2600" dirty="0">
                <a:solidFill>
                  <a:srgbClr val="464652"/>
                </a:solidFill>
                <a:latin typeface="Arial"/>
                <a:cs typeface="Arial"/>
              </a:rPr>
              <a:t>OR</a:t>
            </a:r>
            <a:endParaRPr sz="2600">
              <a:latin typeface="Arial"/>
              <a:cs typeface="Arial"/>
            </a:endParaRPr>
          </a:p>
          <a:p>
            <a:pPr marR="4433570" algn="ctr">
              <a:lnSpc>
                <a:spcPct val="100000"/>
              </a:lnSpc>
              <a:spcBef>
                <a:spcPts val="509"/>
              </a:spcBef>
              <a:tabLst>
                <a:tab pos="274320" algn="l"/>
              </a:tabLst>
            </a:pPr>
            <a:r>
              <a:rPr sz="1950" spc="-555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600" dirty="0">
                <a:solidFill>
                  <a:srgbClr val="464652"/>
                </a:solidFill>
                <a:latin typeface="Arial"/>
                <a:cs typeface="Arial"/>
              </a:rPr>
              <a:t>$age['Peter']="35";</a:t>
            </a:r>
            <a:endParaRPr sz="2600">
              <a:latin typeface="Arial"/>
              <a:cs typeface="Arial"/>
            </a:endParaRPr>
          </a:p>
          <a:p>
            <a:pPr marR="4359910" algn="ctr">
              <a:lnSpc>
                <a:spcPct val="100000"/>
              </a:lnSpc>
            </a:pPr>
            <a:r>
              <a:rPr sz="2600" dirty="0">
                <a:solidFill>
                  <a:srgbClr val="464652"/>
                </a:solidFill>
                <a:latin typeface="Arial"/>
                <a:cs typeface="Arial"/>
              </a:rPr>
              <a:t>$age['Ben']="37";</a:t>
            </a:r>
            <a:endParaRPr sz="2600">
              <a:latin typeface="Arial"/>
              <a:cs typeface="Arial"/>
            </a:endParaRPr>
          </a:p>
          <a:p>
            <a:pPr marR="4415155" algn="ctr">
              <a:lnSpc>
                <a:spcPct val="100000"/>
              </a:lnSpc>
            </a:pPr>
            <a:r>
              <a:rPr sz="2600" dirty="0">
                <a:solidFill>
                  <a:srgbClr val="464652"/>
                </a:solidFill>
                <a:latin typeface="Arial"/>
                <a:cs typeface="Arial"/>
              </a:rPr>
              <a:t>$age['Joe']="43";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4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228600" y="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3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3119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341"/>
            <a:ext cx="46101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464652"/>
                </a:solidFill>
              </a:rPr>
              <a:t>PHP </a:t>
            </a:r>
            <a:r>
              <a:rPr spc="-5" dirty="0">
                <a:solidFill>
                  <a:srgbClr val="464652"/>
                </a:solidFill>
              </a:rPr>
              <a:t>Associative</a:t>
            </a:r>
            <a:r>
              <a:rPr spc="-95" dirty="0">
                <a:solidFill>
                  <a:srgbClr val="464652"/>
                </a:solidFill>
              </a:rPr>
              <a:t> </a:t>
            </a:r>
            <a:r>
              <a:rPr spc="-5" dirty="0">
                <a:solidFill>
                  <a:srgbClr val="464652"/>
                </a:solidFill>
              </a:rPr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68113"/>
            <a:ext cx="8059420" cy="277050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286385" algn="l"/>
              </a:tabLst>
            </a:pPr>
            <a:r>
              <a:rPr sz="1950" spc="-555" dirty="0">
                <a:solidFill>
                  <a:srgbClr val="717BA2"/>
                </a:solidFill>
                <a:latin typeface="Arial"/>
                <a:cs typeface="Arial"/>
              </a:rPr>
              <a:t>	</a:t>
            </a:r>
            <a:r>
              <a:rPr sz="2600" dirty="0">
                <a:latin typeface="Arial"/>
                <a:cs typeface="Arial"/>
              </a:rPr>
              <a:t>Example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5" dirty="0">
                <a:latin typeface="Arial"/>
                <a:cs typeface="Arial"/>
              </a:rPr>
              <a:t>&lt;?php</a:t>
            </a:r>
            <a:endParaRPr sz="2600">
              <a:latin typeface="Arial"/>
              <a:cs typeface="Arial"/>
            </a:endParaRPr>
          </a:p>
          <a:p>
            <a:pPr marL="561340" marR="5080" indent="-274955">
              <a:lnSpc>
                <a:spcPct val="100000"/>
              </a:lnSpc>
              <a:spcBef>
                <a:spcPts val="495"/>
              </a:spcBef>
            </a:pPr>
            <a:r>
              <a:rPr sz="2600" dirty="0">
                <a:solidFill>
                  <a:srgbClr val="464652"/>
                </a:solidFill>
                <a:latin typeface="Arial"/>
                <a:cs typeface="Arial"/>
              </a:rPr>
              <a:t>$</a:t>
            </a:r>
            <a:r>
              <a:rPr sz="2600" spc="5" dirty="0">
                <a:solidFill>
                  <a:srgbClr val="464652"/>
                </a:solidFill>
                <a:latin typeface="Arial"/>
                <a:cs typeface="Arial"/>
              </a:rPr>
              <a:t>a</a:t>
            </a:r>
            <a:r>
              <a:rPr sz="2600" dirty="0">
                <a:solidFill>
                  <a:srgbClr val="464652"/>
                </a:solidFill>
                <a:latin typeface="Arial"/>
                <a:cs typeface="Arial"/>
              </a:rPr>
              <a:t>g</a:t>
            </a:r>
            <a:r>
              <a:rPr sz="2600" spc="5" dirty="0">
                <a:solidFill>
                  <a:srgbClr val="464652"/>
                </a:solidFill>
                <a:latin typeface="Arial"/>
                <a:cs typeface="Arial"/>
              </a:rPr>
              <a:t>e</a:t>
            </a:r>
            <a:r>
              <a:rPr sz="2600" dirty="0">
                <a:solidFill>
                  <a:srgbClr val="464652"/>
                </a:solidFill>
                <a:latin typeface="Arial"/>
                <a:cs typeface="Arial"/>
              </a:rPr>
              <a:t>=arra</a:t>
            </a:r>
            <a:r>
              <a:rPr sz="2600" spc="5" dirty="0">
                <a:solidFill>
                  <a:srgbClr val="464652"/>
                </a:solidFill>
                <a:latin typeface="Arial"/>
                <a:cs typeface="Arial"/>
              </a:rPr>
              <a:t>y</a:t>
            </a:r>
            <a:r>
              <a:rPr sz="2600" dirty="0">
                <a:solidFill>
                  <a:srgbClr val="464652"/>
                </a:solidFill>
                <a:latin typeface="Arial"/>
                <a:cs typeface="Arial"/>
              </a:rPr>
              <a:t>("Peter"</a:t>
            </a:r>
            <a:r>
              <a:rPr sz="2600" spc="-10" dirty="0">
                <a:solidFill>
                  <a:srgbClr val="464652"/>
                </a:solidFill>
                <a:latin typeface="Arial"/>
                <a:cs typeface="Arial"/>
              </a:rPr>
              <a:t>=&gt;</a:t>
            </a:r>
            <a:r>
              <a:rPr sz="2600" dirty="0">
                <a:solidFill>
                  <a:srgbClr val="464652"/>
                </a:solidFill>
                <a:latin typeface="Arial"/>
                <a:cs typeface="Arial"/>
              </a:rPr>
              <a:t>"3</a:t>
            </a:r>
            <a:r>
              <a:rPr sz="2600" spc="5" dirty="0">
                <a:solidFill>
                  <a:srgbClr val="464652"/>
                </a:solidFill>
                <a:latin typeface="Arial"/>
                <a:cs typeface="Arial"/>
              </a:rPr>
              <a:t>5</a:t>
            </a:r>
            <a:r>
              <a:rPr sz="2600" dirty="0">
                <a:solidFill>
                  <a:srgbClr val="464652"/>
                </a:solidFill>
                <a:latin typeface="Arial"/>
                <a:cs typeface="Arial"/>
              </a:rPr>
              <a:t>","Ben"=</a:t>
            </a:r>
            <a:r>
              <a:rPr sz="2600" spc="-15" dirty="0">
                <a:solidFill>
                  <a:srgbClr val="464652"/>
                </a:solidFill>
                <a:latin typeface="Arial"/>
                <a:cs typeface="Arial"/>
              </a:rPr>
              <a:t>&gt;</a:t>
            </a:r>
            <a:r>
              <a:rPr sz="2600" dirty="0">
                <a:solidFill>
                  <a:srgbClr val="464652"/>
                </a:solidFill>
                <a:latin typeface="Arial"/>
                <a:cs typeface="Arial"/>
              </a:rPr>
              <a:t>"3</a:t>
            </a:r>
            <a:r>
              <a:rPr sz="2600" spc="5" dirty="0">
                <a:solidFill>
                  <a:srgbClr val="464652"/>
                </a:solidFill>
                <a:latin typeface="Arial"/>
                <a:cs typeface="Arial"/>
              </a:rPr>
              <a:t>7</a:t>
            </a:r>
            <a:r>
              <a:rPr sz="2600" dirty="0">
                <a:solidFill>
                  <a:srgbClr val="464652"/>
                </a:solidFill>
                <a:latin typeface="Arial"/>
                <a:cs typeface="Arial"/>
              </a:rPr>
              <a:t>","Joe"</a:t>
            </a:r>
            <a:r>
              <a:rPr sz="2600" spc="-15" dirty="0">
                <a:solidFill>
                  <a:srgbClr val="464652"/>
                </a:solidFill>
                <a:latin typeface="Arial"/>
                <a:cs typeface="Arial"/>
              </a:rPr>
              <a:t>=</a:t>
            </a:r>
            <a:r>
              <a:rPr sz="2600" spc="-10" dirty="0">
                <a:solidFill>
                  <a:srgbClr val="464652"/>
                </a:solidFill>
                <a:latin typeface="Arial"/>
                <a:cs typeface="Arial"/>
              </a:rPr>
              <a:t>&gt;</a:t>
            </a:r>
            <a:r>
              <a:rPr sz="2600" dirty="0">
                <a:solidFill>
                  <a:srgbClr val="464652"/>
                </a:solidFill>
                <a:latin typeface="Arial"/>
                <a:cs typeface="Arial"/>
              </a:rPr>
              <a:t>"4</a:t>
            </a:r>
            <a:r>
              <a:rPr sz="2600" spc="5" dirty="0">
                <a:solidFill>
                  <a:srgbClr val="464652"/>
                </a:solidFill>
                <a:latin typeface="Arial"/>
                <a:cs typeface="Arial"/>
              </a:rPr>
              <a:t>3</a:t>
            </a:r>
            <a:r>
              <a:rPr sz="2600" dirty="0">
                <a:solidFill>
                  <a:srgbClr val="464652"/>
                </a:solidFill>
                <a:latin typeface="Arial"/>
                <a:cs typeface="Arial"/>
              </a:rPr>
              <a:t>");  echo "Peter is " . $age['Peter'] . " years</a:t>
            </a:r>
            <a:r>
              <a:rPr sz="2600" spc="-30" dirty="0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64652"/>
                </a:solidFill>
                <a:latin typeface="Arial"/>
                <a:cs typeface="Arial"/>
              </a:rPr>
              <a:t>old.";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Arial"/>
                <a:cs typeface="Arial"/>
              </a:rPr>
              <a:t>?&gt;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Arial"/>
                <a:cs typeface="Arial"/>
              </a:rPr>
              <a:t>// Output : Peter is 35 years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old.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4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228600" y="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3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3119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341"/>
            <a:ext cx="58915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>
                <a:solidFill>
                  <a:srgbClr val="464652"/>
                </a:solidFill>
              </a:rPr>
              <a:t>PHP </a:t>
            </a:r>
            <a:r>
              <a:rPr dirty="0">
                <a:solidFill>
                  <a:srgbClr val="464652"/>
                </a:solidFill>
              </a:rPr>
              <a:t>Multidimensional</a:t>
            </a:r>
            <a:r>
              <a:rPr spc="-90" dirty="0">
                <a:solidFill>
                  <a:srgbClr val="464652"/>
                </a:solidFill>
              </a:rPr>
              <a:t> </a:t>
            </a:r>
            <a:r>
              <a:rPr spc="-5" dirty="0">
                <a:solidFill>
                  <a:srgbClr val="464652"/>
                </a:solidFill>
              </a:rPr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8640" y="1127506"/>
            <a:ext cx="7954645" cy="491807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73685" indent="-274320">
              <a:lnSpc>
                <a:spcPts val="2810"/>
              </a:lnSpc>
              <a:spcBef>
                <a:spcPts val="455"/>
              </a:spcBef>
              <a:buClr>
                <a:srgbClr val="717BA2"/>
              </a:buClr>
              <a:buSzPct val="75000"/>
              <a:buFont typeface="Wingdings"/>
              <a:buChar char=""/>
              <a:tabLst>
                <a:tab pos="274320" algn="l"/>
              </a:tabLst>
            </a:pPr>
            <a:r>
              <a:rPr sz="2600" dirty="0">
                <a:latin typeface="Arial"/>
                <a:cs typeface="Arial"/>
              </a:rPr>
              <a:t>An array can also contain another </a:t>
            </a:r>
            <a:r>
              <a:rPr sz="2600" spc="-5" dirty="0">
                <a:latin typeface="Arial"/>
                <a:cs typeface="Arial"/>
              </a:rPr>
              <a:t>array </a:t>
            </a:r>
            <a:r>
              <a:rPr sz="2600" dirty="0">
                <a:latin typeface="Arial"/>
                <a:cs typeface="Arial"/>
              </a:rPr>
              <a:t>as a value,  which in turn can hold other arrays as well. In such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  way we can create two- or three-dimensional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arrays:</a:t>
            </a:r>
            <a:endParaRPr sz="2600">
              <a:latin typeface="Arial"/>
              <a:cs typeface="Arial"/>
            </a:endParaRPr>
          </a:p>
          <a:p>
            <a:pPr marL="273685">
              <a:lnSpc>
                <a:spcPct val="100000"/>
              </a:lnSpc>
              <a:spcBef>
                <a:spcPts val="135"/>
              </a:spcBef>
            </a:pPr>
            <a:r>
              <a:rPr sz="2600" dirty="0">
                <a:solidFill>
                  <a:srgbClr val="464652"/>
                </a:solidFill>
                <a:latin typeface="Arial"/>
                <a:cs typeface="Arial"/>
              </a:rPr>
              <a:t>Example</a:t>
            </a:r>
            <a:endParaRPr sz="2600">
              <a:latin typeface="Arial"/>
              <a:cs typeface="Arial"/>
            </a:endParaRPr>
          </a:p>
          <a:p>
            <a:pPr>
              <a:lnSpc>
                <a:spcPts val="2965"/>
              </a:lnSpc>
              <a:spcBef>
                <a:spcPts val="290"/>
              </a:spcBef>
            </a:pPr>
            <a:r>
              <a:rPr sz="2600" dirty="0">
                <a:latin typeface="Arial"/>
                <a:cs typeface="Arial"/>
              </a:rPr>
              <a:t>&lt;?php</a:t>
            </a:r>
            <a:endParaRPr sz="2600">
              <a:latin typeface="Arial"/>
              <a:cs typeface="Arial"/>
            </a:endParaRPr>
          </a:p>
          <a:p>
            <a:pPr marL="273685">
              <a:lnSpc>
                <a:spcPts val="2810"/>
              </a:lnSpc>
            </a:pPr>
            <a:r>
              <a:rPr sz="2600" dirty="0">
                <a:latin typeface="Arial"/>
                <a:cs typeface="Arial"/>
              </a:rPr>
              <a:t>// A two-dimensional</a:t>
            </a:r>
            <a:r>
              <a:rPr sz="2600" spc="-3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array:</a:t>
            </a:r>
            <a:endParaRPr sz="2600">
              <a:latin typeface="Arial"/>
              <a:cs typeface="Arial"/>
            </a:endParaRPr>
          </a:p>
          <a:p>
            <a:pPr marL="458470" marR="5734050" indent="-184785">
              <a:lnSpc>
                <a:spcPts val="2810"/>
              </a:lnSpc>
              <a:spcBef>
                <a:spcPts val="195"/>
              </a:spcBef>
            </a:pPr>
            <a:r>
              <a:rPr sz="2600" dirty="0">
                <a:latin typeface="Arial"/>
                <a:cs typeface="Arial"/>
              </a:rPr>
              <a:t>$cars =</a:t>
            </a:r>
            <a:r>
              <a:rPr sz="2600" spc="-9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array  (</a:t>
            </a:r>
            <a:endParaRPr sz="2600">
              <a:latin typeface="Arial"/>
              <a:cs typeface="Arial"/>
            </a:endParaRPr>
          </a:p>
          <a:p>
            <a:pPr marL="458470">
              <a:lnSpc>
                <a:spcPts val="2610"/>
              </a:lnSpc>
            </a:pPr>
            <a:r>
              <a:rPr sz="2600" spc="-5" dirty="0">
                <a:latin typeface="Arial"/>
                <a:cs typeface="Arial"/>
              </a:rPr>
              <a:t>array("Volvo",100,96),</a:t>
            </a:r>
            <a:endParaRPr sz="2600">
              <a:latin typeface="Arial"/>
              <a:cs typeface="Arial"/>
            </a:endParaRPr>
          </a:p>
          <a:p>
            <a:pPr marL="458470">
              <a:lnSpc>
                <a:spcPts val="2810"/>
              </a:lnSpc>
            </a:pPr>
            <a:r>
              <a:rPr sz="2600" dirty="0">
                <a:latin typeface="Arial"/>
                <a:cs typeface="Arial"/>
              </a:rPr>
              <a:t>array("BMW",60,59),</a:t>
            </a:r>
            <a:endParaRPr sz="2600">
              <a:latin typeface="Arial"/>
              <a:cs typeface="Arial"/>
            </a:endParaRPr>
          </a:p>
          <a:p>
            <a:pPr marL="458470">
              <a:lnSpc>
                <a:spcPts val="2810"/>
              </a:lnSpc>
            </a:pPr>
            <a:r>
              <a:rPr sz="2600" spc="-20" dirty="0">
                <a:latin typeface="Arial"/>
                <a:cs typeface="Arial"/>
              </a:rPr>
              <a:t>array("Toyota",110,100)</a:t>
            </a:r>
            <a:endParaRPr sz="2600">
              <a:latin typeface="Arial"/>
              <a:cs typeface="Arial"/>
            </a:endParaRPr>
          </a:p>
          <a:p>
            <a:pPr marL="458470">
              <a:lnSpc>
                <a:spcPts val="2965"/>
              </a:lnSpc>
            </a:pPr>
            <a:r>
              <a:rPr sz="2600" spc="-5" dirty="0">
                <a:latin typeface="Arial"/>
                <a:cs typeface="Arial"/>
              </a:rPr>
              <a:t>);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r>
              <a:rPr sz="2600" dirty="0">
                <a:latin typeface="Arial"/>
                <a:cs typeface="Arial"/>
              </a:rPr>
              <a:t>?&gt;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4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228600" y="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3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3119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341"/>
            <a:ext cx="343407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464652"/>
                </a:solidFill>
              </a:rPr>
              <a:t>The </a:t>
            </a:r>
            <a:r>
              <a:rPr dirty="0">
                <a:solidFill>
                  <a:srgbClr val="464652"/>
                </a:solidFill>
              </a:rPr>
              <a:t>foreach</a:t>
            </a:r>
            <a:r>
              <a:rPr spc="-75" dirty="0">
                <a:solidFill>
                  <a:srgbClr val="464652"/>
                </a:solidFill>
              </a:rPr>
              <a:t> </a:t>
            </a:r>
            <a:r>
              <a:rPr spc="-5" dirty="0">
                <a:solidFill>
                  <a:srgbClr val="464652"/>
                </a:solidFill>
              </a:rPr>
              <a:t>Loop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79906"/>
            <a:ext cx="8147050" cy="4855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86385" marR="5080" indent="-274320">
              <a:lnSpc>
                <a:spcPct val="96900"/>
              </a:lnSpc>
              <a:spcBef>
                <a:spcPts val="200"/>
              </a:spcBef>
              <a:buClr>
                <a:srgbClr val="717BA2"/>
              </a:buClr>
              <a:buSzPct val="75000"/>
              <a:buChar char="•"/>
              <a:tabLst>
                <a:tab pos="286385" algn="l"/>
                <a:tab pos="287020" algn="l"/>
              </a:tabLst>
            </a:pPr>
            <a:r>
              <a:rPr sz="2600" spc="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foreach loop works only on arrays, and is used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to  loop through each key/value pair in an </a:t>
            </a:r>
            <a:r>
              <a:rPr sz="2600" spc="-30" dirty="0">
                <a:latin typeface="Arial"/>
                <a:cs typeface="Arial"/>
              </a:rPr>
              <a:t>array. </a:t>
            </a:r>
            <a:r>
              <a:rPr sz="2600" spc="-30" dirty="0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464652"/>
                </a:solidFill>
                <a:latin typeface="Arial"/>
                <a:cs typeface="Arial"/>
              </a:rPr>
              <a:t>foreach </a:t>
            </a:r>
            <a:r>
              <a:rPr sz="3200" dirty="0">
                <a:solidFill>
                  <a:srgbClr val="464652"/>
                </a:solidFill>
                <a:latin typeface="Arial"/>
                <a:cs typeface="Arial"/>
              </a:rPr>
              <a:t>($</a:t>
            </a:r>
            <a:r>
              <a:rPr sz="3200" i="1" dirty="0">
                <a:solidFill>
                  <a:srgbClr val="464652"/>
                </a:solidFill>
                <a:latin typeface="Arial"/>
                <a:cs typeface="Arial"/>
              </a:rPr>
              <a:t>array </a:t>
            </a:r>
            <a:r>
              <a:rPr sz="3200" spc="-5" dirty="0">
                <a:solidFill>
                  <a:srgbClr val="464652"/>
                </a:solidFill>
                <a:latin typeface="Arial"/>
                <a:cs typeface="Arial"/>
              </a:rPr>
              <a:t>as</a:t>
            </a:r>
            <a:r>
              <a:rPr sz="3200" spc="-65" dirty="0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464652"/>
                </a:solidFill>
                <a:latin typeface="Arial"/>
                <a:cs typeface="Arial"/>
              </a:rPr>
              <a:t>$</a:t>
            </a:r>
            <a:r>
              <a:rPr sz="3200" i="1" spc="-5" dirty="0">
                <a:solidFill>
                  <a:srgbClr val="464652"/>
                </a:solidFill>
                <a:latin typeface="Arial"/>
                <a:cs typeface="Arial"/>
              </a:rPr>
              <a:t>value</a:t>
            </a:r>
            <a:r>
              <a:rPr sz="3200" spc="-5" dirty="0">
                <a:solidFill>
                  <a:srgbClr val="464652"/>
                </a:solidFill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  <a:p>
            <a:pPr marL="786765">
              <a:lnSpc>
                <a:spcPts val="3265"/>
              </a:lnSpc>
            </a:pPr>
            <a:r>
              <a:rPr sz="3200" dirty="0">
                <a:solidFill>
                  <a:srgbClr val="464652"/>
                </a:solidFill>
                <a:latin typeface="Arial"/>
                <a:cs typeface="Arial"/>
              </a:rPr>
              <a:t>{</a:t>
            </a:r>
            <a:endParaRPr sz="3200">
              <a:latin typeface="Arial"/>
              <a:cs typeface="Arial"/>
            </a:endParaRPr>
          </a:p>
          <a:p>
            <a:pPr marL="786765">
              <a:lnSpc>
                <a:spcPts val="3454"/>
              </a:lnSpc>
            </a:pPr>
            <a:r>
              <a:rPr sz="3200" i="1" dirty="0">
                <a:solidFill>
                  <a:srgbClr val="464652"/>
                </a:solidFill>
                <a:latin typeface="Arial"/>
                <a:cs typeface="Arial"/>
              </a:rPr>
              <a:t>code to be</a:t>
            </a:r>
            <a:r>
              <a:rPr sz="3200" i="1" spc="-50" dirty="0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sz="3200" i="1" spc="-5" dirty="0">
                <a:solidFill>
                  <a:srgbClr val="464652"/>
                </a:solidFill>
                <a:latin typeface="Arial"/>
                <a:cs typeface="Arial"/>
              </a:rPr>
              <a:t>executed;</a:t>
            </a:r>
            <a:endParaRPr sz="3200">
              <a:latin typeface="Arial"/>
              <a:cs typeface="Arial"/>
            </a:endParaRPr>
          </a:p>
          <a:p>
            <a:pPr marL="786765">
              <a:lnSpc>
                <a:spcPts val="3650"/>
              </a:lnSpc>
            </a:pPr>
            <a:r>
              <a:rPr sz="3200" dirty="0">
                <a:solidFill>
                  <a:srgbClr val="464652"/>
                </a:solidFill>
                <a:latin typeface="Arial"/>
                <a:cs typeface="Arial"/>
              </a:rPr>
              <a:t>}</a:t>
            </a:r>
            <a:endParaRPr sz="3200">
              <a:latin typeface="Arial"/>
              <a:cs typeface="Arial"/>
            </a:endParaRPr>
          </a:p>
          <a:p>
            <a:pPr marL="561340" marR="702310" indent="-274955">
              <a:lnSpc>
                <a:spcPts val="3460"/>
              </a:lnSpc>
              <a:spcBef>
                <a:spcPts val="555"/>
              </a:spcBef>
            </a:pPr>
            <a:r>
              <a:rPr sz="3200" dirty="0">
                <a:solidFill>
                  <a:srgbClr val="464652"/>
                </a:solidFill>
                <a:latin typeface="Arial"/>
                <a:cs typeface="Arial"/>
              </a:rPr>
              <a:t>For every </a:t>
            </a:r>
            <a:r>
              <a:rPr sz="3200" spc="-5" dirty="0">
                <a:solidFill>
                  <a:srgbClr val="464652"/>
                </a:solidFill>
                <a:latin typeface="Arial"/>
                <a:cs typeface="Arial"/>
              </a:rPr>
              <a:t>loop iteration, </a:t>
            </a:r>
            <a:r>
              <a:rPr sz="3200" dirty="0">
                <a:solidFill>
                  <a:srgbClr val="464652"/>
                </a:solidFill>
                <a:latin typeface="Arial"/>
                <a:cs typeface="Arial"/>
              </a:rPr>
              <a:t>the </a:t>
            </a:r>
            <a:r>
              <a:rPr sz="3200" spc="-5" dirty="0">
                <a:solidFill>
                  <a:srgbClr val="464652"/>
                </a:solidFill>
                <a:latin typeface="Arial"/>
                <a:cs typeface="Arial"/>
              </a:rPr>
              <a:t>value </a:t>
            </a:r>
            <a:r>
              <a:rPr sz="3200" dirty="0">
                <a:solidFill>
                  <a:srgbClr val="464652"/>
                </a:solidFill>
                <a:latin typeface="Arial"/>
                <a:cs typeface="Arial"/>
              </a:rPr>
              <a:t>of</a:t>
            </a:r>
            <a:r>
              <a:rPr sz="3200" spc="-105" dirty="0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64652"/>
                </a:solidFill>
                <a:latin typeface="Arial"/>
                <a:cs typeface="Arial"/>
              </a:rPr>
              <a:t>the  current array </a:t>
            </a:r>
            <a:r>
              <a:rPr sz="3200" spc="-5" dirty="0">
                <a:solidFill>
                  <a:srgbClr val="464652"/>
                </a:solidFill>
                <a:latin typeface="Arial"/>
                <a:cs typeface="Arial"/>
              </a:rPr>
              <a:t>element </a:t>
            </a:r>
            <a:r>
              <a:rPr sz="3200" dirty="0">
                <a:solidFill>
                  <a:srgbClr val="464652"/>
                </a:solidFill>
                <a:latin typeface="Arial"/>
                <a:cs typeface="Arial"/>
              </a:rPr>
              <a:t>is </a:t>
            </a:r>
            <a:r>
              <a:rPr sz="3200" spc="-5" dirty="0">
                <a:solidFill>
                  <a:srgbClr val="464652"/>
                </a:solidFill>
                <a:latin typeface="Arial"/>
                <a:cs typeface="Arial"/>
              </a:rPr>
              <a:t>assigned</a:t>
            </a:r>
            <a:r>
              <a:rPr sz="3200" spc="-114" dirty="0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64652"/>
                </a:solidFill>
                <a:latin typeface="Arial"/>
                <a:cs typeface="Arial"/>
              </a:rPr>
              <a:t>to</a:t>
            </a:r>
            <a:endParaRPr sz="3200">
              <a:latin typeface="Arial"/>
              <a:cs typeface="Arial"/>
            </a:endParaRPr>
          </a:p>
          <a:p>
            <a:pPr marL="561340">
              <a:lnSpc>
                <a:spcPts val="3210"/>
              </a:lnSpc>
            </a:pPr>
            <a:r>
              <a:rPr sz="3200" dirty="0">
                <a:solidFill>
                  <a:srgbClr val="464652"/>
                </a:solidFill>
                <a:latin typeface="Arial"/>
                <a:cs typeface="Arial"/>
              </a:rPr>
              <a:t>$value </a:t>
            </a:r>
            <a:r>
              <a:rPr sz="3200" spc="-5" dirty="0">
                <a:solidFill>
                  <a:srgbClr val="464652"/>
                </a:solidFill>
                <a:latin typeface="Arial"/>
                <a:cs typeface="Arial"/>
              </a:rPr>
              <a:t>(and the array pointer </a:t>
            </a:r>
            <a:r>
              <a:rPr sz="3200" dirty="0">
                <a:solidFill>
                  <a:srgbClr val="464652"/>
                </a:solidFill>
                <a:latin typeface="Arial"/>
                <a:cs typeface="Arial"/>
              </a:rPr>
              <a:t>is </a:t>
            </a:r>
            <a:r>
              <a:rPr sz="3200" spc="-5" dirty="0">
                <a:solidFill>
                  <a:srgbClr val="464652"/>
                </a:solidFill>
                <a:latin typeface="Arial"/>
                <a:cs typeface="Arial"/>
              </a:rPr>
              <a:t>moved</a:t>
            </a:r>
            <a:r>
              <a:rPr sz="3200" spc="-90" dirty="0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64652"/>
                </a:solidFill>
                <a:latin typeface="Arial"/>
                <a:cs typeface="Arial"/>
              </a:rPr>
              <a:t>by</a:t>
            </a:r>
            <a:endParaRPr sz="3200">
              <a:latin typeface="Arial"/>
              <a:cs typeface="Arial"/>
            </a:endParaRPr>
          </a:p>
          <a:p>
            <a:pPr marL="561340" marR="283210">
              <a:lnSpc>
                <a:spcPts val="3460"/>
              </a:lnSpc>
              <a:spcBef>
                <a:spcPts val="240"/>
              </a:spcBef>
            </a:pPr>
            <a:r>
              <a:rPr sz="3200" spc="-5" dirty="0">
                <a:solidFill>
                  <a:srgbClr val="464652"/>
                </a:solidFill>
                <a:latin typeface="Arial"/>
                <a:cs typeface="Arial"/>
              </a:rPr>
              <a:t>one) </a:t>
            </a:r>
            <a:r>
              <a:rPr sz="3200" dirty="0">
                <a:solidFill>
                  <a:srgbClr val="464652"/>
                </a:solidFill>
                <a:latin typeface="Arial"/>
                <a:cs typeface="Arial"/>
              </a:rPr>
              <a:t>- so on </a:t>
            </a:r>
            <a:r>
              <a:rPr sz="3200" spc="-5" dirty="0">
                <a:solidFill>
                  <a:srgbClr val="464652"/>
                </a:solidFill>
                <a:latin typeface="Arial"/>
                <a:cs typeface="Arial"/>
              </a:rPr>
              <a:t>the next loop iteration,</a:t>
            </a:r>
            <a:r>
              <a:rPr sz="3200" spc="-85" dirty="0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64652"/>
                </a:solidFill>
                <a:latin typeface="Arial"/>
                <a:cs typeface="Arial"/>
              </a:rPr>
              <a:t>you'll  be </a:t>
            </a:r>
            <a:r>
              <a:rPr sz="3200" spc="-5" dirty="0">
                <a:solidFill>
                  <a:srgbClr val="464652"/>
                </a:solidFill>
                <a:latin typeface="Arial"/>
                <a:cs typeface="Arial"/>
              </a:rPr>
              <a:t>looking </a:t>
            </a:r>
            <a:r>
              <a:rPr sz="3200" dirty="0">
                <a:solidFill>
                  <a:srgbClr val="464652"/>
                </a:solidFill>
                <a:latin typeface="Arial"/>
                <a:cs typeface="Arial"/>
              </a:rPr>
              <a:t>at the </a:t>
            </a:r>
            <a:r>
              <a:rPr sz="3200" spc="-5" dirty="0">
                <a:solidFill>
                  <a:srgbClr val="464652"/>
                </a:solidFill>
                <a:latin typeface="Arial"/>
                <a:cs typeface="Arial"/>
              </a:rPr>
              <a:t>next </a:t>
            </a:r>
            <a:r>
              <a:rPr sz="3200" dirty="0">
                <a:solidFill>
                  <a:srgbClr val="464652"/>
                </a:solidFill>
                <a:latin typeface="Arial"/>
                <a:cs typeface="Arial"/>
              </a:rPr>
              <a:t>array</a:t>
            </a:r>
            <a:r>
              <a:rPr sz="3200" spc="-105" dirty="0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464652"/>
                </a:solidFill>
                <a:latin typeface="Arial"/>
                <a:cs typeface="Arial"/>
              </a:rPr>
              <a:t>value.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4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228600" y="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3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3119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341"/>
            <a:ext cx="343407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464652"/>
                </a:solidFill>
              </a:rPr>
              <a:t>The </a:t>
            </a:r>
            <a:r>
              <a:rPr dirty="0">
                <a:solidFill>
                  <a:srgbClr val="464652"/>
                </a:solidFill>
              </a:rPr>
              <a:t>foreach</a:t>
            </a:r>
            <a:r>
              <a:rPr spc="-75" dirty="0">
                <a:solidFill>
                  <a:srgbClr val="464652"/>
                </a:solidFill>
              </a:rPr>
              <a:t> </a:t>
            </a:r>
            <a:r>
              <a:rPr spc="-5" dirty="0">
                <a:solidFill>
                  <a:srgbClr val="464652"/>
                </a:solidFill>
              </a:rPr>
              <a:t>Loop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68113"/>
            <a:ext cx="4617720" cy="334835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600" dirty="0">
                <a:latin typeface="Arial"/>
                <a:cs typeface="Arial"/>
              </a:rPr>
              <a:t>Example: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Arial"/>
                <a:cs typeface="Arial"/>
              </a:rPr>
              <a:t>&lt;?php</a:t>
            </a:r>
            <a:endParaRPr sz="2600">
              <a:latin typeface="Arial"/>
              <a:cs typeface="Arial"/>
            </a:endParaRPr>
          </a:p>
          <a:p>
            <a:pPr marL="286385" marR="5080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latin typeface="Arial"/>
                <a:cs typeface="Arial"/>
              </a:rPr>
              <a:t>$</a:t>
            </a:r>
            <a:r>
              <a:rPr sz="2600" spc="5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=arra</a:t>
            </a:r>
            <a:r>
              <a:rPr sz="2600" spc="5" dirty="0">
                <a:latin typeface="Arial"/>
                <a:cs typeface="Arial"/>
              </a:rPr>
              <a:t>y</a:t>
            </a:r>
            <a:r>
              <a:rPr sz="2600" dirty="0">
                <a:latin typeface="Arial"/>
                <a:cs typeface="Arial"/>
              </a:rPr>
              <a:t>("one","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w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","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hre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");  foreach ($x as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$value)</a:t>
            </a:r>
            <a:endParaRPr sz="2600">
              <a:latin typeface="Arial"/>
              <a:cs typeface="Arial"/>
            </a:endParaRPr>
          </a:p>
          <a:p>
            <a:pPr marL="471170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{</a:t>
            </a:r>
            <a:endParaRPr sz="2600">
              <a:latin typeface="Arial"/>
              <a:cs typeface="Arial"/>
            </a:endParaRPr>
          </a:p>
          <a:p>
            <a:pPr marL="471170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echo $value .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"&lt;br&gt;";</a:t>
            </a:r>
            <a:endParaRPr sz="2600">
              <a:latin typeface="Arial"/>
              <a:cs typeface="Arial"/>
            </a:endParaRPr>
          </a:p>
          <a:p>
            <a:pPr marL="471170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}</a:t>
            </a:r>
            <a:endParaRPr sz="26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?&gt;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4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228600" y="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3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3119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577341"/>
            <a:ext cx="29876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>
                <a:solidFill>
                  <a:srgbClr val="464652"/>
                </a:solidFill>
              </a:rPr>
              <a:t>PHP</a:t>
            </a:r>
            <a:r>
              <a:rPr spc="-80" dirty="0">
                <a:solidFill>
                  <a:srgbClr val="464652"/>
                </a:solidFill>
              </a:rPr>
              <a:t> </a:t>
            </a:r>
            <a:r>
              <a:rPr spc="-5" dirty="0">
                <a:solidFill>
                  <a:srgbClr val="464652"/>
                </a:solidFill>
              </a:rPr>
              <a:t>Functions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171702"/>
            <a:ext cx="8475345" cy="523875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385"/>
              </a:spcBef>
              <a:buClr>
                <a:srgbClr val="717BA2"/>
              </a:buClr>
              <a:buSzPct val="75000"/>
              <a:buChar char=""/>
              <a:tabLst>
                <a:tab pos="286385" algn="l"/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PHP User Defined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Functions</a:t>
            </a:r>
            <a:endParaRPr sz="2400">
              <a:latin typeface="Arial"/>
              <a:cs typeface="Arial"/>
            </a:endParaRPr>
          </a:p>
          <a:p>
            <a:pPr marL="561340" lvl="1" indent="-274955">
              <a:lnSpc>
                <a:spcPts val="2395"/>
              </a:lnSpc>
              <a:spcBef>
                <a:spcPts val="254"/>
              </a:spcBef>
              <a:buClr>
                <a:srgbClr val="9FB8CD"/>
              </a:buClr>
              <a:buSzPct val="76190"/>
              <a:buChar char=""/>
              <a:tabLst>
                <a:tab pos="560705" algn="l"/>
                <a:tab pos="561340" algn="l"/>
              </a:tabLst>
            </a:pPr>
            <a:r>
              <a:rPr sz="2100" dirty="0">
                <a:solidFill>
                  <a:srgbClr val="464652"/>
                </a:solidFill>
                <a:latin typeface="Arial"/>
                <a:cs typeface="Arial"/>
              </a:rPr>
              <a:t>Besides the </a:t>
            </a:r>
            <a:r>
              <a:rPr sz="2100" spc="-5" dirty="0">
                <a:solidFill>
                  <a:srgbClr val="464652"/>
                </a:solidFill>
                <a:latin typeface="Arial"/>
                <a:cs typeface="Arial"/>
              </a:rPr>
              <a:t>built-in </a:t>
            </a:r>
            <a:r>
              <a:rPr sz="2100" dirty="0">
                <a:solidFill>
                  <a:srgbClr val="464652"/>
                </a:solidFill>
                <a:latin typeface="Arial"/>
                <a:cs typeface="Arial"/>
              </a:rPr>
              <a:t>PHP functions, </a:t>
            </a:r>
            <a:r>
              <a:rPr sz="2100" spc="-5" dirty="0">
                <a:solidFill>
                  <a:srgbClr val="464652"/>
                </a:solidFill>
                <a:latin typeface="Arial"/>
                <a:cs typeface="Arial"/>
              </a:rPr>
              <a:t>we </a:t>
            </a:r>
            <a:r>
              <a:rPr sz="2100" dirty="0">
                <a:solidFill>
                  <a:srgbClr val="464652"/>
                </a:solidFill>
                <a:latin typeface="Arial"/>
                <a:cs typeface="Arial"/>
              </a:rPr>
              <a:t>can create </a:t>
            </a:r>
            <a:r>
              <a:rPr sz="2100" spc="-5" dirty="0">
                <a:solidFill>
                  <a:srgbClr val="464652"/>
                </a:solidFill>
                <a:latin typeface="Arial"/>
                <a:cs typeface="Arial"/>
              </a:rPr>
              <a:t>our</a:t>
            </a:r>
            <a:r>
              <a:rPr sz="2100" spc="-105" dirty="0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464652"/>
                </a:solidFill>
                <a:latin typeface="Arial"/>
                <a:cs typeface="Arial"/>
              </a:rPr>
              <a:t>own</a:t>
            </a:r>
            <a:endParaRPr sz="2100">
              <a:latin typeface="Arial"/>
              <a:cs typeface="Arial"/>
            </a:endParaRPr>
          </a:p>
          <a:p>
            <a:pPr marL="561340">
              <a:lnSpc>
                <a:spcPts val="2395"/>
              </a:lnSpc>
            </a:pPr>
            <a:r>
              <a:rPr sz="2100" dirty="0">
                <a:solidFill>
                  <a:srgbClr val="464652"/>
                </a:solidFill>
                <a:latin typeface="Arial"/>
                <a:cs typeface="Arial"/>
              </a:rPr>
              <a:t>functions.</a:t>
            </a:r>
            <a:endParaRPr sz="2100">
              <a:latin typeface="Arial"/>
              <a:cs typeface="Arial"/>
            </a:endParaRPr>
          </a:p>
          <a:p>
            <a:pPr marL="561340" marR="5080" lvl="1" indent="-274320">
              <a:lnSpc>
                <a:spcPts val="2270"/>
              </a:lnSpc>
              <a:spcBef>
                <a:spcPts val="535"/>
              </a:spcBef>
              <a:buClr>
                <a:srgbClr val="9FB8CD"/>
              </a:buClr>
              <a:buSzPct val="76190"/>
              <a:buChar char=""/>
              <a:tabLst>
                <a:tab pos="560705" algn="l"/>
                <a:tab pos="561340" algn="l"/>
              </a:tabLst>
            </a:pPr>
            <a:r>
              <a:rPr sz="2100" dirty="0">
                <a:solidFill>
                  <a:srgbClr val="464652"/>
                </a:solidFill>
                <a:latin typeface="Arial"/>
                <a:cs typeface="Arial"/>
              </a:rPr>
              <a:t>A function </a:t>
            </a:r>
            <a:r>
              <a:rPr sz="2100" spc="-5" dirty="0">
                <a:solidFill>
                  <a:srgbClr val="464652"/>
                </a:solidFill>
                <a:latin typeface="Arial"/>
                <a:cs typeface="Arial"/>
              </a:rPr>
              <a:t>is a </a:t>
            </a:r>
            <a:r>
              <a:rPr sz="2100" dirty="0">
                <a:solidFill>
                  <a:srgbClr val="464652"/>
                </a:solidFill>
                <a:latin typeface="Arial"/>
                <a:cs typeface="Arial"/>
              </a:rPr>
              <a:t>block of statements that can </a:t>
            </a:r>
            <a:r>
              <a:rPr sz="2100" spc="-5" dirty="0">
                <a:solidFill>
                  <a:srgbClr val="464652"/>
                </a:solidFill>
                <a:latin typeface="Arial"/>
                <a:cs typeface="Arial"/>
              </a:rPr>
              <a:t>be </a:t>
            </a:r>
            <a:r>
              <a:rPr sz="2100" dirty="0">
                <a:solidFill>
                  <a:srgbClr val="464652"/>
                </a:solidFill>
                <a:latin typeface="Arial"/>
                <a:cs typeface="Arial"/>
              </a:rPr>
              <a:t>used </a:t>
            </a:r>
            <a:r>
              <a:rPr sz="2100" spc="-5" dirty="0">
                <a:solidFill>
                  <a:srgbClr val="464652"/>
                </a:solidFill>
                <a:latin typeface="Arial"/>
                <a:cs typeface="Arial"/>
              </a:rPr>
              <a:t>repeatedly in</a:t>
            </a:r>
            <a:r>
              <a:rPr sz="2100" spc="-170" dirty="0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464652"/>
                </a:solidFill>
                <a:latin typeface="Arial"/>
                <a:cs typeface="Arial"/>
              </a:rPr>
              <a:t>a  program.</a:t>
            </a:r>
            <a:endParaRPr sz="2100">
              <a:latin typeface="Arial"/>
              <a:cs typeface="Arial"/>
            </a:endParaRPr>
          </a:p>
          <a:p>
            <a:pPr marL="561340" lvl="1" indent="-274955">
              <a:lnSpc>
                <a:spcPct val="100000"/>
              </a:lnSpc>
              <a:spcBef>
                <a:spcPts val="204"/>
              </a:spcBef>
              <a:buClr>
                <a:srgbClr val="9FB8CD"/>
              </a:buClr>
              <a:buSzPct val="76190"/>
              <a:buChar char=""/>
              <a:tabLst>
                <a:tab pos="560705" algn="l"/>
                <a:tab pos="561340" algn="l"/>
              </a:tabLst>
            </a:pPr>
            <a:r>
              <a:rPr sz="2100" dirty="0">
                <a:solidFill>
                  <a:srgbClr val="464652"/>
                </a:solidFill>
                <a:latin typeface="Arial"/>
                <a:cs typeface="Arial"/>
              </a:rPr>
              <a:t>A function </a:t>
            </a:r>
            <a:r>
              <a:rPr sz="2100" spc="-5" dirty="0">
                <a:solidFill>
                  <a:srgbClr val="464652"/>
                </a:solidFill>
                <a:latin typeface="Arial"/>
                <a:cs typeface="Arial"/>
              </a:rPr>
              <a:t>will not execute </a:t>
            </a:r>
            <a:r>
              <a:rPr sz="2100" dirty="0">
                <a:solidFill>
                  <a:srgbClr val="464652"/>
                </a:solidFill>
                <a:latin typeface="Arial"/>
                <a:cs typeface="Arial"/>
              </a:rPr>
              <a:t>immediately </a:t>
            </a:r>
            <a:r>
              <a:rPr sz="2100" spc="-5" dirty="0">
                <a:solidFill>
                  <a:srgbClr val="464652"/>
                </a:solidFill>
                <a:latin typeface="Arial"/>
                <a:cs typeface="Arial"/>
              </a:rPr>
              <a:t>when a page</a:t>
            </a:r>
            <a:r>
              <a:rPr sz="2100" spc="-135" dirty="0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464652"/>
                </a:solidFill>
                <a:latin typeface="Arial"/>
                <a:cs typeface="Arial"/>
              </a:rPr>
              <a:t>loads.</a:t>
            </a:r>
            <a:endParaRPr sz="2100">
              <a:latin typeface="Arial"/>
              <a:cs typeface="Arial"/>
            </a:endParaRPr>
          </a:p>
          <a:p>
            <a:pPr marL="561340" lvl="1" indent="-274955">
              <a:lnSpc>
                <a:spcPct val="100000"/>
              </a:lnSpc>
              <a:spcBef>
                <a:spcPts val="254"/>
              </a:spcBef>
              <a:buClr>
                <a:srgbClr val="9FB8CD"/>
              </a:buClr>
              <a:buSzPct val="76190"/>
              <a:buChar char=""/>
              <a:tabLst>
                <a:tab pos="560705" algn="l"/>
                <a:tab pos="561340" algn="l"/>
              </a:tabLst>
            </a:pPr>
            <a:r>
              <a:rPr sz="2100" dirty="0">
                <a:solidFill>
                  <a:srgbClr val="464652"/>
                </a:solidFill>
                <a:latin typeface="Arial"/>
                <a:cs typeface="Arial"/>
              </a:rPr>
              <a:t>A function </a:t>
            </a:r>
            <a:r>
              <a:rPr sz="2100" spc="-5" dirty="0">
                <a:solidFill>
                  <a:srgbClr val="464652"/>
                </a:solidFill>
                <a:latin typeface="Arial"/>
                <a:cs typeface="Arial"/>
              </a:rPr>
              <a:t>will be executed by a </a:t>
            </a:r>
            <a:r>
              <a:rPr sz="2100" dirty="0">
                <a:solidFill>
                  <a:srgbClr val="464652"/>
                </a:solidFill>
                <a:latin typeface="Arial"/>
                <a:cs typeface="Arial"/>
              </a:rPr>
              <a:t>call to the</a:t>
            </a:r>
            <a:r>
              <a:rPr sz="2100" spc="-150" dirty="0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464652"/>
                </a:solidFill>
                <a:latin typeface="Arial"/>
                <a:cs typeface="Arial"/>
              </a:rPr>
              <a:t>function.</a:t>
            </a:r>
            <a:endParaRPr sz="21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300"/>
              </a:spcBef>
              <a:buClr>
                <a:srgbClr val="717BA2"/>
              </a:buClr>
              <a:buSzPct val="75000"/>
              <a:buChar char=""/>
              <a:tabLst>
                <a:tab pos="286385" algn="l"/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Create a User Defined Function in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PHP</a:t>
            </a:r>
            <a:endParaRPr sz="2400">
              <a:latin typeface="Arial"/>
              <a:cs typeface="Arial"/>
            </a:endParaRPr>
          </a:p>
          <a:p>
            <a:pPr marL="561340" lvl="1" indent="-274955">
              <a:lnSpc>
                <a:spcPct val="100000"/>
              </a:lnSpc>
              <a:spcBef>
                <a:spcPts val="265"/>
              </a:spcBef>
              <a:buClr>
                <a:srgbClr val="9FB8CD"/>
              </a:buClr>
              <a:buSzPct val="76190"/>
              <a:buChar char=""/>
              <a:tabLst>
                <a:tab pos="560705" algn="l"/>
                <a:tab pos="561340" algn="l"/>
              </a:tabLst>
            </a:pPr>
            <a:r>
              <a:rPr sz="2100" dirty="0">
                <a:solidFill>
                  <a:srgbClr val="464652"/>
                </a:solidFill>
                <a:latin typeface="Arial"/>
                <a:cs typeface="Arial"/>
              </a:rPr>
              <a:t>A user </a:t>
            </a:r>
            <a:r>
              <a:rPr sz="2100" spc="-5" dirty="0">
                <a:solidFill>
                  <a:srgbClr val="464652"/>
                </a:solidFill>
                <a:latin typeface="Arial"/>
                <a:cs typeface="Arial"/>
              </a:rPr>
              <a:t>defined </a:t>
            </a:r>
            <a:r>
              <a:rPr sz="2100" dirty="0">
                <a:solidFill>
                  <a:srgbClr val="464652"/>
                </a:solidFill>
                <a:latin typeface="Arial"/>
                <a:cs typeface="Arial"/>
              </a:rPr>
              <a:t>function </a:t>
            </a:r>
            <a:r>
              <a:rPr sz="2100" spc="-5" dirty="0">
                <a:solidFill>
                  <a:srgbClr val="464652"/>
                </a:solidFill>
                <a:latin typeface="Arial"/>
                <a:cs typeface="Arial"/>
              </a:rPr>
              <a:t>declaration </a:t>
            </a:r>
            <a:r>
              <a:rPr sz="2100" dirty="0">
                <a:solidFill>
                  <a:srgbClr val="464652"/>
                </a:solidFill>
                <a:latin typeface="Arial"/>
                <a:cs typeface="Arial"/>
              </a:rPr>
              <a:t>starts </a:t>
            </a:r>
            <a:r>
              <a:rPr sz="2100" spc="-5" dirty="0">
                <a:solidFill>
                  <a:srgbClr val="464652"/>
                </a:solidFill>
                <a:latin typeface="Arial"/>
                <a:cs typeface="Arial"/>
              </a:rPr>
              <a:t>with </a:t>
            </a:r>
            <a:r>
              <a:rPr sz="2100" dirty="0">
                <a:solidFill>
                  <a:srgbClr val="464652"/>
                </a:solidFill>
                <a:latin typeface="Arial"/>
                <a:cs typeface="Arial"/>
              </a:rPr>
              <a:t>the </a:t>
            </a:r>
            <a:r>
              <a:rPr sz="2100" spc="-5" dirty="0">
                <a:solidFill>
                  <a:srgbClr val="464652"/>
                </a:solidFill>
                <a:latin typeface="Arial"/>
                <a:cs typeface="Arial"/>
              </a:rPr>
              <a:t>word</a:t>
            </a:r>
            <a:r>
              <a:rPr sz="2100" spc="-135" dirty="0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464652"/>
                </a:solidFill>
                <a:latin typeface="Arial"/>
                <a:cs typeface="Arial"/>
              </a:rPr>
              <a:t>"function":</a:t>
            </a:r>
            <a:endParaRPr sz="2100">
              <a:latin typeface="Arial"/>
              <a:cs typeface="Arial"/>
            </a:endParaRPr>
          </a:p>
          <a:p>
            <a:pPr marL="607060">
              <a:lnSpc>
                <a:spcPct val="100000"/>
              </a:lnSpc>
              <a:spcBef>
                <a:spcPts val="270"/>
              </a:spcBef>
            </a:pPr>
            <a:r>
              <a:rPr sz="1900" b="1" spc="-5" dirty="0">
                <a:latin typeface="Arial"/>
                <a:cs typeface="Arial"/>
              </a:rPr>
              <a:t>Syntax</a:t>
            </a:r>
            <a:endParaRPr sz="1900">
              <a:latin typeface="Arial"/>
              <a:cs typeface="Arial"/>
            </a:endParaRPr>
          </a:p>
          <a:p>
            <a:pPr marL="607060">
              <a:lnSpc>
                <a:spcPts val="2165"/>
              </a:lnSpc>
              <a:spcBef>
                <a:spcPts val="275"/>
              </a:spcBef>
            </a:pPr>
            <a:r>
              <a:rPr sz="1900" b="1" dirty="0">
                <a:latin typeface="Arial"/>
                <a:cs typeface="Arial"/>
              </a:rPr>
              <a:t>function </a:t>
            </a:r>
            <a:r>
              <a:rPr sz="1900" b="1" i="1" spc="-5" dirty="0">
                <a:latin typeface="Arial"/>
                <a:cs typeface="Arial"/>
              </a:rPr>
              <a:t>functionName</a:t>
            </a:r>
            <a:r>
              <a:rPr sz="1900" b="1" spc="-5" dirty="0">
                <a:latin typeface="Arial"/>
                <a:cs typeface="Arial"/>
              </a:rPr>
              <a:t>(arg1,</a:t>
            </a:r>
            <a:r>
              <a:rPr sz="1900" b="1" spc="35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arg2…)</a:t>
            </a:r>
            <a:endParaRPr sz="1900">
              <a:latin typeface="Arial"/>
              <a:cs typeface="Arial"/>
            </a:endParaRPr>
          </a:p>
          <a:p>
            <a:pPr marL="835660">
              <a:lnSpc>
                <a:spcPts val="2055"/>
              </a:lnSpc>
            </a:pPr>
            <a:r>
              <a:rPr sz="1900" b="1" spc="-5" dirty="0">
                <a:latin typeface="Arial"/>
                <a:cs typeface="Arial"/>
              </a:rPr>
              <a:t>{</a:t>
            </a:r>
            <a:endParaRPr sz="1900">
              <a:latin typeface="Arial"/>
              <a:cs typeface="Arial"/>
            </a:endParaRPr>
          </a:p>
          <a:p>
            <a:pPr marL="1841500">
              <a:lnSpc>
                <a:spcPts val="2055"/>
              </a:lnSpc>
            </a:pPr>
            <a:r>
              <a:rPr sz="1900" b="1" i="1" spc="-5" dirty="0">
                <a:latin typeface="Arial"/>
                <a:cs typeface="Arial"/>
              </a:rPr>
              <a:t>code to be</a:t>
            </a:r>
            <a:r>
              <a:rPr sz="1900" b="1" i="1" spc="20" dirty="0">
                <a:latin typeface="Arial"/>
                <a:cs typeface="Arial"/>
              </a:rPr>
              <a:t> </a:t>
            </a:r>
            <a:r>
              <a:rPr sz="1900" b="1" i="1" dirty="0">
                <a:latin typeface="Arial"/>
                <a:cs typeface="Arial"/>
              </a:rPr>
              <a:t>executed</a:t>
            </a:r>
            <a:r>
              <a:rPr sz="1900" b="1" dirty="0">
                <a:latin typeface="Arial"/>
                <a:cs typeface="Arial"/>
              </a:rPr>
              <a:t>;</a:t>
            </a:r>
            <a:endParaRPr sz="1900">
              <a:latin typeface="Arial"/>
              <a:cs typeface="Arial"/>
            </a:endParaRPr>
          </a:p>
          <a:p>
            <a:pPr marL="835660">
              <a:lnSpc>
                <a:spcPts val="2165"/>
              </a:lnSpc>
            </a:pPr>
            <a:r>
              <a:rPr sz="1900" b="1" spc="-5" dirty="0">
                <a:latin typeface="Arial"/>
                <a:cs typeface="Arial"/>
              </a:rPr>
              <a:t>}</a:t>
            </a:r>
            <a:endParaRPr sz="1900">
              <a:latin typeface="Arial"/>
              <a:cs typeface="Arial"/>
            </a:endParaRPr>
          </a:p>
          <a:p>
            <a:pPr marL="286385">
              <a:lnSpc>
                <a:spcPts val="2395"/>
              </a:lnSpc>
              <a:spcBef>
                <a:spcPts val="245"/>
              </a:spcBef>
              <a:tabLst>
                <a:tab pos="560705" algn="l"/>
              </a:tabLst>
            </a:pPr>
            <a:r>
              <a:rPr sz="1600" spc="-475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z="2100" b="1" spc="-5" dirty="0">
                <a:solidFill>
                  <a:srgbClr val="464652"/>
                </a:solidFill>
                <a:latin typeface="Arial"/>
                <a:cs typeface="Arial"/>
              </a:rPr>
              <a:t>Note: </a:t>
            </a:r>
            <a:r>
              <a:rPr sz="2100" dirty="0">
                <a:solidFill>
                  <a:srgbClr val="464652"/>
                </a:solidFill>
                <a:latin typeface="Arial"/>
                <a:cs typeface="Arial"/>
              </a:rPr>
              <a:t>A </a:t>
            </a:r>
            <a:r>
              <a:rPr sz="2100" spc="-5" dirty="0">
                <a:solidFill>
                  <a:srgbClr val="464652"/>
                </a:solidFill>
                <a:latin typeface="Arial"/>
                <a:cs typeface="Arial"/>
              </a:rPr>
              <a:t>function name can start with a letter or underscore (not</a:t>
            </a:r>
            <a:r>
              <a:rPr sz="2100" spc="-175" dirty="0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464652"/>
                </a:solidFill>
                <a:latin typeface="Arial"/>
                <a:cs typeface="Arial"/>
              </a:rPr>
              <a:t>a</a:t>
            </a:r>
            <a:endParaRPr sz="2100">
              <a:latin typeface="Arial"/>
              <a:cs typeface="Arial"/>
            </a:endParaRPr>
          </a:p>
          <a:p>
            <a:pPr marL="149860">
              <a:lnSpc>
                <a:spcPts val="2395"/>
              </a:lnSpc>
              <a:tabLst>
                <a:tab pos="560705" algn="l"/>
                <a:tab pos="8378825" algn="l"/>
              </a:tabLst>
            </a:pPr>
            <a:r>
              <a:rPr sz="2100" u="dash" dirty="0">
                <a:solidFill>
                  <a:srgbClr val="464652"/>
                </a:solidFill>
                <a:uFill>
                  <a:solidFill>
                    <a:srgbClr val="9FB8CD"/>
                  </a:solidFill>
                </a:uFill>
                <a:latin typeface="Arial"/>
                <a:cs typeface="Arial"/>
              </a:rPr>
              <a:t> 	</a:t>
            </a:r>
            <a:r>
              <a:rPr sz="2100" u="dash" spc="-5" dirty="0">
                <a:solidFill>
                  <a:srgbClr val="464652"/>
                </a:solidFill>
                <a:uFill>
                  <a:solidFill>
                    <a:srgbClr val="9FB8CD"/>
                  </a:solidFill>
                </a:uFill>
                <a:latin typeface="Arial"/>
                <a:cs typeface="Arial"/>
              </a:rPr>
              <a:t>number).	</a:t>
            </a:r>
            <a:endParaRPr sz="2100">
              <a:latin typeface="Arial"/>
              <a:cs typeface="Arial"/>
            </a:endParaRPr>
          </a:p>
        </p:txBody>
      </p:sp>
      <p:pic>
        <p:nvPicPr>
          <p:cNvPr id="6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7"/>
          <p:cNvSpPr txBox="1">
            <a:spLocks/>
          </p:cNvSpPr>
          <p:nvPr/>
        </p:nvSpPr>
        <p:spPr>
          <a:xfrm>
            <a:off x="228600" y="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3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3119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577341"/>
            <a:ext cx="27508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38935" algn="l"/>
              </a:tabLst>
            </a:pPr>
            <a:r>
              <a:rPr dirty="0">
                <a:solidFill>
                  <a:srgbClr val="464652"/>
                </a:solidFill>
              </a:rPr>
              <a:t>GET</a:t>
            </a:r>
            <a:r>
              <a:rPr spc="-10" dirty="0">
                <a:solidFill>
                  <a:srgbClr val="464652"/>
                </a:solidFill>
              </a:rPr>
              <a:t> </a:t>
            </a:r>
            <a:r>
              <a:rPr spc="-5" dirty="0">
                <a:solidFill>
                  <a:srgbClr val="464652"/>
                </a:solidFill>
              </a:rPr>
              <a:t>V</a:t>
            </a:r>
            <a:r>
              <a:rPr dirty="0">
                <a:solidFill>
                  <a:srgbClr val="464652"/>
                </a:solidFill>
              </a:rPr>
              <a:t>s	</a:t>
            </a:r>
            <a:r>
              <a:rPr spc="-5" dirty="0">
                <a:solidFill>
                  <a:srgbClr val="464652"/>
                </a:solidFill>
              </a:rPr>
              <a:t>POST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1066800"/>
            <a:ext cx="9144000" cy="5289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 txBox="1">
            <a:spLocks/>
          </p:cNvSpPr>
          <p:nvPr/>
        </p:nvSpPr>
        <p:spPr>
          <a:xfrm>
            <a:off x="228600" y="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3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3119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341"/>
            <a:ext cx="39306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464652"/>
                </a:solidFill>
              </a:rPr>
              <a:t>What is a PHP</a:t>
            </a:r>
            <a:r>
              <a:rPr spc="-85" dirty="0">
                <a:solidFill>
                  <a:srgbClr val="464652"/>
                </a:solidFill>
              </a:rPr>
              <a:t> </a:t>
            </a:r>
            <a:r>
              <a:rPr spc="-5" dirty="0">
                <a:solidFill>
                  <a:srgbClr val="464652"/>
                </a:solidFill>
              </a:rPr>
              <a:t>File?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43330"/>
            <a:ext cx="7978775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210820" indent="-274320">
              <a:lnSpc>
                <a:spcPct val="100000"/>
              </a:lnSpc>
              <a:spcBef>
                <a:spcPts val="105"/>
              </a:spcBef>
              <a:buClr>
                <a:srgbClr val="717BA2"/>
              </a:buClr>
              <a:buSzPct val="75000"/>
              <a:buChar char="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PHP </a:t>
            </a:r>
            <a:r>
              <a:rPr sz="2600" spc="-5" dirty="0">
                <a:latin typeface="Arial"/>
                <a:cs typeface="Arial"/>
              </a:rPr>
              <a:t>files </a:t>
            </a:r>
            <a:r>
              <a:rPr sz="2600" dirty="0">
                <a:latin typeface="Arial"/>
                <a:cs typeface="Arial"/>
              </a:rPr>
              <a:t>can contain text, HTML, JavaScript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code,  and PHP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code</a:t>
            </a:r>
            <a:endParaRPr sz="2600">
              <a:latin typeface="Arial"/>
              <a:cs typeface="Arial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Char char="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PHP code are executed on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spc="-20" dirty="0">
                <a:latin typeface="Arial"/>
                <a:cs typeface="Arial"/>
              </a:rPr>
              <a:t>server, </a:t>
            </a:r>
            <a:r>
              <a:rPr sz="2600" dirty="0">
                <a:latin typeface="Arial"/>
                <a:cs typeface="Arial"/>
              </a:rPr>
              <a:t>and the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result  is returned to the browser as plain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HTML</a:t>
            </a:r>
            <a:endParaRPr sz="26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Char char="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PHP </a:t>
            </a:r>
            <a:r>
              <a:rPr sz="2600" spc="-5" dirty="0">
                <a:latin typeface="Arial"/>
                <a:cs typeface="Arial"/>
              </a:rPr>
              <a:t>files </a:t>
            </a:r>
            <a:r>
              <a:rPr sz="2600" dirty="0">
                <a:latin typeface="Arial"/>
                <a:cs typeface="Arial"/>
              </a:rPr>
              <a:t>have a default </a:t>
            </a:r>
            <a:r>
              <a:rPr sz="2600" spc="-5" dirty="0">
                <a:latin typeface="Arial"/>
                <a:cs typeface="Arial"/>
              </a:rPr>
              <a:t>file </a:t>
            </a:r>
            <a:r>
              <a:rPr sz="2600" dirty="0">
                <a:latin typeface="Arial"/>
                <a:cs typeface="Arial"/>
              </a:rPr>
              <a:t>extension of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".php"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4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228600" y="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3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3119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341"/>
            <a:ext cx="40868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>
                <a:solidFill>
                  <a:srgbClr val="464652"/>
                </a:solidFill>
              </a:rPr>
              <a:t>PHP </a:t>
            </a:r>
            <a:r>
              <a:rPr dirty="0">
                <a:solidFill>
                  <a:srgbClr val="464652"/>
                </a:solidFill>
              </a:rPr>
              <a:t>$_GET</a:t>
            </a:r>
            <a:r>
              <a:rPr spc="-114" dirty="0">
                <a:solidFill>
                  <a:srgbClr val="464652"/>
                </a:solidFill>
              </a:rPr>
              <a:t> </a:t>
            </a:r>
            <a:r>
              <a:rPr dirty="0">
                <a:solidFill>
                  <a:srgbClr val="464652"/>
                </a:solidFill>
              </a:rPr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19530"/>
            <a:ext cx="7975600" cy="4770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35305" indent="-274320">
              <a:lnSpc>
                <a:spcPct val="100000"/>
              </a:lnSpc>
              <a:spcBef>
                <a:spcPts val="105"/>
              </a:spcBef>
              <a:buClr>
                <a:srgbClr val="717BA2"/>
              </a:buClr>
              <a:buSzPct val="75000"/>
              <a:buChar char="•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The predefined $_GET variable is used </a:t>
            </a:r>
            <a:r>
              <a:rPr sz="2600" spc="-5" dirty="0">
                <a:latin typeface="Arial"/>
                <a:cs typeface="Arial"/>
              </a:rPr>
              <a:t>to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collect  values in a </a:t>
            </a:r>
            <a:r>
              <a:rPr sz="2600" spc="-5" dirty="0">
                <a:latin typeface="Arial"/>
                <a:cs typeface="Arial"/>
              </a:rPr>
              <a:t>form </a:t>
            </a:r>
            <a:r>
              <a:rPr sz="2600" dirty="0">
                <a:latin typeface="Arial"/>
                <a:cs typeface="Arial"/>
              </a:rPr>
              <a:t>with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method="get"</a:t>
            </a:r>
            <a:endParaRPr sz="2600">
              <a:latin typeface="Arial"/>
              <a:cs typeface="Arial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Char char="•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Information sent from a form with the GET method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is  visible to everyone (it will be displayed in the  browser's address bar) and has limits on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amount  of information to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send.</a:t>
            </a:r>
            <a:endParaRPr sz="26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717BA2"/>
              </a:buClr>
              <a:buSzPct val="75000"/>
              <a:buChar char="•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Example</a:t>
            </a:r>
            <a:endParaRPr sz="2600">
              <a:latin typeface="Arial"/>
              <a:cs typeface="Arial"/>
            </a:endParaRPr>
          </a:p>
          <a:p>
            <a:pPr marL="561340" marR="1967864" indent="-274955" algn="just">
              <a:lnSpc>
                <a:spcPct val="100000"/>
              </a:lnSpc>
              <a:spcBef>
                <a:spcPts val="500"/>
              </a:spcBef>
            </a:pP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&lt;form </a:t>
            </a:r>
            <a:r>
              <a:rPr sz="2300" spc="-5" dirty="0">
                <a:solidFill>
                  <a:srgbClr val="464652"/>
                </a:solidFill>
                <a:latin typeface="Arial"/>
                <a:cs typeface="Arial"/>
              </a:rPr>
              <a:t>action="welcome.php"</a:t>
            </a:r>
            <a:r>
              <a:rPr sz="2300" spc="-60" dirty="0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464652"/>
                </a:solidFill>
                <a:latin typeface="Arial"/>
                <a:cs typeface="Arial"/>
              </a:rPr>
              <a:t>method="get"&gt;  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Name: &lt;input </a:t>
            </a:r>
            <a:r>
              <a:rPr sz="2300" spc="-5" dirty="0">
                <a:solidFill>
                  <a:srgbClr val="464652"/>
                </a:solidFill>
                <a:latin typeface="Arial"/>
                <a:cs typeface="Arial"/>
              </a:rPr>
              <a:t>type="text" name="fname"&gt;  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Age: &lt;input type="text"</a:t>
            </a:r>
            <a:r>
              <a:rPr sz="2300" spc="-100" dirty="0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464652"/>
                </a:solidFill>
                <a:latin typeface="Arial"/>
                <a:cs typeface="Arial"/>
              </a:rPr>
              <a:t>name="age"&gt;</a:t>
            </a:r>
            <a:endParaRPr sz="2300">
              <a:latin typeface="Arial"/>
              <a:cs typeface="Arial"/>
            </a:endParaRPr>
          </a:p>
          <a:p>
            <a:pPr marL="561340">
              <a:lnSpc>
                <a:spcPct val="100000"/>
              </a:lnSpc>
              <a:spcBef>
                <a:spcPts val="5"/>
              </a:spcBef>
            </a:pP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&lt;input</a:t>
            </a:r>
            <a:r>
              <a:rPr sz="2300" spc="-45" dirty="0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type="submit"&gt;</a:t>
            </a:r>
            <a:endParaRPr sz="2300">
              <a:latin typeface="Arial"/>
              <a:cs typeface="Arial"/>
            </a:endParaRPr>
          </a:p>
          <a:p>
            <a:pPr marL="561340">
              <a:lnSpc>
                <a:spcPct val="100000"/>
              </a:lnSpc>
            </a:pPr>
            <a:r>
              <a:rPr sz="2300" spc="-5" dirty="0">
                <a:solidFill>
                  <a:srgbClr val="464652"/>
                </a:solidFill>
                <a:latin typeface="Arial"/>
                <a:cs typeface="Arial"/>
              </a:rPr>
              <a:t>&lt;/form&gt;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4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228600" y="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3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3119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557530"/>
            <a:ext cx="8543290" cy="3356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176530" indent="-274320">
              <a:lnSpc>
                <a:spcPct val="100000"/>
              </a:lnSpc>
              <a:spcBef>
                <a:spcPts val="105"/>
              </a:spcBef>
              <a:buClr>
                <a:srgbClr val="717BA2"/>
              </a:buClr>
              <a:buSzPct val="75000"/>
              <a:buChar char="•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When the user clicks the "Submit" button, the URL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sent  to the server could look something like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this:</a:t>
            </a:r>
            <a:endParaRPr sz="2600">
              <a:latin typeface="Arial"/>
              <a:cs typeface="Arial"/>
            </a:endParaRPr>
          </a:p>
          <a:p>
            <a:pPr marL="607060">
              <a:lnSpc>
                <a:spcPct val="100000"/>
              </a:lnSpc>
              <a:spcBef>
                <a:spcPts val="515"/>
              </a:spcBef>
            </a:pPr>
            <a:r>
              <a:rPr sz="2000" spc="-5" dirty="0">
                <a:latin typeface="Arial"/>
                <a:cs typeface="Arial"/>
                <a:hlinkClick r:id="rId2"/>
              </a:rPr>
              <a:t>http://www.w3schools.com/welcome.php?fname=Peter&amp;age=37</a:t>
            </a:r>
            <a:endParaRPr sz="2000">
              <a:latin typeface="Arial"/>
              <a:cs typeface="Arial"/>
            </a:endParaRPr>
          </a:p>
          <a:p>
            <a:pPr marL="286385" marR="5080" indent="-274320">
              <a:lnSpc>
                <a:spcPct val="100000"/>
              </a:lnSpc>
              <a:spcBef>
                <a:spcPts val="575"/>
              </a:spcBef>
              <a:buClr>
                <a:srgbClr val="717BA2"/>
              </a:buClr>
              <a:buSzPct val="75000"/>
              <a:buChar char="•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The "welcome.php" </a:t>
            </a:r>
            <a:r>
              <a:rPr sz="2600" spc="-5" dirty="0">
                <a:latin typeface="Arial"/>
                <a:cs typeface="Arial"/>
              </a:rPr>
              <a:t>file </a:t>
            </a:r>
            <a:r>
              <a:rPr sz="2600" dirty="0">
                <a:latin typeface="Arial"/>
                <a:cs typeface="Arial"/>
              </a:rPr>
              <a:t>can now use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spc="5" dirty="0">
                <a:latin typeface="Arial"/>
                <a:cs typeface="Arial"/>
              </a:rPr>
              <a:t>$_GET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variable  to collect form data as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follow: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>
              <a:latin typeface="Arial"/>
              <a:cs typeface="Arial"/>
            </a:endParaRPr>
          </a:p>
          <a:p>
            <a:pPr marL="286385" marR="1943100">
              <a:lnSpc>
                <a:spcPct val="117900"/>
              </a:lnSpc>
            </a:pPr>
            <a:r>
              <a:rPr sz="2300" spc="-5" dirty="0">
                <a:solidFill>
                  <a:srgbClr val="464652"/>
                </a:solidFill>
                <a:latin typeface="Arial"/>
                <a:cs typeface="Arial"/>
              </a:rPr>
              <a:t>Welcome 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&lt;?php echo $_GET["fname"]; ?&gt;.&lt;br&gt;  </a:t>
            </a:r>
            <a:r>
              <a:rPr sz="2300" spc="-75" dirty="0">
                <a:solidFill>
                  <a:srgbClr val="464652"/>
                </a:solidFill>
                <a:latin typeface="Arial"/>
                <a:cs typeface="Arial"/>
              </a:rPr>
              <a:t>You 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are &lt;?php echo </a:t>
            </a:r>
            <a:r>
              <a:rPr sz="2300" spc="-5" dirty="0">
                <a:solidFill>
                  <a:srgbClr val="464652"/>
                </a:solidFill>
                <a:latin typeface="Arial"/>
                <a:cs typeface="Arial"/>
              </a:rPr>
              <a:t>$_GET["age"]; 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?&gt; years</a:t>
            </a:r>
            <a:r>
              <a:rPr sz="2300" spc="-90" dirty="0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old!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3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7"/>
          <p:cNvSpPr txBox="1">
            <a:spLocks/>
          </p:cNvSpPr>
          <p:nvPr/>
        </p:nvSpPr>
        <p:spPr>
          <a:xfrm>
            <a:off x="228600" y="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3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3119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341"/>
            <a:ext cx="42138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464652"/>
                </a:solidFill>
              </a:rPr>
              <a:t>The </a:t>
            </a:r>
            <a:r>
              <a:rPr dirty="0">
                <a:solidFill>
                  <a:srgbClr val="464652"/>
                </a:solidFill>
              </a:rPr>
              <a:t>$_POST</a:t>
            </a:r>
            <a:r>
              <a:rPr spc="-80" dirty="0">
                <a:solidFill>
                  <a:srgbClr val="464652"/>
                </a:solidFill>
              </a:rPr>
              <a:t> </a:t>
            </a:r>
            <a:r>
              <a:rPr spc="-5" dirty="0">
                <a:solidFill>
                  <a:srgbClr val="464652"/>
                </a:solidFill>
              </a:rPr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43330"/>
            <a:ext cx="7963534" cy="3348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302260" indent="-274320" algn="just">
              <a:lnSpc>
                <a:spcPct val="100000"/>
              </a:lnSpc>
              <a:spcBef>
                <a:spcPts val="105"/>
              </a:spcBef>
              <a:buClr>
                <a:srgbClr val="717BA2"/>
              </a:buClr>
              <a:buSzPct val="75000"/>
              <a:buChar char="•"/>
              <a:tabLst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The predefined $_POST variable is used to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collect  values from a form sent with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method="post".</a:t>
            </a:r>
            <a:endParaRPr sz="2600">
              <a:latin typeface="Arial"/>
              <a:cs typeface="Arial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Char char="•"/>
              <a:tabLst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Information sent from a form with the POST method  is invisible to others and has no limits on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amount  of information to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send.</a:t>
            </a:r>
            <a:endParaRPr sz="2600">
              <a:latin typeface="Arial"/>
              <a:cs typeface="Arial"/>
            </a:endParaRPr>
          </a:p>
          <a:p>
            <a:pPr marL="286385" marR="431165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600" b="1" dirty="0">
                <a:latin typeface="Arial"/>
                <a:cs typeface="Arial"/>
              </a:rPr>
              <a:t>Note: </a:t>
            </a:r>
            <a:r>
              <a:rPr sz="2600" spc="-15" dirty="0">
                <a:latin typeface="Arial"/>
                <a:cs typeface="Arial"/>
              </a:rPr>
              <a:t>However, </a:t>
            </a:r>
            <a:r>
              <a:rPr sz="2600" dirty="0">
                <a:latin typeface="Arial"/>
                <a:cs typeface="Arial"/>
              </a:rPr>
              <a:t>there is an 8 MB max size for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  POST method, by default (can be changed by  setting the post_max_size in the php.ini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file).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4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228600" y="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3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3119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341"/>
            <a:ext cx="38747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464652"/>
                </a:solidFill>
              </a:rPr>
              <a:t>What Can </a:t>
            </a:r>
            <a:r>
              <a:rPr spc="-5" dirty="0">
                <a:solidFill>
                  <a:srgbClr val="464652"/>
                </a:solidFill>
              </a:rPr>
              <a:t>PHP</a:t>
            </a:r>
            <a:r>
              <a:rPr spc="-65" dirty="0">
                <a:solidFill>
                  <a:srgbClr val="464652"/>
                </a:solidFill>
              </a:rPr>
              <a:t> </a:t>
            </a:r>
            <a:r>
              <a:rPr dirty="0">
                <a:solidFill>
                  <a:srgbClr val="464652"/>
                </a:solidFill>
              </a:rPr>
              <a:t>Do?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68113"/>
            <a:ext cx="7997190" cy="412559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95"/>
              </a:spcBef>
              <a:buClr>
                <a:srgbClr val="717BA2"/>
              </a:buClr>
              <a:buSzPct val="75000"/>
              <a:buChar char="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PHP can generate dynamic page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content</a:t>
            </a:r>
            <a:endParaRPr sz="2600">
              <a:latin typeface="Arial"/>
              <a:cs typeface="Arial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Char char="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PHP can create, open, read, write, and close </a:t>
            </a:r>
            <a:r>
              <a:rPr sz="2600" spc="-5" dirty="0">
                <a:latin typeface="Arial"/>
                <a:cs typeface="Arial"/>
              </a:rPr>
              <a:t>files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on  the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server</a:t>
            </a:r>
            <a:endParaRPr sz="26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717BA2"/>
              </a:buClr>
              <a:buSzPct val="75000"/>
              <a:buChar char="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PHP can collect form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data</a:t>
            </a:r>
            <a:endParaRPr sz="26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Char char="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PHP can send and receive</a:t>
            </a:r>
            <a:r>
              <a:rPr sz="2600" spc="-9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cookies</a:t>
            </a:r>
            <a:endParaRPr sz="26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Char char="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PHP can add, delete, modify data in your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database</a:t>
            </a:r>
            <a:endParaRPr sz="2600">
              <a:latin typeface="Arial"/>
              <a:cs typeface="Arial"/>
            </a:endParaRPr>
          </a:p>
          <a:p>
            <a:pPr marL="286385" marR="578485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Char char="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PHP can restrict users to access some pages</a:t>
            </a:r>
            <a:r>
              <a:rPr sz="2600" spc="-1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on  your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website</a:t>
            </a:r>
            <a:endParaRPr sz="26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Char char="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PHP can encrypt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data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4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228600" y="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3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3119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341"/>
            <a:ext cx="20840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464652"/>
                </a:solidFill>
              </a:rPr>
              <a:t>Why</a:t>
            </a:r>
            <a:r>
              <a:rPr spc="-100" dirty="0">
                <a:solidFill>
                  <a:srgbClr val="464652"/>
                </a:solidFill>
              </a:rPr>
              <a:t> </a:t>
            </a:r>
            <a:r>
              <a:rPr dirty="0">
                <a:solidFill>
                  <a:srgbClr val="464652"/>
                </a:solidFill>
              </a:rPr>
              <a:t>PHP?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43330"/>
            <a:ext cx="8046084" cy="38976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41020" indent="-274320">
              <a:lnSpc>
                <a:spcPct val="100000"/>
              </a:lnSpc>
              <a:spcBef>
                <a:spcPts val="105"/>
              </a:spcBef>
              <a:buClr>
                <a:srgbClr val="717BA2"/>
              </a:buClr>
              <a:buSzPct val="75000"/>
              <a:buChar char="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PHP runs on </a:t>
            </a:r>
            <a:r>
              <a:rPr sz="2600" spc="-5" dirty="0">
                <a:latin typeface="Arial"/>
                <a:cs typeface="Arial"/>
              </a:rPr>
              <a:t>different </a:t>
            </a:r>
            <a:r>
              <a:rPr sz="2600" dirty="0">
                <a:latin typeface="Arial"/>
                <a:cs typeface="Arial"/>
              </a:rPr>
              <a:t>platforms (Windows,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Linux,  Unix, Mac OS </a:t>
            </a:r>
            <a:r>
              <a:rPr sz="2600" spc="-10" dirty="0">
                <a:latin typeface="Arial"/>
                <a:cs typeface="Arial"/>
              </a:rPr>
              <a:t>X,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etc.)</a:t>
            </a:r>
            <a:endParaRPr sz="2600">
              <a:latin typeface="Arial"/>
              <a:cs typeface="Arial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Char char="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PHP is compatible with almost all servers used</a:t>
            </a:r>
            <a:r>
              <a:rPr sz="2600" spc="-1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today  (Apache, </a:t>
            </a:r>
            <a:r>
              <a:rPr sz="2600" spc="-5" dirty="0">
                <a:latin typeface="Arial"/>
                <a:cs typeface="Arial"/>
              </a:rPr>
              <a:t>IIS, </a:t>
            </a:r>
            <a:r>
              <a:rPr sz="2600" dirty="0">
                <a:latin typeface="Arial"/>
                <a:cs typeface="Arial"/>
              </a:rPr>
              <a:t>etc.)</a:t>
            </a:r>
            <a:endParaRPr sz="26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Char char="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PHP has support for a wide range of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databases</a:t>
            </a:r>
            <a:endParaRPr sz="2600">
              <a:latin typeface="Arial"/>
              <a:cs typeface="Arial"/>
            </a:endParaRPr>
          </a:p>
          <a:p>
            <a:pPr marL="286385" marR="1073785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Char char="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PHP is </a:t>
            </a:r>
            <a:r>
              <a:rPr sz="2600" spc="-5" dirty="0">
                <a:latin typeface="Arial"/>
                <a:cs typeface="Arial"/>
              </a:rPr>
              <a:t>free. </a:t>
            </a:r>
            <a:r>
              <a:rPr sz="2600" dirty="0">
                <a:latin typeface="Arial"/>
                <a:cs typeface="Arial"/>
              </a:rPr>
              <a:t>Download it from the </a:t>
            </a:r>
            <a:r>
              <a:rPr sz="2600" spc="-5" dirty="0">
                <a:latin typeface="Arial"/>
                <a:cs typeface="Arial"/>
              </a:rPr>
              <a:t>official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PHP  resource:</a:t>
            </a:r>
            <a:r>
              <a:rPr sz="2600" spc="-15" dirty="0">
                <a:solidFill>
                  <a:srgbClr val="B192C9"/>
                </a:solidFill>
                <a:latin typeface="Arial"/>
                <a:cs typeface="Arial"/>
              </a:rPr>
              <a:t> </a:t>
            </a:r>
            <a:r>
              <a:rPr sz="2600" u="heavy" spc="-15" dirty="0">
                <a:solidFill>
                  <a:srgbClr val="B192C9"/>
                </a:solidFill>
                <a:uFill>
                  <a:solidFill>
                    <a:srgbClr val="B192C9"/>
                  </a:solidFill>
                </a:uFill>
                <a:latin typeface="Arial"/>
                <a:cs typeface="Arial"/>
                <a:hlinkClick r:id="rId2"/>
              </a:rPr>
              <a:t>www.php.net</a:t>
            </a:r>
            <a:endParaRPr sz="2600">
              <a:latin typeface="Arial"/>
              <a:cs typeface="Arial"/>
            </a:endParaRPr>
          </a:p>
          <a:p>
            <a:pPr marL="286385" marR="907415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Char char="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PHP is easy to learn and runs </a:t>
            </a:r>
            <a:r>
              <a:rPr sz="2600" spc="-5" dirty="0">
                <a:latin typeface="Arial"/>
                <a:cs typeface="Arial"/>
              </a:rPr>
              <a:t>efficiently </a:t>
            </a:r>
            <a:r>
              <a:rPr sz="2600" dirty="0">
                <a:latin typeface="Arial"/>
                <a:cs typeface="Arial"/>
              </a:rPr>
              <a:t>on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the  </a:t>
            </a:r>
            <a:r>
              <a:rPr sz="2600" dirty="0">
                <a:latin typeface="Arial"/>
                <a:cs typeface="Arial"/>
              </a:rPr>
              <a:t>server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side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4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228600" y="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3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3119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341"/>
            <a:ext cx="57435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464652"/>
                </a:solidFill>
              </a:rPr>
              <a:t>Set </a:t>
            </a:r>
            <a:r>
              <a:rPr dirty="0">
                <a:solidFill>
                  <a:srgbClr val="464652"/>
                </a:solidFill>
              </a:rPr>
              <a:t>Up </a:t>
            </a:r>
            <a:r>
              <a:rPr spc="-5" dirty="0">
                <a:solidFill>
                  <a:srgbClr val="464652"/>
                </a:solidFill>
              </a:rPr>
              <a:t>PHP </a:t>
            </a:r>
            <a:r>
              <a:rPr dirty="0">
                <a:solidFill>
                  <a:srgbClr val="464652"/>
                </a:solidFill>
              </a:rPr>
              <a:t>on Your Own</a:t>
            </a:r>
            <a:r>
              <a:rPr spc="-95" dirty="0">
                <a:solidFill>
                  <a:srgbClr val="464652"/>
                </a:solidFill>
              </a:rPr>
              <a:t> </a:t>
            </a:r>
            <a:r>
              <a:rPr spc="5" dirty="0">
                <a:solidFill>
                  <a:srgbClr val="464652"/>
                </a:solidFill>
              </a:rPr>
              <a:t>PC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43330"/>
            <a:ext cx="7680325" cy="3501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717BA2"/>
              </a:buClr>
              <a:buSzPct val="75000"/>
              <a:buChar char=""/>
              <a:tabLst>
                <a:tab pos="286385" algn="l"/>
                <a:tab pos="287020" algn="l"/>
              </a:tabLst>
            </a:pPr>
            <a:r>
              <a:rPr sz="2600" spc="-15" dirty="0">
                <a:latin typeface="Arial"/>
                <a:cs typeface="Arial"/>
              </a:rPr>
              <a:t>However, </a:t>
            </a:r>
            <a:r>
              <a:rPr sz="2600" dirty="0">
                <a:latin typeface="Arial"/>
                <a:cs typeface="Arial"/>
              </a:rPr>
              <a:t>if your server does not support </a:t>
            </a:r>
            <a:r>
              <a:rPr sz="2600" spc="-85" dirty="0">
                <a:latin typeface="Arial"/>
                <a:cs typeface="Arial"/>
              </a:rPr>
              <a:t>PHP, </a:t>
            </a:r>
            <a:r>
              <a:rPr sz="2600" dirty="0">
                <a:latin typeface="Arial"/>
                <a:cs typeface="Arial"/>
              </a:rPr>
              <a:t>you  must:</a:t>
            </a:r>
            <a:endParaRPr sz="26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Char char="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install a web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server</a:t>
            </a:r>
            <a:endParaRPr sz="26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Char char="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install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PHP</a:t>
            </a:r>
            <a:endParaRPr sz="26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Char char="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install a database, such as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MySQL</a:t>
            </a:r>
            <a:endParaRPr sz="2600">
              <a:latin typeface="Arial"/>
              <a:cs typeface="Arial"/>
            </a:endParaRPr>
          </a:p>
          <a:p>
            <a:pPr marL="286385" marR="33655" indent="-274320">
              <a:lnSpc>
                <a:spcPct val="100000"/>
              </a:lnSpc>
              <a:spcBef>
                <a:spcPts val="605"/>
              </a:spcBef>
              <a:buClr>
                <a:srgbClr val="717BA2"/>
              </a:buClr>
              <a:buSzPct val="75000"/>
              <a:buChar char="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official </a:t>
            </a:r>
            <a:r>
              <a:rPr sz="2600" dirty="0">
                <a:latin typeface="Arial"/>
                <a:cs typeface="Arial"/>
              </a:rPr>
              <a:t>PHP website </a:t>
            </a:r>
            <a:r>
              <a:rPr sz="2600" spc="-35" dirty="0">
                <a:latin typeface="Arial"/>
                <a:cs typeface="Arial"/>
              </a:rPr>
              <a:t>(PHP.net) </a:t>
            </a:r>
            <a:r>
              <a:rPr sz="2600" dirty="0">
                <a:latin typeface="Arial"/>
                <a:cs typeface="Arial"/>
              </a:rPr>
              <a:t>has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installation  instructions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for</a:t>
            </a:r>
            <a:endParaRPr sz="26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PHP: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u="heavy" dirty="0">
                <a:solidFill>
                  <a:srgbClr val="B192C9"/>
                </a:solidFill>
                <a:uFill>
                  <a:solidFill>
                    <a:srgbClr val="B192C9"/>
                  </a:solidFill>
                </a:uFill>
                <a:latin typeface="Arial"/>
                <a:cs typeface="Arial"/>
                <a:hlinkClick r:id="rId2"/>
              </a:rPr>
              <a:t>http://php.net/manual/en/install.php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4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228600" y="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3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3119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341"/>
            <a:ext cx="35718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464652"/>
                </a:solidFill>
              </a:rPr>
              <a:t>Basic </a:t>
            </a:r>
            <a:r>
              <a:rPr spc="-5" dirty="0">
                <a:solidFill>
                  <a:srgbClr val="464652"/>
                </a:solidFill>
              </a:rPr>
              <a:t>PHP</a:t>
            </a:r>
            <a:r>
              <a:rPr spc="-45" dirty="0">
                <a:solidFill>
                  <a:srgbClr val="464652"/>
                </a:solidFill>
              </a:rPr>
              <a:t> </a:t>
            </a:r>
            <a:r>
              <a:rPr spc="-10" dirty="0">
                <a:solidFill>
                  <a:srgbClr val="464652"/>
                </a:solidFill>
              </a:rPr>
              <a:t>Syntax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43330"/>
            <a:ext cx="7894320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762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Arial"/>
                <a:cs typeface="Arial"/>
              </a:rPr>
              <a:t>A PHP script can be placed </a:t>
            </a:r>
            <a:r>
              <a:rPr sz="2600" spc="5" dirty="0">
                <a:latin typeface="Arial"/>
                <a:cs typeface="Arial"/>
              </a:rPr>
              <a:t>anywhere </a:t>
            </a:r>
            <a:r>
              <a:rPr sz="2600" dirty="0">
                <a:latin typeface="Arial"/>
                <a:cs typeface="Arial"/>
              </a:rPr>
              <a:t>in the  document. A PHP script starts with </a:t>
            </a:r>
            <a:r>
              <a:rPr sz="2600" b="1" spc="5" dirty="0">
                <a:latin typeface="Arial"/>
                <a:cs typeface="Arial"/>
              </a:rPr>
              <a:t>&lt;?php </a:t>
            </a:r>
            <a:r>
              <a:rPr sz="2600" spc="5" dirty="0">
                <a:latin typeface="Arial"/>
                <a:cs typeface="Arial"/>
              </a:rPr>
              <a:t>and</a:t>
            </a:r>
            <a:r>
              <a:rPr sz="2600" spc="-4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ends  with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?&gt;</a:t>
            </a:r>
            <a:r>
              <a:rPr sz="2600" dirty="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Arial"/>
                <a:cs typeface="Arial"/>
              </a:rPr>
              <a:t>&lt;?php</a:t>
            </a:r>
            <a:endParaRPr sz="26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// PHP code goes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here</a:t>
            </a:r>
            <a:endParaRPr sz="26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?&gt;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dirty="0">
                <a:latin typeface="Arial"/>
                <a:cs typeface="Arial"/>
              </a:rPr>
              <a:t>The default file extension for PHP </a:t>
            </a:r>
            <a:r>
              <a:rPr sz="2600" spc="-5" dirty="0">
                <a:latin typeface="Arial"/>
                <a:cs typeface="Arial"/>
              </a:rPr>
              <a:t>files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".php".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4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228600" y="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3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3119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24027"/>
            <a:ext cx="7973059" cy="552513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3200" dirty="0">
                <a:solidFill>
                  <a:srgbClr val="464652"/>
                </a:solidFill>
                <a:latin typeface="Bookman Uralic"/>
                <a:cs typeface="Bookman Uralic"/>
              </a:rPr>
              <a:t>Comments in</a:t>
            </a:r>
            <a:r>
              <a:rPr sz="3200" spc="-40" dirty="0">
                <a:solidFill>
                  <a:srgbClr val="464652"/>
                </a:solidFill>
                <a:latin typeface="Bookman Uralic"/>
                <a:cs typeface="Bookman Uralic"/>
              </a:rPr>
              <a:t> </a:t>
            </a:r>
            <a:r>
              <a:rPr sz="3200" spc="-5" dirty="0">
                <a:solidFill>
                  <a:srgbClr val="464652"/>
                </a:solidFill>
                <a:latin typeface="Bookman Uralic"/>
                <a:cs typeface="Bookman Uralic"/>
              </a:rPr>
              <a:t>PHP</a:t>
            </a:r>
            <a:endParaRPr sz="3200">
              <a:latin typeface="Bookman Uralic"/>
              <a:cs typeface="Bookman Uralic"/>
            </a:endParaRPr>
          </a:p>
          <a:p>
            <a:pPr marL="12700">
              <a:lnSpc>
                <a:spcPts val="3754"/>
              </a:lnSpc>
              <a:spcBef>
                <a:spcPts val="610"/>
              </a:spcBef>
            </a:pPr>
            <a:r>
              <a:rPr sz="2400" spc="-680" dirty="0">
                <a:solidFill>
                  <a:srgbClr val="717BA2"/>
                </a:solidFill>
                <a:latin typeface="Arial"/>
                <a:cs typeface="Arial"/>
              </a:rPr>
              <a:t></a:t>
            </a:r>
            <a:r>
              <a:rPr sz="2400" spc="195" dirty="0">
                <a:solidFill>
                  <a:srgbClr val="717BA2"/>
                </a:solidFill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Example</a:t>
            </a:r>
            <a:endParaRPr sz="3200">
              <a:latin typeface="Arial"/>
              <a:cs typeface="Arial"/>
            </a:endParaRPr>
          </a:p>
          <a:p>
            <a:pPr marL="927100">
              <a:lnSpc>
                <a:spcPts val="3375"/>
              </a:lnSpc>
            </a:pPr>
            <a:r>
              <a:rPr sz="3200" spc="-5" dirty="0">
                <a:latin typeface="Arial"/>
                <a:cs typeface="Arial"/>
              </a:rPr>
              <a:t>&lt;html&gt;</a:t>
            </a:r>
            <a:endParaRPr sz="3200">
              <a:latin typeface="Arial"/>
              <a:cs typeface="Arial"/>
            </a:endParaRPr>
          </a:p>
          <a:p>
            <a:pPr marL="1841500">
              <a:lnSpc>
                <a:spcPts val="3075"/>
              </a:lnSpc>
            </a:pPr>
            <a:r>
              <a:rPr sz="3200" dirty="0">
                <a:latin typeface="Arial"/>
                <a:cs typeface="Arial"/>
              </a:rPr>
              <a:t>&lt;body&gt;</a:t>
            </a:r>
            <a:endParaRPr sz="3200">
              <a:latin typeface="Arial"/>
              <a:cs typeface="Arial"/>
            </a:endParaRPr>
          </a:p>
          <a:p>
            <a:pPr marL="1841500">
              <a:lnSpc>
                <a:spcPts val="3070"/>
              </a:lnSpc>
            </a:pPr>
            <a:r>
              <a:rPr sz="3200" spc="-10" dirty="0">
                <a:latin typeface="Arial"/>
                <a:cs typeface="Arial"/>
              </a:rPr>
              <a:t>&lt;?php</a:t>
            </a:r>
            <a:endParaRPr sz="3200">
              <a:latin typeface="Arial"/>
              <a:cs typeface="Arial"/>
            </a:endParaRPr>
          </a:p>
          <a:p>
            <a:pPr marL="2756535">
              <a:lnSpc>
                <a:spcPts val="3070"/>
              </a:lnSpc>
            </a:pPr>
            <a:r>
              <a:rPr sz="3200" spc="-5" dirty="0">
                <a:latin typeface="Arial"/>
                <a:cs typeface="Arial"/>
              </a:rPr>
              <a:t>//This </a:t>
            </a:r>
            <a:r>
              <a:rPr sz="3200" dirty="0">
                <a:latin typeface="Arial"/>
                <a:cs typeface="Arial"/>
              </a:rPr>
              <a:t>is a PHP </a:t>
            </a:r>
            <a:r>
              <a:rPr sz="3200" spc="-5" dirty="0">
                <a:latin typeface="Arial"/>
                <a:cs typeface="Arial"/>
              </a:rPr>
              <a:t>comment</a:t>
            </a:r>
            <a:r>
              <a:rPr sz="3200" spc="-1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line</a:t>
            </a:r>
            <a:endParaRPr sz="3200">
              <a:latin typeface="Arial"/>
              <a:cs typeface="Arial"/>
            </a:endParaRPr>
          </a:p>
          <a:p>
            <a:pPr marL="2756535">
              <a:lnSpc>
                <a:spcPts val="3075"/>
              </a:lnSpc>
            </a:pPr>
            <a:r>
              <a:rPr sz="3200" spc="-5" dirty="0">
                <a:latin typeface="Arial"/>
                <a:cs typeface="Arial"/>
              </a:rPr>
              <a:t>/*</a:t>
            </a:r>
            <a:endParaRPr sz="3200">
              <a:latin typeface="Arial"/>
              <a:cs typeface="Arial"/>
            </a:endParaRPr>
          </a:p>
          <a:p>
            <a:pPr marL="3670935" marR="56515">
              <a:lnSpc>
                <a:spcPts val="3070"/>
              </a:lnSpc>
              <a:spcBef>
                <a:spcPts val="365"/>
              </a:spcBef>
            </a:pPr>
            <a:r>
              <a:rPr sz="3200" spc="-5" dirty="0">
                <a:latin typeface="Arial"/>
                <a:cs typeface="Arial"/>
              </a:rPr>
              <a:t>This </a:t>
            </a:r>
            <a:r>
              <a:rPr sz="3200" spc="-10" dirty="0">
                <a:latin typeface="Arial"/>
                <a:cs typeface="Arial"/>
              </a:rPr>
              <a:t>is </a:t>
            </a:r>
            <a:r>
              <a:rPr sz="3200" dirty="0">
                <a:latin typeface="Arial"/>
                <a:cs typeface="Arial"/>
              </a:rPr>
              <a:t>a PHP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comment  block</a:t>
            </a:r>
            <a:endParaRPr sz="3200">
              <a:latin typeface="Arial"/>
              <a:cs typeface="Arial"/>
            </a:endParaRPr>
          </a:p>
          <a:p>
            <a:pPr marL="2756535">
              <a:lnSpc>
                <a:spcPts val="2715"/>
              </a:lnSpc>
            </a:pPr>
            <a:r>
              <a:rPr sz="3200" dirty="0">
                <a:latin typeface="Arial"/>
                <a:cs typeface="Arial"/>
              </a:rPr>
              <a:t>*/</a:t>
            </a:r>
            <a:endParaRPr sz="3200">
              <a:latin typeface="Arial"/>
              <a:cs typeface="Arial"/>
            </a:endParaRPr>
          </a:p>
          <a:p>
            <a:pPr marL="1841500">
              <a:lnSpc>
                <a:spcPts val="3075"/>
              </a:lnSpc>
            </a:pPr>
            <a:r>
              <a:rPr sz="3200" spc="-10" dirty="0">
                <a:latin typeface="Arial"/>
                <a:cs typeface="Arial"/>
              </a:rPr>
              <a:t>?&gt;</a:t>
            </a:r>
            <a:endParaRPr sz="3200">
              <a:latin typeface="Arial"/>
              <a:cs typeface="Arial"/>
            </a:endParaRPr>
          </a:p>
          <a:p>
            <a:pPr marL="1841500">
              <a:lnSpc>
                <a:spcPts val="3075"/>
              </a:lnSpc>
            </a:pPr>
            <a:r>
              <a:rPr sz="3200" spc="-5" dirty="0">
                <a:latin typeface="Arial"/>
                <a:cs typeface="Arial"/>
              </a:rPr>
              <a:t>&lt;/body&gt;</a:t>
            </a:r>
            <a:endParaRPr sz="3200">
              <a:latin typeface="Arial"/>
              <a:cs typeface="Arial"/>
            </a:endParaRPr>
          </a:p>
          <a:p>
            <a:pPr marL="286385">
              <a:lnSpc>
                <a:spcPts val="3454"/>
              </a:lnSpc>
            </a:pPr>
            <a:r>
              <a:rPr sz="3200" dirty="0">
                <a:latin typeface="Arial"/>
                <a:cs typeface="Arial"/>
              </a:rPr>
              <a:t>&lt;/html&gt;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7"/>
          <p:cNvSpPr txBox="1">
            <a:spLocks/>
          </p:cNvSpPr>
          <p:nvPr/>
        </p:nvSpPr>
        <p:spPr>
          <a:xfrm>
            <a:off x="228600" y="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3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3119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48741"/>
            <a:ext cx="28397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64652"/>
                </a:solidFill>
              </a:rPr>
              <a:t>PHP</a:t>
            </a:r>
            <a:r>
              <a:rPr spc="-80" dirty="0">
                <a:solidFill>
                  <a:srgbClr val="464652"/>
                </a:solidFill>
              </a:rPr>
              <a:t> </a:t>
            </a:r>
            <a:r>
              <a:rPr spc="-5" dirty="0">
                <a:solidFill>
                  <a:srgbClr val="464652"/>
                </a:solidFill>
              </a:rPr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67130"/>
            <a:ext cx="8030209" cy="4765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717BA2"/>
              </a:buClr>
              <a:buSzPct val="75000"/>
              <a:buChar char=""/>
              <a:tabLst>
                <a:tab pos="286385" algn="l"/>
                <a:tab pos="287020" algn="l"/>
              </a:tabLst>
            </a:pPr>
            <a:r>
              <a:rPr sz="2600" spc="-25" dirty="0">
                <a:latin typeface="Arial"/>
                <a:cs typeface="Arial"/>
              </a:rPr>
              <a:t>Variable </a:t>
            </a:r>
            <a:r>
              <a:rPr sz="2600" dirty="0">
                <a:latin typeface="Arial"/>
                <a:cs typeface="Arial"/>
              </a:rPr>
              <a:t>can have short names (like x and y) or more  descriptive names (age, carname,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totalvolume).</a:t>
            </a:r>
            <a:endParaRPr sz="26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Char char=""/>
              <a:tabLst>
                <a:tab pos="286385" algn="l"/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Rules for PHP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variables:</a:t>
            </a:r>
            <a:endParaRPr sz="2600">
              <a:latin typeface="Arial"/>
              <a:cs typeface="Arial"/>
            </a:endParaRPr>
          </a:p>
          <a:p>
            <a:pPr marL="561340" marR="203200" lvl="1" indent="-274955">
              <a:lnSpc>
                <a:spcPct val="100000"/>
              </a:lnSpc>
              <a:spcBef>
                <a:spcPts val="505"/>
              </a:spcBef>
              <a:buClr>
                <a:srgbClr val="9FB8CD"/>
              </a:buClr>
              <a:buSzPct val="76086"/>
              <a:buFont typeface="Wingdings"/>
              <a:buChar char=""/>
              <a:tabLst>
                <a:tab pos="561340" algn="l"/>
                <a:tab pos="561975" algn="l"/>
              </a:tabLst>
            </a:pP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A variable </a:t>
            </a:r>
            <a:r>
              <a:rPr sz="2300" spc="-5" dirty="0">
                <a:solidFill>
                  <a:srgbClr val="464652"/>
                </a:solidFill>
                <a:latin typeface="Arial"/>
                <a:cs typeface="Arial"/>
              </a:rPr>
              <a:t>starts 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with the $ sign, followed by the name</a:t>
            </a:r>
            <a:r>
              <a:rPr sz="2300" spc="-375" dirty="0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of  the</a:t>
            </a:r>
            <a:r>
              <a:rPr sz="2300" spc="-20" dirty="0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variable</a:t>
            </a:r>
            <a:endParaRPr sz="2300">
              <a:latin typeface="Arial"/>
              <a:cs typeface="Arial"/>
            </a:endParaRPr>
          </a:p>
          <a:p>
            <a:pPr marL="561340" lvl="1" indent="-275590">
              <a:lnSpc>
                <a:spcPct val="100000"/>
              </a:lnSpc>
              <a:spcBef>
                <a:spcPts val="505"/>
              </a:spcBef>
              <a:buClr>
                <a:srgbClr val="9FB8CD"/>
              </a:buClr>
              <a:buSzPct val="76086"/>
              <a:buFont typeface="Wingdings"/>
              <a:buChar char=""/>
              <a:tabLst>
                <a:tab pos="561340" algn="l"/>
                <a:tab pos="561975" algn="l"/>
              </a:tabLst>
            </a:pP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A variable </a:t>
            </a:r>
            <a:r>
              <a:rPr sz="2300" spc="-5" dirty="0">
                <a:solidFill>
                  <a:srgbClr val="464652"/>
                </a:solidFill>
                <a:latin typeface="Arial"/>
                <a:cs typeface="Arial"/>
              </a:rPr>
              <a:t>name 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must begin with a letter or</a:t>
            </a:r>
            <a:r>
              <a:rPr sz="2300" spc="-320" dirty="0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the</a:t>
            </a:r>
            <a:endParaRPr sz="2300">
              <a:latin typeface="Arial"/>
              <a:cs typeface="Arial"/>
            </a:endParaRPr>
          </a:p>
          <a:p>
            <a:pPr marL="561340">
              <a:lnSpc>
                <a:spcPct val="100000"/>
              </a:lnSpc>
            </a:pP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underscore</a:t>
            </a:r>
            <a:r>
              <a:rPr sz="2300" spc="-55" dirty="0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character</a:t>
            </a:r>
            <a:endParaRPr sz="2300">
              <a:latin typeface="Arial"/>
              <a:cs typeface="Arial"/>
            </a:endParaRPr>
          </a:p>
          <a:p>
            <a:pPr marL="561340" marR="1250315" lvl="1" indent="-274955">
              <a:lnSpc>
                <a:spcPct val="100000"/>
              </a:lnSpc>
              <a:spcBef>
                <a:spcPts val="495"/>
              </a:spcBef>
              <a:buClr>
                <a:srgbClr val="9FB8CD"/>
              </a:buClr>
              <a:buSzPct val="76086"/>
              <a:buFont typeface="Wingdings"/>
              <a:buChar char=""/>
              <a:tabLst>
                <a:tab pos="561340" algn="l"/>
                <a:tab pos="561975" algn="l"/>
              </a:tabLst>
            </a:pP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A variable </a:t>
            </a:r>
            <a:r>
              <a:rPr sz="2300" spc="-10" dirty="0">
                <a:solidFill>
                  <a:srgbClr val="464652"/>
                </a:solidFill>
                <a:latin typeface="Arial"/>
                <a:cs typeface="Arial"/>
              </a:rPr>
              <a:t>name 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can only contain</a:t>
            </a:r>
            <a:r>
              <a:rPr sz="2300" spc="-305" dirty="0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alpha-numeric  characters and </a:t>
            </a:r>
            <a:r>
              <a:rPr sz="2300" spc="-5" dirty="0">
                <a:solidFill>
                  <a:srgbClr val="464652"/>
                </a:solidFill>
                <a:latin typeface="Arial"/>
                <a:cs typeface="Arial"/>
              </a:rPr>
              <a:t>underscores 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(A-z, 0-9, and _</a:t>
            </a:r>
            <a:r>
              <a:rPr sz="2300" spc="-175" dirty="0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)</a:t>
            </a:r>
            <a:endParaRPr sz="2300">
              <a:latin typeface="Arial"/>
              <a:cs typeface="Arial"/>
            </a:endParaRPr>
          </a:p>
          <a:p>
            <a:pPr marL="561340" lvl="1" indent="-275590">
              <a:lnSpc>
                <a:spcPct val="100000"/>
              </a:lnSpc>
              <a:spcBef>
                <a:spcPts val="500"/>
              </a:spcBef>
              <a:buClr>
                <a:srgbClr val="9FB8CD"/>
              </a:buClr>
              <a:buSzPct val="76086"/>
              <a:buFont typeface="Wingdings"/>
              <a:buChar char=""/>
              <a:tabLst>
                <a:tab pos="561340" algn="l"/>
                <a:tab pos="561975" algn="l"/>
              </a:tabLst>
            </a:pP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A variable </a:t>
            </a:r>
            <a:r>
              <a:rPr sz="2300" spc="-10" dirty="0">
                <a:solidFill>
                  <a:srgbClr val="464652"/>
                </a:solidFill>
                <a:latin typeface="Arial"/>
                <a:cs typeface="Arial"/>
              </a:rPr>
              <a:t>name 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should not contain</a:t>
            </a:r>
            <a:r>
              <a:rPr sz="2300" spc="-280" dirty="0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spaces</a:t>
            </a:r>
            <a:endParaRPr sz="2300">
              <a:latin typeface="Arial"/>
              <a:cs typeface="Arial"/>
            </a:endParaRPr>
          </a:p>
          <a:p>
            <a:pPr marL="561340" marR="520065" lvl="1" indent="-274955">
              <a:lnSpc>
                <a:spcPct val="100000"/>
              </a:lnSpc>
              <a:spcBef>
                <a:spcPts val="509"/>
              </a:spcBef>
              <a:buClr>
                <a:srgbClr val="9FB8CD"/>
              </a:buClr>
              <a:buSzPct val="76086"/>
              <a:buFont typeface="Wingdings"/>
              <a:buChar char=""/>
              <a:tabLst>
                <a:tab pos="561340" algn="l"/>
                <a:tab pos="561975" algn="l"/>
              </a:tabLst>
            </a:pPr>
            <a:r>
              <a:rPr sz="2300" spc="-20" dirty="0">
                <a:solidFill>
                  <a:srgbClr val="464652"/>
                </a:solidFill>
                <a:latin typeface="Arial"/>
                <a:cs typeface="Arial"/>
              </a:rPr>
              <a:t>Variable 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names are case sensitive ($y and $Y are</a:t>
            </a:r>
            <a:r>
              <a:rPr sz="2300" spc="-275" dirty="0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two  </a:t>
            </a:r>
            <a:r>
              <a:rPr sz="2300" spc="-5" dirty="0">
                <a:solidFill>
                  <a:srgbClr val="464652"/>
                </a:solidFill>
                <a:latin typeface="Arial"/>
                <a:cs typeface="Arial"/>
              </a:rPr>
              <a:t>different</a:t>
            </a:r>
            <a:r>
              <a:rPr sz="2300" spc="-60" dirty="0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variables)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4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228600" y="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3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3119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2102</Words>
  <Application>Microsoft Office PowerPoint</Application>
  <PresentationFormat>On-screen Show (4:3)</PresentationFormat>
  <Paragraphs>313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Module 3</vt:lpstr>
      <vt:lpstr>What is PHP?</vt:lpstr>
      <vt:lpstr>What is a PHP File?</vt:lpstr>
      <vt:lpstr>What Can PHP Do?</vt:lpstr>
      <vt:lpstr>Why PHP?</vt:lpstr>
      <vt:lpstr>Set Up PHP on Your Own PC</vt:lpstr>
      <vt:lpstr>Basic PHP Syntax</vt:lpstr>
      <vt:lpstr>Slide 8</vt:lpstr>
      <vt:lpstr>PHP Variables</vt:lpstr>
      <vt:lpstr>Creating (Declaring) PHP Variables</vt:lpstr>
      <vt:lpstr>PHP is a Loosely Typed Language</vt:lpstr>
      <vt:lpstr>PHP Variable Scopes</vt:lpstr>
      <vt:lpstr>Local Scope</vt:lpstr>
      <vt:lpstr>Global Scope</vt:lpstr>
      <vt:lpstr>Global Scope</vt:lpstr>
      <vt:lpstr>Static Scope</vt:lpstr>
      <vt:lpstr>Static Scope</vt:lpstr>
      <vt:lpstr>Parameter Scope</vt:lpstr>
      <vt:lpstr>PHP echo and print Statements</vt:lpstr>
      <vt:lpstr>PHP Arrays</vt:lpstr>
      <vt:lpstr>Create an Array in PHP</vt:lpstr>
      <vt:lpstr>PHP Indexed Arrays</vt:lpstr>
      <vt:lpstr>PHP Associative Arrays</vt:lpstr>
      <vt:lpstr>PHP Associative Arrays</vt:lpstr>
      <vt:lpstr>PHP Multidimensional Arrays</vt:lpstr>
      <vt:lpstr>The foreach Loop</vt:lpstr>
      <vt:lpstr>The foreach Loop</vt:lpstr>
      <vt:lpstr>PHP Functions</vt:lpstr>
      <vt:lpstr>GET Vs POST</vt:lpstr>
      <vt:lpstr>PHP $_GET Variable</vt:lpstr>
      <vt:lpstr>Slide 31</vt:lpstr>
      <vt:lpstr>The $_POST Variable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</dc:title>
  <cp:lastModifiedBy>Faraz Aariz</cp:lastModifiedBy>
  <cp:revision>1</cp:revision>
  <dcterms:created xsi:type="dcterms:W3CDTF">2020-09-24T07:42:46Z</dcterms:created>
  <dcterms:modified xsi:type="dcterms:W3CDTF">2020-09-24T07:49:36Z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2020-09-24T00:00:00Z</vt:filetime>
  </property>
</Properties>
</file>