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0560" y="2749550"/>
            <a:ext cx="526287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Title 7"/>
          <p:cNvSpPr txBox="1">
            <a:spLocks/>
          </p:cNvSpPr>
          <p:nvPr userDrawn="1"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1143000" y="60198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tIns="0" rIns="0" bIns="0" numCol="1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Name      Designation             School of CS &amp; IT </a:t>
            </a:r>
          </a:p>
        </p:txBody>
      </p:sp>
      <p:sp>
        <p:nvSpPr>
          <p:cNvPr id="9" name="Title 7"/>
          <p:cNvSpPr txBox="1">
            <a:spLocks/>
          </p:cNvSpPr>
          <p:nvPr userDrawn="1"/>
        </p:nvSpPr>
        <p:spPr bwMode="auto">
          <a:xfrm>
            <a:off x="3429000" y="228600"/>
            <a:ext cx="335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endParaRPr lang="en-US" alt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735" y="87883"/>
            <a:ext cx="8050529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329" y="1633220"/>
            <a:ext cx="7419340" cy="394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4300538" cy="838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2270125" y="4800600"/>
            <a:ext cx="4654550" cy="762000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089275" algn="l"/>
              </a:tabLst>
            </a:pPr>
            <a:r>
              <a:rPr lang="en-US" sz="3200" b="1" spc="-5" dirty="0" smtClean="0">
                <a:solidFill>
                  <a:srgbClr val="FF0000"/>
                </a:solidFill>
                <a:cs typeface="Arial"/>
              </a:rPr>
              <a:t>Introduction to</a:t>
            </a:r>
            <a:r>
              <a:rPr lang="en-US" sz="3200" b="1" spc="-8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cs typeface="Arial"/>
              </a:rPr>
              <a:t>CSS</a:t>
            </a:r>
            <a:endParaRPr lang="en-US" sz="32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9B5539B-C9E2-40DC-A8C4-750520380C05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100263" y="2921000"/>
            <a:ext cx="5315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Subject code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Web Programming</a:t>
            </a:r>
            <a:endParaRPr lang="en-US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828800" y="1995488"/>
            <a:ext cx="5784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Computer Applications / </a:t>
            </a:r>
          </a:p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Science in Information Technology</a:t>
            </a:r>
          </a:p>
        </p:txBody>
      </p:sp>
      <p:pic>
        <p:nvPicPr>
          <p:cNvPr id="2055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609600"/>
            <a:ext cx="51054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040889" y="497840"/>
            <a:ext cx="506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  <a:tab pos="2810510" algn="l"/>
              </a:tabLst>
            </a:pPr>
            <a:r>
              <a:rPr sz="4400" spc="-10" dirty="0"/>
              <a:t>T</a:t>
            </a:r>
            <a:r>
              <a:rPr sz="4400" dirty="0"/>
              <a:t>ag	ba</a:t>
            </a:r>
            <a:r>
              <a:rPr sz="4400" spc="5" dirty="0"/>
              <a:t>s</a:t>
            </a:r>
            <a:r>
              <a:rPr sz="4400" dirty="0"/>
              <a:t>ed	</a:t>
            </a:r>
            <a:r>
              <a:rPr sz="4400" spc="5" dirty="0"/>
              <a:t>s</a:t>
            </a:r>
            <a:r>
              <a:rPr sz="4400" spc="-10" dirty="0"/>
              <a:t>e</a:t>
            </a:r>
            <a:r>
              <a:rPr sz="4400" spc="10" dirty="0"/>
              <a:t>l</a:t>
            </a:r>
            <a:r>
              <a:rPr sz="4400" dirty="0"/>
              <a:t>e</a:t>
            </a:r>
            <a:r>
              <a:rPr sz="4400" spc="5" dirty="0"/>
              <a:t>c</a:t>
            </a:r>
            <a:r>
              <a:rPr sz="4400" spc="-5" dirty="0"/>
              <a:t>t</a:t>
            </a:r>
            <a:r>
              <a:rPr sz="4400" dirty="0"/>
              <a:t>o</a:t>
            </a:r>
            <a:r>
              <a:rPr sz="4400" spc="-5" dirty="0"/>
              <a:t>r</a:t>
            </a:r>
            <a:r>
              <a:rPr sz="4400" dirty="0"/>
              <a:t>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662826"/>
          <a:ext cx="7378699" cy="2991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5590"/>
                <a:gridCol w="1341119"/>
                <a:gridCol w="1951990"/>
              </a:tblGrid>
              <a:tr h="52573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704"/>
                        </a:lnSpc>
                        <a:buChar char="•"/>
                        <a:tabLst>
                          <a:tab pos="374015" algn="l"/>
                          <a:tab pos="374650" algn="l"/>
                          <a:tab pos="1302385" algn="l"/>
                        </a:tabLst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Tag	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(Tag</a:t>
                      </a:r>
                      <a:r>
                        <a:rPr sz="3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name)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059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HTML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3023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600" b="1" spc="-40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marL="3746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Text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width: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200px;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4004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&lt;/div&gt;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19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600" b="1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4004">
                <a:tc>
                  <a:txBody>
                    <a:bodyPr/>
                    <a:lstStyle/>
                    <a:p>
                      <a:pPr marL="3746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&gt;some text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font-size:130%;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&lt;/div&gt;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413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6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&gt;some other text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331209" y="497840"/>
            <a:ext cx="2327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G</a:t>
            </a:r>
            <a:r>
              <a:rPr sz="4400" spc="-5" dirty="0"/>
              <a:t>r</a:t>
            </a:r>
            <a:r>
              <a:rPr sz="4400" dirty="0"/>
              <a:t>o</a:t>
            </a:r>
            <a:r>
              <a:rPr sz="4400" spc="-10" dirty="0"/>
              <a:t>u</a:t>
            </a:r>
            <a:r>
              <a:rPr sz="4400" dirty="0"/>
              <a:t>p</a:t>
            </a:r>
            <a:r>
              <a:rPr sz="4400" spc="10" dirty="0"/>
              <a:t>i</a:t>
            </a:r>
            <a:r>
              <a:rPr sz="4400" dirty="0"/>
              <a:t>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230109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Multiple </a:t>
            </a:r>
            <a:r>
              <a:rPr sz="3200" dirty="0">
                <a:latin typeface="Arial"/>
                <a:cs typeface="Arial"/>
              </a:rPr>
              <a:t>selectors can be grouped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dirty="0">
                <a:latin typeface="Arial"/>
                <a:cs typeface="Arial"/>
              </a:rPr>
              <a:t>style declaration by using 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5650" marR="2839085" indent="-285750">
              <a:lnSpc>
                <a:spcPts val="4060"/>
              </a:lnSpc>
              <a:spcBef>
                <a:spcPts val="240"/>
              </a:spcBef>
            </a:pPr>
            <a:r>
              <a:rPr sz="2800" spc="-5" dirty="0">
                <a:latin typeface="Courier New"/>
                <a:cs typeface="Courier New"/>
              </a:rPr>
              <a:t>H1</a:t>
            </a:r>
            <a:r>
              <a:rPr sz="2800" b="1" spc="-5" dirty="0">
                <a:solidFill>
                  <a:srgbClr val="CC3300"/>
                </a:solidFill>
                <a:latin typeface="Courier New"/>
                <a:cs typeface="Courier New"/>
              </a:rPr>
              <a:t>, </a:t>
            </a:r>
            <a:r>
              <a:rPr sz="2800" dirty="0">
                <a:latin typeface="Courier New"/>
                <a:cs typeface="Courier New"/>
              </a:rPr>
              <a:t>P </a:t>
            </a:r>
            <a:r>
              <a:rPr sz="2800" b="1" dirty="0">
                <a:solidFill>
                  <a:srgbClr val="CC3300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.main </a:t>
            </a:r>
            <a:r>
              <a:rPr sz="2800" dirty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font-weight:bold;</a:t>
            </a:r>
            <a:endParaRPr sz="2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68170" y="497840"/>
            <a:ext cx="5407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Descendant</a:t>
            </a:r>
            <a:r>
              <a:rPr sz="4400" spc="-85" dirty="0"/>
              <a:t> </a:t>
            </a:r>
            <a:r>
              <a:rPr sz="4400" dirty="0"/>
              <a:t>selectors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3760" y="1685290"/>
            <a:ext cx="7519670" cy="1159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780" marR="5080" indent="-5080">
              <a:lnSpc>
                <a:spcPts val="275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Descendant selectors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select elements that 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descendants (</a:t>
            </a:r>
            <a:r>
              <a:rPr sz="2400" b="1" spc="-5" dirty="0">
                <a:latin typeface="Arial"/>
                <a:cs typeface="Arial"/>
              </a:rPr>
              <a:t>not necessarily children</a:t>
            </a:r>
            <a:r>
              <a:rPr sz="2400" spc="-5" dirty="0">
                <a:latin typeface="Arial"/>
                <a:cs typeface="Arial"/>
              </a:rPr>
              <a:t>) of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Arial"/>
                <a:cs typeface="Arial"/>
              </a:rPr>
              <a:t>element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document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940" y="2795270"/>
            <a:ext cx="2921000" cy="14744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DIV.abc </a:t>
            </a:r>
            <a:r>
              <a:rPr sz="2000" b="1" dirty="0">
                <a:solidFill>
                  <a:srgbClr val="CC3300"/>
                </a:solidFill>
                <a:latin typeface="Courier New"/>
                <a:cs typeface="Courier New"/>
              </a:rPr>
              <a:t>P</a:t>
            </a:r>
            <a:r>
              <a:rPr sz="20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Courier New"/>
                <a:cs typeface="Courier New"/>
              </a:rPr>
              <a:t>font-weight:bold;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795270"/>
            <a:ext cx="2730500" cy="27622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div</a:t>
            </a:r>
            <a:r>
              <a:rPr sz="2000" b="1" spc="-5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class=“abc”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Courier New"/>
                <a:cs typeface="Courier New"/>
              </a:rPr>
              <a:t>&lt;div&gt;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88365">
              <a:lnSpc>
                <a:spcPts val="2280"/>
              </a:lnSpc>
              <a:spcBef>
                <a:spcPts val="259"/>
              </a:spcBef>
            </a:pPr>
            <a:r>
              <a:rPr sz="2000" spc="-5" dirty="0">
                <a:latin typeface="Courier New"/>
                <a:cs typeface="Courier New"/>
              </a:rPr>
              <a:t>Hello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there!</a:t>
            </a:r>
            <a:endParaRPr sz="2000">
              <a:latin typeface="Courier New"/>
              <a:cs typeface="Courier New"/>
            </a:endParaRPr>
          </a:p>
          <a:p>
            <a:pPr marR="1528445" algn="r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&lt;/p&gt;</a:t>
            </a:r>
            <a:endParaRPr sz="2000">
              <a:latin typeface="Courier New"/>
              <a:cs typeface="Courier New"/>
            </a:endParaRPr>
          </a:p>
          <a:p>
            <a:pPr marR="1490345" algn="r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8" name="Picture 7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724150" y="497840"/>
            <a:ext cx="3696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720" algn="l"/>
              </a:tabLst>
            </a:pPr>
            <a:r>
              <a:rPr sz="4400" dirty="0"/>
              <a:t>C</a:t>
            </a:r>
            <a:r>
              <a:rPr sz="4400" spc="-10" dirty="0"/>
              <a:t>h</a:t>
            </a:r>
            <a:r>
              <a:rPr sz="4400" spc="10" dirty="0"/>
              <a:t>i</a:t>
            </a:r>
            <a:r>
              <a:rPr sz="4400" dirty="0"/>
              <a:t>ld	</a:t>
            </a:r>
            <a:r>
              <a:rPr sz="4400" spc="5" dirty="0"/>
              <a:t>s</a:t>
            </a:r>
            <a:r>
              <a:rPr sz="4400" dirty="0"/>
              <a:t>ele</a:t>
            </a:r>
            <a:r>
              <a:rPr sz="4400" spc="5" dirty="0"/>
              <a:t>c</a:t>
            </a:r>
            <a:r>
              <a:rPr sz="4400" spc="-5" dirty="0"/>
              <a:t>t</a:t>
            </a:r>
            <a:r>
              <a:rPr sz="4400" dirty="0"/>
              <a:t>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92480" y="1633220"/>
            <a:ext cx="7513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3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child selector 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select an element that is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direct child of </a:t>
            </a:r>
            <a:r>
              <a:rPr sz="2400" spc="-10" dirty="0">
                <a:latin typeface="Arial"/>
                <a:cs typeface="Arial"/>
              </a:rPr>
              <a:t>another </a:t>
            </a:r>
            <a:r>
              <a:rPr sz="2400" spc="-5" dirty="0">
                <a:latin typeface="Arial"/>
                <a:cs typeface="Arial"/>
              </a:rPr>
              <a:t>element (parent). Child selectors 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select all descendants,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direct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children.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940" y="2741083"/>
            <a:ext cx="2921000" cy="1549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DIV.abc </a:t>
            </a:r>
            <a:r>
              <a:rPr sz="2400" b="1" dirty="0">
                <a:solidFill>
                  <a:srgbClr val="CC3300"/>
                </a:solidFill>
                <a:latin typeface="Courier New"/>
                <a:cs typeface="Courier New"/>
              </a:rPr>
              <a:t>&gt;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2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font-weight:bold;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679700"/>
            <a:ext cx="2959735" cy="30200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div</a:t>
            </a:r>
            <a:r>
              <a:rPr sz="2000" b="1" spc="-8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class=“abc”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Hello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there!</a:t>
            </a:r>
            <a:endParaRPr sz="2000">
              <a:latin typeface="Courier New"/>
              <a:cs typeface="Courier New"/>
            </a:endParaRPr>
          </a:p>
          <a:p>
            <a:pPr marR="1719580" algn="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&lt;/p&gt;</a:t>
            </a:r>
            <a:endParaRPr sz="2000">
              <a:latin typeface="Courier New"/>
              <a:cs typeface="Courier New"/>
            </a:endParaRPr>
          </a:p>
          <a:p>
            <a:pPr marR="1681480" algn="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8" name="Picture 7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09800" y="1066800"/>
            <a:ext cx="4756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Universal</a:t>
            </a:r>
            <a:r>
              <a:rPr sz="4400" spc="-65" dirty="0"/>
              <a:t> </a:t>
            </a:r>
            <a:r>
              <a:rPr sz="4400" dirty="0"/>
              <a:t>selectors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7569200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Universal selectors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used to select any  </a:t>
            </a:r>
            <a:r>
              <a:rPr sz="3200" spc="-5" dirty="0">
                <a:latin typeface="Arial"/>
                <a:cs typeface="Arial"/>
              </a:rPr>
              <a:t>element.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solidFill>
                  <a:srgbClr val="CC3300"/>
                </a:solidFill>
                <a:latin typeface="Courier New"/>
                <a:cs typeface="Courier New"/>
              </a:rPr>
              <a:t>*</a:t>
            </a:r>
            <a:r>
              <a:rPr sz="3200" b="1" spc="-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Courier New"/>
                <a:cs typeface="Courier New"/>
              </a:rPr>
              <a:t>color: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blue;</a:t>
            </a:r>
            <a:endParaRPr sz="32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00810" y="497840"/>
            <a:ext cx="6341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8765" algn="l"/>
              </a:tabLst>
            </a:pPr>
            <a:r>
              <a:rPr sz="4400" dirty="0"/>
              <a:t>Adja</a:t>
            </a:r>
            <a:r>
              <a:rPr sz="4400" spc="5" dirty="0"/>
              <a:t>c</a:t>
            </a:r>
            <a:r>
              <a:rPr sz="4400" dirty="0"/>
              <a:t>ent</a:t>
            </a:r>
            <a:r>
              <a:rPr sz="4400" spc="-15" dirty="0"/>
              <a:t> </a:t>
            </a:r>
            <a:r>
              <a:rPr sz="4400" spc="5" dirty="0"/>
              <a:t>s</a:t>
            </a:r>
            <a:r>
              <a:rPr sz="4400" dirty="0"/>
              <a:t>ib</a:t>
            </a:r>
            <a:r>
              <a:rPr sz="4400" spc="10" dirty="0"/>
              <a:t>l</a:t>
            </a:r>
            <a:r>
              <a:rPr sz="4400" dirty="0"/>
              <a:t>ing	</a:t>
            </a:r>
            <a:r>
              <a:rPr sz="4400" spc="5" dirty="0"/>
              <a:t>s</a:t>
            </a:r>
            <a:r>
              <a:rPr sz="4400" dirty="0"/>
              <a:t>ele</a:t>
            </a:r>
            <a:r>
              <a:rPr sz="4400" spc="5" dirty="0"/>
              <a:t>c</a:t>
            </a:r>
            <a:r>
              <a:rPr sz="4400" spc="-5" dirty="0"/>
              <a:t>t</a:t>
            </a:r>
            <a:r>
              <a:rPr sz="4400" dirty="0"/>
              <a:t>o</a:t>
            </a:r>
            <a:r>
              <a:rPr sz="4400" spc="-5" dirty="0"/>
              <a:t>r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5080">
              <a:lnSpc>
                <a:spcPct val="100000"/>
              </a:lnSpc>
              <a:spcBef>
                <a:spcPts val="100"/>
              </a:spcBef>
            </a:pPr>
            <a:r>
              <a:rPr dirty="0"/>
              <a:t>Adjacent </a:t>
            </a:r>
            <a:r>
              <a:rPr spc="-5" dirty="0"/>
              <a:t>sibling </a:t>
            </a:r>
            <a:r>
              <a:rPr dirty="0"/>
              <a:t>selectors </a:t>
            </a:r>
            <a:r>
              <a:rPr spc="-5" dirty="0"/>
              <a:t>will </a:t>
            </a:r>
            <a:r>
              <a:rPr dirty="0"/>
              <a:t>select the  </a:t>
            </a:r>
            <a:r>
              <a:rPr spc="-5" dirty="0"/>
              <a:t>sibling immediately following </a:t>
            </a:r>
            <a:r>
              <a:rPr dirty="0"/>
              <a:t>an</a:t>
            </a:r>
            <a:r>
              <a:rPr spc="15" dirty="0"/>
              <a:t> </a:t>
            </a:r>
            <a:r>
              <a:rPr dirty="0"/>
              <a:t>element.</a:t>
            </a:r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DIV.abc </a:t>
            </a:r>
            <a:r>
              <a:rPr sz="2000" b="1" dirty="0">
                <a:solidFill>
                  <a:srgbClr val="CC3300"/>
                </a:solidFill>
                <a:latin typeface="Courier New"/>
                <a:cs typeface="Courier New"/>
              </a:rPr>
              <a:t>+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0071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font-weight: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bold;</a:t>
            </a:r>
            <a:endParaRPr sz="2000">
              <a:latin typeface="Courier New"/>
              <a:cs typeface="Courier New"/>
            </a:endParaRPr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2000" dirty="0"/>
              <a:t>will work</a:t>
            </a:r>
            <a:r>
              <a:rPr sz="2000" spc="-5" dirty="0"/>
              <a:t> for</a:t>
            </a:r>
            <a:endParaRPr sz="2000"/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&lt;div&gt;</a:t>
            </a:r>
            <a:endParaRPr sz="20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div</a:t>
            </a:r>
            <a:r>
              <a:rPr sz="2000" b="1" spc="-1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class=“abc”&gt;Message&lt;/div&gt;</a:t>
            </a:r>
            <a:endParaRPr sz="20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latin typeface="Courier New"/>
                <a:cs typeface="Courier New"/>
              </a:rPr>
              <a:t>&gt;Hello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there!&lt;/p&gt;</a:t>
            </a:r>
            <a:endParaRPr sz="2000">
              <a:latin typeface="Courier New"/>
              <a:cs typeface="Courier New"/>
            </a:endParaRPr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457200" y="228601"/>
            <a:ext cx="2362200" cy="4572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20289" y="497840"/>
            <a:ext cx="450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Attribute</a:t>
            </a:r>
            <a:r>
              <a:rPr sz="4400" spc="-65" dirty="0"/>
              <a:t> </a:t>
            </a:r>
            <a:r>
              <a:rPr sz="4400" dirty="0"/>
              <a:t>selectors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3760" y="1633220"/>
            <a:ext cx="765746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Attribute selectors selects </a:t>
            </a:r>
            <a:r>
              <a:rPr sz="3200" spc="-5" dirty="0">
                <a:latin typeface="Arial"/>
                <a:cs typeface="Arial"/>
              </a:rPr>
              <a:t>elements </a:t>
            </a:r>
            <a:r>
              <a:rPr sz="3200" dirty="0">
                <a:latin typeface="Arial"/>
                <a:cs typeface="Arial"/>
              </a:rPr>
              <a:t>based  upon </a:t>
            </a:r>
            <a:r>
              <a:rPr sz="3200" spc="-5" dirty="0">
                <a:latin typeface="Arial"/>
                <a:cs typeface="Arial"/>
              </a:rPr>
              <a:t>the attributes </a:t>
            </a:r>
            <a:r>
              <a:rPr sz="3200" dirty="0">
                <a:latin typeface="Arial"/>
                <a:cs typeface="Arial"/>
              </a:rPr>
              <a:t>present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dirty="0">
                <a:latin typeface="Arial"/>
                <a:cs typeface="Arial"/>
              </a:rPr>
              <a:t>HTML  Tags and </a:t>
            </a:r>
            <a:r>
              <a:rPr sz="3200" spc="-5" dirty="0">
                <a:latin typeface="Arial"/>
                <a:cs typeface="Arial"/>
              </a:rPr>
              <a:t>their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589280" marR="3555365" indent="-160020">
              <a:lnSpc>
                <a:spcPct val="127499"/>
              </a:lnSpc>
              <a:spcBef>
                <a:spcPts val="630"/>
              </a:spcBef>
            </a:pPr>
            <a:r>
              <a:rPr sz="2000" spc="-5" dirty="0">
                <a:latin typeface="Courier New"/>
                <a:cs typeface="Courier New"/>
              </a:rPr>
              <a:t>IMG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[src="small.gif"]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border: 1px solid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#000;</a:t>
            </a:r>
            <a:endParaRPr sz="20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32080">
              <a:lnSpc>
                <a:spcPct val="100000"/>
              </a:lnSpc>
              <a:spcBef>
                <a:spcPts val="860"/>
              </a:spcBef>
            </a:pPr>
            <a:r>
              <a:rPr sz="2800" spc="-5" dirty="0">
                <a:latin typeface="Arial"/>
                <a:cs typeface="Arial"/>
              </a:rPr>
              <a:t>will work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Courier New"/>
                <a:cs typeface="Courier New"/>
              </a:rPr>
              <a:t>&lt;img </a:t>
            </a:r>
            <a:r>
              <a:rPr sz="2400" b="1" spc="-5" dirty="0">
                <a:solidFill>
                  <a:srgbClr val="CC3300"/>
                </a:solidFill>
                <a:latin typeface="Courier New"/>
                <a:cs typeface="Courier New"/>
              </a:rPr>
              <a:t>src=“small.gif”</a:t>
            </a:r>
            <a:r>
              <a:rPr sz="2400" b="1" spc="-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143000" y="22860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1981200" y="628015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8415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930400" y="497840"/>
            <a:ext cx="528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80" dirty="0"/>
              <a:t> </a:t>
            </a:r>
            <a:r>
              <a:rPr sz="4400" dirty="0"/>
              <a:t>Pseudo-classes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1544319"/>
            <a:ext cx="6366510" cy="8724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selector:pseudo-class { property: value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:link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447290"/>
            <a:ext cx="735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:vis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:hover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:active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9073" y="2447290"/>
            <a:ext cx="3792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1800" dirty="0">
                <a:latin typeface="Arial"/>
                <a:cs typeface="Arial"/>
              </a:rPr>
              <a:t>}	</a:t>
            </a:r>
            <a:r>
              <a:rPr sz="1800" spc="-10" dirty="0">
                <a:latin typeface="Arial"/>
                <a:cs typeface="Arial"/>
              </a:rPr>
              <a:t>Link </a:t>
            </a:r>
            <a:r>
              <a:rPr sz="1800" dirty="0">
                <a:latin typeface="Arial"/>
                <a:cs typeface="Arial"/>
              </a:rPr>
              <a:t>(A </a:t>
            </a:r>
            <a:r>
              <a:rPr sz="1800" spc="-5" dirty="0">
                <a:latin typeface="Arial"/>
                <a:cs typeface="Arial"/>
              </a:rPr>
              <a:t>tag) </a:t>
            </a:r>
            <a:r>
              <a:rPr sz="1800" spc="-10" dirty="0">
                <a:latin typeface="Arial"/>
                <a:cs typeface="Arial"/>
              </a:rPr>
              <a:t>related pseudo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601720"/>
            <a:ext cx="1042035" cy="23444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"/>
                <a:cs typeface="Arial"/>
              </a:rPr>
              <a:t>:after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:before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:first-child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Arial"/>
                <a:cs typeface="Arial"/>
              </a:rPr>
              <a:t>:focus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:first-letter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:first-line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/>
                <a:cs typeface="Arial"/>
              </a:rPr>
              <a:t>:lang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304800" y="228600"/>
            <a:ext cx="2362200" cy="4127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9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50539" y="497840"/>
            <a:ext cx="3042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95" dirty="0"/>
              <a:t> </a:t>
            </a:r>
            <a:r>
              <a:rPr sz="4400" dirty="0"/>
              <a:t>Values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860030" cy="4067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Words: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text-align: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center</a:t>
            </a:r>
            <a:r>
              <a:rPr sz="2400" spc="-5" dirty="0">
                <a:latin typeface="Arial"/>
                <a:cs typeface="Arial"/>
              </a:rPr>
              <a:t>;.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Numerical values: </a:t>
            </a:r>
            <a:r>
              <a:rPr sz="2400" spc="-5" dirty="0">
                <a:latin typeface="Arial"/>
                <a:cs typeface="Arial"/>
              </a:rPr>
              <a:t>Numerical values are usually  </a:t>
            </a:r>
            <a:r>
              <a:rPr sz="2400" spc="-10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a </a:t>
            </a:r>
            <a:r>
              <a:rPr sz="2400" spc="-10" dirty="0">
                <a:latin typeface="Arial"/>
                <a:cs typeface="Arial"/>
              </a:rPr>
              <a:t>unit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font-size:12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px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12 is the numerical value and px is the unit type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pixels.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Absolute Values </a:t>
            </a:r>
            <a:r>
              <a:rPr sz="2000" b="1" dirty="0">
                <a:latin typeface="Arial"/>
                <a:cs typeface="Arial"/>
              </a:rPr>
              <a:t>– </a:t>
            </a:r>
            <a:r>
              <a:rPr sz="2000" b="1" spc="-5" dirty="0">
                <a:latin typeface="Arial"/>
                <a:cs typeface="Arial"/>
              </a:rPr>
              <a:t>in, </a:t>
            </a:r>
            <a:r>
              <a:rPr sz="2000" b="1" dirty="0">
                <a:latin typeface="Arial"/>
                <a:cs typeface="Arial"/>
              </a:rPr>
              <a:t>pc, px, </a:t>
            </a:r>
            <a:r>
              <a:rPr sz="2000" b="1" spc="-5" dirty="0">
                <a:latin typeface="Arial"/>
                <a:cs typeface="Arial"/>
              </a:rPr>
              <a:t>cm, mm,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Relative Values </a:t>
            </a:r>
            <a:r>
              <a:rPr sz="2000" b="1" dirty="0">
                <a:latin typeface="Arial"/>
                <a:cs typeface="Arial"/>
              </a:rPr>
              <a:t>– </a:t>
            </a:r>
            <a:r>
              <a:rPr sz="2000" b="1" spc="-5" dirty="0">
                <a:latin typeface="Arial"/>
                <a:cs typeface="Arial"/>
              </a:rPr>
              <a:t>em, </a:t>
            </a:r>
            <a:r>
              <a:rPr sz="2000" b="1" dirty="0">
                <a:latin typeface="Arial"/>
                <a:cs typeface="Arial"/>
              </a:rPr>
              <a:t>ex,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355600" marR="723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Color </a:t>
            </a:r>
            <a:r>
              <a:rPr sz="3200" b="1" dirty="0">
                <a:latin typeface="Arial"/>
                <a:cs typeface="Arial"/>
              </a:rPr>
              <a:t>values: </a:t>
            </a:r>
            <a:r>
              <a:rPr sz="2400" spc="-5" dirty="0">
                <a:latin typeface="Arial"/>
                <a:cs typeface="Arial"/>
              </a:rPr>
              <a:t>color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:#336699 </a:t>
            </a:r>
            <a:r>
              <a:rPr sz="2400" spc="-5" dirty="0">
                <a:latin typeface="Arial"/>
                <a:cs typeface="Arial"/>
              </a:rPr>
              <a:t>or color#369 or  rgb(255, 255,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255).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22019" y="497840"/>
            <a:ext cx="7301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Categories </a:t>
            </a:r>
            <a:r>
              <a:rPr sz="4400" dirty="0"/>
              <a:t>of CSS</a:t>
            </a:r>
            <a:r>
              <a:rPr sz="4400" spc="-15" dirty="0"/>
              <a:t> </a:t>
            </a:r>
            <a:r>
              <a:rPr sz="4400" spc="-5" dirty="0"/>
              <a:t>properties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48220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Positioning </a:t>
            </a:r>
            <a:r>
              <a:rPr sz="3200" dirty="0">
                <a:latin typeface="Arial"/>
                <a:cs typeface="Arial"/>
              </a:rPr>
              <a:t>and layout handling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related.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Background </a:t>
            </a:r>
            <a:r>
              <a:rPr sz="3200" spc="-5" dirty="0">
                <a:latin typeface="Arial"/>
                <a:cs typeface="Arial"/>
              </a:rPr>
              <a:t>related</a:t>
            </a:r>
            <a:r>
              <a:rPr sz="3200" dirty="0">
                <a:latin typeface="Arial"/>
                <a:cs typeface="Arial"/>
              </a:rPr>
              <a:t> properties.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Font and text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related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Links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related.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Lists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related.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Table </a:t>
            </a:r>
            <a:r>
              <a:rPr sz="3200" dirty="0">
                <a:latin typeface="Arial"/>
                <a:cs typeface="Arial"/>
              </a:rPr>
              <a:t>related.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52400" y="152400"/>
            <a:ext cx="2362200" cy="4127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971800" y="990600"/>
            <a:ext cx="3196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What </a:t>
            </a:r>
            <a:r>
              <a:rPr sz="4400" dirty="0"/>
              <a:t>is</a:t>
            </a:r>
            <a:r>
              <a:rPr sz="4400" spc="-70" dirty="0"/>
              <a:t> </a:t>
            </a:r>
            <a:r>
              <a:rPr sz="4400" dirty="0"/>
              <a:t>CSS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731759" cy="47637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ascading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tyle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heets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Contains the </a:t>
            </a:r>
            <a:r>
              <a:rPr sz="3200" spc="-5" dirty="0">
                <a:latin typeface="Arial"/>
                <a:cs typeface="Arial"/>
              </a:rPr>
              <a:t>rules for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presentation </a:t>
            </a:r>
            <a:r>
              <a:rPr sz="3200" spc="-5" dirty="0">
                <a:latin typeface="Arial"/>
                <a:cs typeface="Arial"/>
              </a:rPr>
              <a:t>of  HTML.</a:t>
            </a:r>
            <a:endParaRPr sz="3200">
              <a:latin typeface="Arial"/>
              <a:cs typeface="Arial"/>
            </a:endParaRPr>
          </a:p>
          <a:p>
            <a:pPr marL="2867660">
              <a:lnSpc>
                <a:spcPct val="100000"/>
              </a:lnSpc>
              <a:spcBef>
                <a:spcPts val="790"/>
              </a:spcBef>
              <a:tabLst>
                <a:tab pos="5698490" algn="l"/>
              </a:tabLst>
            </a:pPr>
            <a:r>
              <a:rPr sz="3200" dirty="0">
                <a:latin typeface="Arial"/>
                <a:cs typeface="Arial"/>
              </a:rPr>
              <a:t>+	=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669665" algn="l"/>
                <a:tab pos="6412865" algn="l"/>
              </a:tabLst>
            </a:pPr>
            <a:r>
              <a:rPr sz="1800" b="1" dirty="0">
                <a:latin typeface="Arial"/>
                <a:cs typeface="Arial"/>
              </a:rPr>
              <a:t>HTML	</a:t>
            </a:r>
            <a:r>
              <a:rPr sz="1800" b="1" spc="-5" dirty="0">
                <a:latin typeface="Arial"/>
                <a:cs typeface="Arial"/>
              </a:rPr>
              <a:t>CSS	Web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355600" marR="368300" indent="-342900">
              <a:lnSpc>
                <a:spcPct val="999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CSS was introduced to keep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presentation </a:t>
            </a:r>
            <a:r>
              <a:rPr sz="3200" spc="-5" dirty="0">
                <a:latin typeface="Arial"/>
                <a:cs typeface="Arial"/>
              </a:rPr>
              <a:t>information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separate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spc="-5" dirty="0">
                <a:solidFill>
                  <a:srgbClr val="CC3300"/>
                </a:solidFill>
                <a:latin typeface="Arial"/>
                <a:cs typeface="Arial"/>
              </a:rPr>
              <a:t> HTML </a:t>
            </a:r>
            <a:r>
              <a:rPr sz="3200" dirty="0">
                <a:latin typeface="Arial"/>
                <a:cs typeface="Arial"/>
              </a:rPr>
              <a:t>markup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(content).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200400"/>
            <a:ext cx="13716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3200400"/>
            <a:ext cx="16002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2971800"/>
            <a:ext cx="1428750" cy="1362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3429000" y="228600"/>
            <a:ext cx="335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55670" y="497840"/>
            <a:ext cx="2233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</a:t>
            </a:r>
            <a:r>
              <a:rPr sz="4400" spc="-10" dirty="0"/>
              <a:t>a</a:t>
            </a:r>
            <a:r>
              <a:rPr sz="4400" spc="5" dirty="0"/>
              <a:t>sc</a:t>
            </a:r>
            <a:r>
              <a:rPr sz="4400" dirty="0"/>
              <a:t>ade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6610" y="1602740"/>
            <a:ext cx="4032885" cy="38379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" marR="5080" indent="-62230">
              <a:lnSpc>
                <a:spcPct val="94900"/>
              </a:lnSpc>
              <a:spcBef>
                <a:spcPts val="220"/>
              </a:spcBef>
            </a:pPr>
            <a:r>
              <a:rPr sz="2000" dirty="0">
                <a:latin typeface="Arial"/>
                <a:cs typeface="Arial"/>
              </a:rPr>
              <a:t>The CSS cascade assigns 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weight 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each style rule. When several  rules apply,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one with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greatest weight takes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precedence.</a:t>
            </a:r>
            <a:endParaRPr sz="2000">
              <a:latin typeface="Arial"/>
              <a:cs typeface="Arial"/>
            </a:endParaRPr>
          </a:p>
          <a:p>
            <a:pPr marL="74930" marR="468630" indent="-1270">
              <a:lnSpc>
                <a:spcPts val="224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Order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preference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various  styles:</a:t>
            </a:r>
            <a:endParaRPr sz="2000">
              <a:latin typeface="Arial"/>
              <a:cs typeface="Arial"/>
            </a:endParaRPr>
          </a:p>
          <a:p>
            <a:pPr marL="474980" marR="476884" indent="-285750">
              <a:lnSpc>
                <a:spcPts val="2160"/>
              </a:lnSpc>
              <a:spcBef>
                <a:spcPts val="484"/>
              </a:spcBef>
              <a:buChar char="–"/>
              <a:tabLst>
                <a:tab pos="474345" algn="l"/>
                <a:tab pos="474980" algn="l"/>
              </a:tabLst>
            </a:pPr>
            <a:r>
              <a:rPr sz="2000" spc="-5" dirty="0">
                <a:latin typeface="Arial"/>
                <a:cs typeface="Arial"/>
              </a:rPr>
              <a:t>Default </a:t>
            </a:r>
            <a:r>
              <a:rPr sz="2000" dirty="0">
                <a:latin typeface="Arial"/>
                <a:cs typeface="Arial"/>
              </a:rPr>
              <a:t>browser style sheet  (</a:t>
            </a:r>
            <a:r>
              <a:rPr sz="2000" dirty="0">
                <a:solidFill>
                  <a:srgbClr val="98CC00"/>
                </a:solidFill>
                <a:latin typeface="Arial"/>
                <a:cs typeface="Arial"/>
              </a:rPr>
              <a:t>weakest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225"/>
              </a:spcBef>
              <a:buChar char="–"/>
              <a:tabLst>
                <a:tab pos="474345" algn="l"/>
                <a:tab pos="474980" algn="l"/>
              </a:tabLst>
            </a:pPr>
            <a:r>
              <a:rPr sz="2000" spc="5" dirty="0">
                <a:latin typeface="Arial"/>
                <a:cs typeface="Arial"/>
              </a:rPr>
              <a:t>User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474345" algn="l"/>
                <a:tab pos="474980" algn="l"/>
              </a:tabLst>
            </a:pPr>
            <a:r>
              <a:rPr sz="2000" spc="-5" dirty="0">
                <a:latin typeface="Arial"/>
                <a:cs typeface="Arial"/>
              </a:rPr>
              <a:t>Author </a:t>
            </a:r>
            <a:r>
              <a:rPr sz="2000" dirty="0">
                <a:latin typeface="Arial"/>
                <a:cs typeface="Arial"/>
              </a:rPr>
              <a:t>style sheet</a:t>
            </a:r>
            <a:endParaRPr sz="2000"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474345" algn="l"/>
                <a:tab pos="474980" algn="l"/>
              </a:tabLst>
            </a:pPr>
            <a:r>
              <a:rPr sz="2000" spc="-5" dirty="0">
                <a:latin typeface="Arial"/>
                <a:cs typeface="Arial"/>
              </a:rPr>
              <a:t>Author </a:t>
            </a:r>
            <a:r>
              <a:rPr sz="2000" dirty="0">
                <a:latin typeface="Arial"/>
                <a:cs typeface="Arial"/>
              </a:rPr>
              <a:t>embedded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styles</a:t>
            </a:r>
            <a:endParaRPr sz="2000"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474345" algn="l"/>
                <a:tab pos="474980" algn="l"/>
              </a:tabLst>
            </a:pPr>
            <a:r>
              <a:rPr sz="2000" spc="-5" dirty="0">
                <a:latin typeface="Arial"/>
                <a:cs typeface="Arial"/>
              </a:rPr>
              <a:t>Author inline </a:t>
            </a:r>
            <a:r>
              <a:rPr sz="2000" dirty="0">
                <a:latin typeface="Arial"/>
                <a:cs typeface="Arial"/>
              </a:rPr>
              <a:t>styles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strongest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1447800"/>
            <a:ext cx="356235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2400" y="152400"/>
            <a:ext cx="2362200" cy="4127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7" name="Picture 6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45410" y="497840"/>
            <a:ext cx="3851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90" dirty="0"/>
              <a:t> </a:t>
            </a:r>
            <a:r>
              <a:rPr sz="4400" dirty="0"/>
              <a:t>Specificity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379334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Rule 1. </a:t>
            </a:r>
            <a:r>
              <a:rPr sz="3200" dirty="0">
                <a:latin typeface="Arial"/>
                <a:cs typeface="Arial"/>
              </a:rPr>
              <a:t>CSS </a:t>
            </a:r>
            <a:r>
              <a:rPr sz="3200" spc="-5" dirty="0">
                <a:latin typeface="Arial"/>
                <a:cs typeface="Arial"/>
              </a:rPr>
              <a:t>File </a:t>
            </a:r>
            <a:r>
              <a:rPr sz="3200" dirty="0">
                <a:latin typeface="Arial"/>
                <a:cs typeface="Arial"/>
              </a:rPr>
              <a:t>&gt;&gt; Embedded </a:t>
            </a:r>
            <a:r>
              <a:rPr sz="3200" spc="5" dirty="0">
                <a:latin typeface="Arial"/>
                <a:cs typeface="Arial"/>
              </a:rPr>
              <a:t>&gt;&gt;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Inline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Rule 2. </a:t>
            </a:r>
            <a:r>
              <a:rPr sz="3200" dirty="0">
                <a:latin typeface="Arial"/>
                <a:cs typeface="Arial"/>
              </a:rPr>
              <a:t>TAG &gt;&gt; class &gt;&gt;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445509"/>
            <a:ext cx="5429250" cy="329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2400" y="152400"/>
            <a:ext cx="2362200" cy="4127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7" name="Picture 6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68320" y="335279"/>
            <a:ext cx="3007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Inheritance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776845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65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Styles that </a:t>
            </a:r>
            <a:r>
              <a:rPr sz="3200" spc="-5" dirty="0">
                <a:latin typeface="Arial"/>
                <a:cs typeface="Arial"/>
              </a:rPr>
              <a:t>relate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text and appearance </a:t>
            </a:r>
            <a:r>
              <a:rPr sz="3200" dirty="0">
                <a:latin typeface="Arial"/>
                <a:cs typeface="Arial"/>
              </a:rPr>
              <a:t> are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inherited </a:t>
            </a:r>
            <a:r>
              <a:rPr sz="3200" dirty="0">
                <a:latin typeface="Arial"/>
                <a:cs typeface="Arial"/>
              </a:rPr>
              <a:t>by the descendant  elements.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Styles that </a:t>
            </a:r>
            <a:r>
              <a:rPr sz="3200" spc="-5" dirty="0">
                <a:latin typeface="Arial"/>
                <a:cs typeface="Arial"/>
              </a:rPr>
              <a:t>relate </a:t>
            </a:r>
            <a:r>
              <a:rPr sz="3200" dirty="0">
                <a:latin typeface="Arial"/>
                <a:cs typeface="Arial"/>
              </a:rPr>
              <a:t>to the appearance of  boxes created by </a:t>
            </a:r>
            <a:r>
              <a:rPr sz="3200" spc="-5" dirty="0">
                <a:latin typeface="Arial"/>
                <a:cs typeface="Arial"/>
              </a:rPr>
              <a:t>styling </a:t>
            </a:r>
            <a:r>
              <a:rPr sz="3200" dirty="0">
                <a:latin typeface="Arial"/>
                <a:cs typeface="Arial"/>
              </a:rPr>
              <a:t>DIVs,  paragraphs, and other elements, such as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 borders, padding, margins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not 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inherited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52400" y="152400"/>
            <a:ext cx="2362200" cy="4127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30835" marR="323850" algn="ctr">
              <a:lnSpc>
                <a:spcPct val="100000"/>
              </a:lnSpc>
              <a:spcBef>
                <a:spcPts val="1945"/>
              </a:spcBef>
            </a:pPr>
            <a:r>
              <a:rPr sz="4400" spc="-5" dirty="0"/>
              <a:t>Before </a:t>
            </a:r>
            <a:r>
              <a:rPr sz="4400" dirty="0"/>
              <a:t>CSS</a:t>
            </a:r>
            <a:endParaRPr sz="4400"/>
          </a:p>
          <a:p>
            <a:pPr marL="344170" marR="5080">
              <a:lnSpc>
                <a:spcPct val="100000"/>
              </a:lnSpc>
              <a:spcBef>
                <a:spcPts val="840"/>
              </a:spcBef>
            </a:pPr>
            <a:r>
              <a:rPr sz="2000" spc="-5" dirty="0"/>
              <a:t>Initially </a:t>
            </a:r>
            <a:r>
              <a:rPr sz="2000" dirty="0"/>
              <a:t>Designers used </a:t>
            </a:r>
            <a:r>
              <a:rPr sz="2000" spc="-5" dirty="0"/>
              <a:t>presentation tags </a:t>
            </a:r>
            <a:r>
              <a:rPr sz="2000" dirty="0"/>
              <a:t>like (FONT, </a:t>
            </a:r>
            <a:r>
              <a:rPr sz="2000" spc="-5" dirty="0"/>
              <a:t>B, </a:t>
            </a:r>
            <a:r>
              <a:rPr sz="2000" dirty="0"/>
              <a:t>BR, </a:t>
            </a:r>
            <a:r>
              <a:rPr sz="2000" spc="-5" dirty="0">
                <a:solidFill>
                  <a:srgbClr val="CC3300"/>
                </a:solidFill>
              </a:rPr>
              <a:t>TABLE  </a:t>
            </a:r>
            <a:r>
              <a:rPr sz="2000" dirty="0"/>
              <a:t>etc.) and </a:t>
            </a:r>
            <a:r>
              <a:rPr sz="2000" dirty="0">
                <a:solidFill>
                  <a:srgbClr val="CC3300"/>
                </a:solidFill>
              </a:rPr>
              <a:t>spacers </a:t>
            </a:r>
            <a:r>
              <a:rPr sz="2000" spc="-5" dirty="0">
                <a:solidFill>
                  <a:srgbClr val="CC3300"/>
                </a:solidFill>
              </a:rPr>
              <a:t>GIFs </a:t>
            </a:r>
            <a:r>
              <a:rPr sz="2000" spc="-5" dirty="0"/>
              <a:t>to </a:t>
            </a:r>
            <a:r>
              <a:rPr sz="2000" dirty="0"/>
              <a:t>control </a:t>
            </a:r>
            <a:r>
              <a:rPr sz="2000" spc="-5" dirty="0"/>
              <a:t>the </a:t>
            </a:r>
            <a:r>
              <a:rPr sz="2000" dirty="0"/>
              <a:t>design of web</a:t>
            </a:r>
            <a:r>
              <a:rPr sz="2000" spc="-15" dirty="0"/>
              <a:t> </a:t>
            </a:r>
            <a:r>
              <a:rPr sz="2000" dirty="0"/>
              <a:t>pages.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40" y="1085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5726" y="1945186"/>
            <a:ext cx="5046878" cy="4529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7" name="Picture 6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14400"/>
            <a:ext cx="79311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3707129" algn="l"/>
              </a:tabLst>
            </a:pPr>
            <a:r>
              <a:rPr sz="3200" dirty="0">
                <a:latin typeface="Arial"/>
                <a:cs typeface="Arial"/>
              </a:rPr>
              <a:t>Any </a:t>
            </a:r>
            <a:r>
              <a:rPr sz="3200" spc="-5" dirty="0">
                <a:solidFill>
                  <a:srgbClr val="CC3300"/>
                </a:solidFill>
                <a:latin typeface="Arial"/>
                <a:cs typeface="Arial"/>
              </a:rPr>
              <a:t>modification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design </a:t>
            </a:r>
            <a:r>
              <a:rPr sz="3200" dirty="0">
                <a:latin typeface="Arial"/>
                <a:cs typeface="Arial"/>
              </a:rPr>
              <a:t>of websites  was a very </a:t>
            </a:r>
            <a:r>
              <a:rPr sz="3200" spc="-5" dirty="0">
                <a:solidFill>
                  <a:srgbClr val="CC3300"/>
                </a:solidFill>
                <a:latin typeface="Arial"/>
                <a:cs typeface="Arial"/>
              </a:rPr>
              <a:t>difficult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boring </a:t>
            </a:r>
            <a:r>
              <a:rPr sz="3200" dirty="0">
                <a:latin typeface="Arial"/>
                <a:cs typeface="Arial"/>
              </a:rPr>
              <a:t>task , as </a:t>
            </a:r>
            <a:r>
              <a:rPr sz="3200" spc="-10" dirty="0">
                <a:latin typeface="Arial"/>
                <a:cs typeface="Arial"/>
              </a:rPr>
              <a:t>it  </a:t>
            </a:r>
            <a:r>
              <a:rPr sz="3200" dirty="0">
                <a:latin typeface="Arial"/>
                <a:cs typeface="Arial"/>
              </a:rPr>
              <a:t>evolves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Arial"/>
                <a:cs typeface="Arial"/>
              </a:rPr>
              <a:t>manually	editing </a:t>
            </a:r>
            <a:r>
              <a:rPr sz="3200" dirty="0">
                <a:latin typeface="Arial"/>
                <a:cs typeface="Arial"/>
              </a:rPr>
              <a:t>every HTML  page.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514600"/>
            <a:ext cx="4038600" cy="3059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1"/>
            <a:ext cx="2362200" cy="5651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2380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050529" cy="1203919"/>
          </a:xfrm>
          <a:prstGeom prst="rect">
            <a:avLst/>
          </a:prstGeom>
        </p:spPr>
        <p:txBody>
          <a:bodyPr vert="horz" wrap="square" lIns="0" tIns="338836" rIns="0" bIns="0" rtlCol="0">
            <a:spAutoFit/>
          </a:bodyPr>
          <a:lstStyle/>
          <a:p>
            <a:pPr marL="344170" marR="5080" indent="-45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Providing </a:t>
            </a:r>
            <a:r>
              <a:rPr dirty="0"/>
              <a:t>support for multiple browsers </a:t>
            </a:r>
            <a:r>
              <a:rPr spc="-5" dirty="0"/>
              <a:t>was </a:t>
            </a:r>
            <a:r>
              <a:rPr dirty="0"/>
              <a:t>a  difficult</a:t>
            </a:r>
            <a:r>
              <a:rPr spc="-10" dirty="0"/>
              <a:t> </a:t>
            </a:r>
            <a:r>
              <a:rPr dirty="0"/>
              <a:t>task.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438400"/>
            <a:ext cx="80010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81250" y="497840"/>
            <a:ext cx="4379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Sources of</a:t>
            </a:r>
            <a:r>
              <a:rPr sz="4400" spc="-90" dirty="0"/>
              <a:t> </a:t>
            </a:r>
            <a:r>
              <a:rPr sz="4400" dirty="0"/>
              <a:t>Styles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30959"/>
            <a:ext cx="753110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Author (developer)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Inline Styles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inline </a:t>
            </a:r>
            <a:r>
              <a:rPr sz="2000" spc="-5" dirty="0">
                <a:latin typeface="Arial"/>
                <a:cs typeface="Arial"/>
              </a:rPr>
              <a:t>attribute </a:t>
            </a:r>
            <a:r>
              <a:rPr sz="2000" dirty="0">
                <a:latin typeface="Arial"/>
                <a:cs typeface="Arial"/>
              </a:rPr>
              <a:t>“style” inside HTML </a:t>
            </a:r>
            <a:r>
              <a:rPr sz="2000" spc="-5" dirty="0">
                <a:latin typeface="Arial"/>
                <a:cs typeface="Arial"/>
              </a:rPr>
              <a:t>tags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ourier New"/>
                <a:cs typeface="Courier New"/>
              </a:rPr>
              <a:t>&lt;div 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style=“font-weight: bold;”</a:t>
            </a:r>
            <a:r>
              <a:rPr sz="2000" spc="-5" dirty="0">
                <a:latin typeface="Courier New"/>
                <a:cs typeface="Courier New"/>
              </a:rPr>
              <a:t>&gt;I am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bold&lt;/div&gt;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756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988309"/>
            <a:ext cx="6584315" cy="20434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  <a:tabLst>
                <a:tab pos="2427605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Embedded</a:t>
            </a:r>
            <a:r>
              <a:rPr sz="20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Styles</a:t>
            </a:r>
            <a:r>
              <a:rPr sz="2000" b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	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embedded style </a:t>
            </a:r>
            <a:r>
              <a:rPr sz="2000" spc="-5" dirty="0">
                <a:latin typeface="Arial"/>
                <a:cs typeface="Arial"/>
              </a:rPr>
              <a:t>tag </a:t>
            </a:r>
            <a:r>
              <a:rPr sz="2000" dirty="0">
                <a:latin typeface="Arial"/>
                <a:cs typeface="Arial"/>
              </a:rPr>
              <a:t>with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HTML  document.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Courier New"/>
                <a:cs typeface="Courier New"/>
              </a:rPr>
              <a:t>&lt;html&gt;</a:t>
            </a:r>
            <a:endParaRPr sz="12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Courier New"/>
                <a:cs typeface="Courier New"/>
              </a:rPr>
              <a:t>&lt;head&gt;</a:t>
            </a:r>
            <a:endParaRPr sz="12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&lt;title&gt;Welcome to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Vendio!&lt;/title&gt;</a:t>
            </a:r>
            <a:endParaRPr sz="12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CC3300"/>
                </a:solidFill>
                <a:latin typeface="Courier New"/>
                <a:cs typeface="Courier New"/>
              </a:rPr>
              <a:t>&lt;style&gt;</a:t>
            </a:r>
            <a:endParaRPr sz="1200">
              <a:latin typeface="Courier New"/>
              <a:cs typeface="Courier New"/>
            </a:endParaRPr>
          </a:p>
          <a:p>
            <a:pPr marL="1497965" marR="4163060" indent="-228600">
              <a:lnSpc>
                <a:spcPct val="100000"/>
              </a:lnSpc>
            </a:pPr>
            <a:r>
              <a:rPr sz="1200" b="1" spc="-5" dirty="0">
                <a:solidFill>
                  <a:srgbClr val="CC3300"/>
                </a:solidFill>
                <a:latin typeface="Courier New"/>
                <a:cs typeface="Courier New"/>
              </a:rPr>
              <a:t>.footer </a:t>
            </a:r>
            <a:r>
              <a:rPr sz="1200" b="1" dirty="0">
                <a:solidFill>
                  <a:srgbClr val="CC3300"/>
                </a:solidFill>
                <a:latin typeface="Courier New"/>
                <a:cs typeface="Courier New"/>
              </a:rPr>
              <a:t>{  </a:t>
            </a:r>
            <a:r>
              <a:rPr sz="1200" b="1" spc="-5" dirty="0">
                <a:solidFill>
                  <a:srgbClr val="CC3300"/>
                </a:solidFill>
                <a:latin typeface="Courier New"/>
                <a:cs typeface="Courier New"/>
              </a:rPr>
              <a:t>width:90%;</a:t>
            </a:r>
            <a:endParaRPr sz="1200">
              <a:latin typeface="Courier New"/>
              <a:cs typeface="Courier New"/>
            </a:endParaRPr>
          </a:p>
          <a:p>
            <a:pPr marL="1269365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CC3300"/>
                </a:solidFill>
                <a:latin typeface="Courier New"/>
                <a:cs typeface="Courier New"/>
              </a:rPr>
              <a:t>&lt;/style&gt;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0239" y="512965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899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5190490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&lt;/html&gt;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5333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0" y="5546090"/>
            <a:ext cx="550608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Linked Styles </a:t>
            </a:r>
            <a:r>
              <a:rPr sz="1600" b="1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Inside separate </a:t>
            </a:r>
            <a:r>
              <a:rPr sz="1600" dirty="0">
                <a:latin typeface="Arial"/>
                <a:cs typeface="Arial"/>
              </a:rPr>
              <a:t>files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.css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extension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&lt;link </a:t>
            </a:r>
            <a:r>
              <a:rPr sz="1400" b="1" spc="-5" dirty="0">
                <a:solidFill>
                  <a:srgbClr val="CC3300"/>
                </a:solidFill>
                <a:latin typeface="Arial"/>
                <a:cs typeface="Arial"/>
              </a:rPr>
              <a:t>rel="stylesheet" 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href=“external.css" </a:t>
            </a:r>
            <a:r>
              <a:rPr sz="1400" b="1" spc="-5" dirty="0">
                <a:solidFill>
                  <a:srgbClr val="CC3300"/>
                </a:solidFill>
                <a:latin typeface="Arial"/>
                <a:cs typeface="Arial"/>
              </a:rPr>
              <a:t>type="text/css"</a:t>
            </a:r>
            <a:r>
              <a:rPr sz="1400" b="1" spc="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CC3300"/>
                </a:solidFill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12" name="Picture 11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58900" y="497840"/>
            <a:ext cx="6276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Sources </a:t>
            </a:r>
            <a:r>
              <a:rPr sz="4400" dirty="0"/>
              <a:t>of</a:t>
            </a:r>
            <a:r>
              <a:rPr sz="4400" spc="-70" dirty="0"/>
              <a:t> </a:t>
            </a:r>
            <a:r>
              <a:rPr sz="4400" dirty="0"/>
              <a:t>Styles(contd.)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1196"/>
            <a:ext cx="8049259" cy="35096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User Style</a:t>
            </a:r>
            <a:r>
              <a:rPr sz="3200" b="1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sheets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file contains the user created styles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715">
              <a:lnSpc>
                <a:spcPts val="2060"/>
              </a:lnSpc>
              <a:spcBef>
                <a:spcPts val="915"/>
              </a:spcBef>
            </a:pPr>
            <a:r>
              <a:rPr sz="1800" b="1" spc="-5" dirty="0">
                <a:solidFill>
                  <a:srgbClr val="CC3300"/>
                </a:solidFill>
                <a:latin typeface="Courier New"/>
                <a:cs typeface="Courier New"/>
              </a:rPr>
              <a:t>[firefox profile folder]/ chrome/userContent-example.css  </a:t>
            </a:r>
            <a:r>
              <a:rPr sz="1800" b="1" spc="-5" dirty="0">
                <a:latin typeface="Courier New"/>
                <a:cs typeface="Courier New"/>
              </a:rPr>
              <a:t>is the current user’s style sheet file for the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firefox.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Browser </a:t>
            </a:r>
            <a:r>
              <a:rPr sz="3200" b="1" spc="-5" dirty="0">
                <a:solidFill>
                  <a:srgbClr val="6F2F9F"/>
                </a:solidFill>
                <a:latin typeface="Arial"/>
                <a:cs typeface="Arial"/>
              </a:rPr>
              <a:t>default </a:t>
            </a: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style</a:t>
            </a:r>
            <a:r>
              <a:rPr sz="32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sheet</a:t>
            </a:r>
            <a:endParaRPr sz="3200">
              <a:latin typeface="Arial"/>
              <a:cs typeface="Arial"/>
            </a:endParaRPr>
          </a:p>
          <a:p>
            <a:pPr marL="927100" marR="727710">
              <a:lnSpc>
                <a:spcPts val="2590"/>
              </a:lnSpc>
              <a:spcBef>
                <a:spcPts val="630"/>
              </a:spcBef>
            </a:pPr>
            <a:r>
              <a:rPr sz="2400" spc="-1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file contains default styles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all users of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ts val="2060"/>
              </a:lnSpc>
              <a:spcBef>
                <a:spcPts val="875"/>
              </a:spcBef>
            </a:pPr>
            <a:r>
              <a:rPr sz="1800" b="1" spc="-5" dirty="0">
                <a:solidFill>
                  <a:srgbClr val="CC3300"/>
                </a:solidFill>
                <a:latin typeface="Courier New"/>
                <a:cs typeface="Courier New"/>
              </a:rPr>
              <a:t>[firefox folder]/res/html.css </a:t>
            </a:r>
            <a:r>
              <a:rPr sz="1800" b="1" spc="-5" dirty="0">
                <a:latin typeface="Courier New"/>
                <a:cs typeface="Courier New"/>
              </a:rPr>
              <a:t>is the default style sheet  file for the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firefox.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6" name="Picture 5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61920" y="497840"/>
            <a:ext cx="3665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45" dirty="0"/>
              <a:t> </a:t>
            </a:r>
            <a:r>
              <a:rPr sz="4400" spc="-5" dirty="0"/>
              <a:t>Selectors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2722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ID based (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#)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20900"/>
            <a:ext cx="2768600" cy="15722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61594" algn="ctr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20800"/>
              </a:lnSpc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=“content”&gt;  Text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40" y="2120900"/>
            <a:ext cx="2921000" cy="15722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CC330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latin typeface="Courier New"/>
                <a:cs typeface="Courier New"/>
              </a:rPr>
              <a:t>content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width: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200px;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05629"/>
            <a:ext cx="669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ID </a:t>
            </a:r>
            <a:r>
              <a:rPr sz="2400" spc="-5" dirty="0">
                <a:latin typeface="Arial"/>
                <a:cs typeface="Arial"/>
              </a:rPr>
              <a:t>selectors should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used with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single</a:t>
            </a:r>
            <a:r>
              <a:rPr sz="2400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1219200" y="27305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057400" y="632460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9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84679" y="497840"/>
            <a:ext cx="522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8025" algn="l"/>
              </a:tabLst>
            </a:pPr>
            <a:r>
              <a:rPr sz="4400" dirty="0"/>
              <a:t>Cla</a:t>
            </a:r>
            <a:r>
              <a:rPr sz="4400" spc="5" dirty="0"/>
              <a:t>s</a:t>
            </a:r>
            <a:r>
              <a:rPr sz="4400" dirty="0"/>
              <a:t>s</a:t>
            </a:r>
            <a:r>
              <a:rPr sz="4400" spc="5" dirty="0"/>
              <a:t> </a:t>
            </a:r>
            <a:r>
              <a:rPr sz="4400" dirty="0"/>
              <a:t>b</a:t>
            </a:r>
            <a:r>
              <a:rPr sz="4400" spc="-10" dirty="0"/>
              <a:t>a</a:t>
            </a:r>
            <a:r>
              <a:rPr sz="4400" spc="5" dirty="0"/>
              <a:t>s</a:t>
            </a:r>
            <a:r>
              <a:rPr sz="4400" dirty="0"/>
              <a:t>ed	</a:t>
            </a:r>
            <a:r>
              <a:rPr sz="4400" spc="5" dirty="0"/>
              <a:t>s</a:t>
            </a:r>
            <a:r>
              <a:rPr sz="4400" dirty="0"/>
              <a:t>ele</a:t>
            </a:r>
            <a:r>
              <a:rPr sz="4400" spc="5" dirty="0"/>
              <a:t>c</a:t>
            </a:r>
            <a:r>
              <a:rPr sz="4400" spc="-5" dirty="0"/>
              <a:t>t</a:t>
            </a:r>
            <a:r>
              <a:rPr sz="4400" dirty="0"/>
              <a:t>or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662826"/>
          <a:ext cx="7135495" cy="240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0"/>
                <a:gridCol w="2248535"/>
                <a:gridCol w="1769110"/>
              </a:tblGrid>
              <a:tr h="52573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704"/>
                        </a:lnSpc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3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latin typeface="Arial"/>
                          <a:cs typeface="Arial"/>
                        </a:rPr>
                        <a:t>(.)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059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HTML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3023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=“big”&gt;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85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big{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marL="3746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Text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width: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200px;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4004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&lt;/div&gt;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0">
                        <a:lnSpc>
                          <a:spcPts val="19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&lt;div&gt;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413">
                <a:tc>
                  <a:txBody>
                    <a:bodyPr/>
                    <a:lstStyle/>
                    <a:p>
                      <a:pPr marL="37465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&lt;span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C33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=“big”&gt;some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4083050"/>
            <a:ext cx="693102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&lt;/div&gt;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Class based styles </a:t>
            </a:r>
            <a:r>
              <a:rPr sz="2000" spc="5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be used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b="1" spc="-5" dirty="0">
                <a:solidFill>
                  <a:srgbClr val="CC3300"/>
                </a:solidFill>
                <a:latin typeface="Arial"/>
                <a:cs typeface="Arial"/>
              </a:rPr>
              <a:t>multiple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838200" y="228600"/>
            <a:ext cx="2362200" cy="8667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 No.1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1676400" y="6280150"/>
            <a:ext cx="5181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Mehtab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Mehdi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Asstt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            School of CS &amp; IT </a:t>
            </a:r>
          </a:p>
        </p:txBody>
      </p:sp>
      <p:pic>
        <p:nvPicPr>
          <p:cNvPr id="7" name="Picture 6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8415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89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1090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Module 1</vt:lpstr>
      <vt:lpstr>What is CSS</vt:lpstr>
      <vt:lpstr>Before CSS Initially Designers used presentation tags like (FONT, B, BR, TABLE  etc.) and spacers GIFs to control the design of web pages.</vt:lpstr>
      <vt:lpstr>Slide 4</vt:lpstr>
      <vt:lpstr>Providing support for multiple browsers was a  difficult task.</vt:lpstr>
      <vt:lpstr>Sources of Styles</vt:lpstr>
      <vt:lpstr>Sources of Styles(contd.)</vt:lpstr>
      <vt:lpstr>CSS Selectors</vt:lpstr>
      <vt:lpstr>Class based selector</vt:lpstr>
      <vt:lpstr>Tag based selectors</vt:lpstr>
      <vt:lpstr>Grouping</vt:lpstr>
      <vt:lpstr>Descendant selectors</vt:lpstr>
      <vt:lpstr>Child selectors</vt:lpstr>
      <vt:lpstr>Universal selectors</vt:lpstr>
      <vt:lpstr>Adjacent sibling selectors</vt:lpstr>
      <vt:lpstr>Attribute selectors</vt:lpstr>
      <vt:lpstr>CSS Pseudo-classes</vt:lpstr>
      <vt:lpstr>CSS Values</vt:lpstr>
      <vt:lpstr>Categories of CSS properties</vt:lpstr>
      <vt:lpstr>Cascade</vt:lpstr>
      <vt:lpstr>CSS Specificity</vt:lpstr>
      <vt:lpstr>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CSS works</dc:title>
  <dc:creator>amitT</dc:creator>
  <cp:lastModifiedBy>Faraz Aariz</cp:lastModifiedBy>
  <cp:revision>4</cp:revision>
  <dcterms:created xsi:type="dcterms:W3CDTF">2020-08-16T19:58:59Z</dcterms:created>
  <dcterms:modified xsi:type="dcterms:W3CDTF">2020-08-16T20:11:50Z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2012-07-11T00:00:00Z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2020-08-16T00:00:00Z</vt:filetime>
  </property>
</Properties>
</file>