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69" r:id="rId4"/>
    <p:sldId id="271" r:id="rId5"/>
    <p:sldId id="262" r:id="rId6"/>
    <p:sldId id="270" r:id="rId7"/>
    <p:sldId id="272" r:id="rId8"/>
    <p:sldId id="273" r:id="rId9"/>
    <p:sldId id="274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D4D62C1-1F70-490D-B4AE-801C20809FF0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7D8355A-B4CA-4879-BABC-3F0A55C421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blinds dir="vert"/>
    <p:sndAc>
      <p:stSnd>
        <p:snd r:embed="rId1" name="click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4D62C1-1F70-490D-B4AE-801C20809FF0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D8355A-B4CA-4879-BABC-3F0A55C421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  <p:sndAc>
      <p:stSnd>
        <p:snd r:embed="rId1" name="click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4D62C1-1F70-490D-B4AE-801C20809FF0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D8355A-B4CA-4879-BABC-3F0A55C421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  <p:sndAc>
      <p:stSnd>
        <p:snd r:embed="rId1" name="click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4D62C1-1F70-490D-B4AE-801C20809FF0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D8355A-B4CA-4879-BABC-3F0A55C421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  <p:sndAc>
      <p:stSnd>
        <p:snd r:embed="rId1" name="click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D4D62C1-1F70-490D-B4AE-801C20809FF0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7D8355A-B4CA-4879-BABC-3F0A55C421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blinds dir="vert"/>
    <p:sndAc>
      <p:stSnd>
        <p:snd r:embed="rId1" name="click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4D62C1-1F70-490D-B4AE-801C20809FF0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7D8355A-B4CA-4879-BABC-3F0A55C421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blinds dir="vert"/>
    <p:sndAc>
      <p:stSnd>
        <p:snd r:embed="rId1" name="click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4D62C1-1F70-490D-B4AE-801C20809FF0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7D8355A-B4CA-4879-BABC-3F0A55C421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  <p:sndAc>
      <p:stSnd>
        <p:snd r:embed="rId1" name="click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4D62C1-1F70-490D-B4AE-801C20809FF0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D8355A-B4CA-4879-BABC-3F0A55C421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blinds dir="vert"/>
    <p:sndAc>
      <p:stSnd>
        <p:snd r:embed="rId1" name="click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4D62C1-1F70-490D-B4AE-801C20809FF0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7D8355A-B4CA-4879-BABC-3F0A55C421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blinds dir="vert"/>
    <p:sndAc>
      <p:stSnd>
        <p:snd r:embed="rId1" name="click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D4D62C1-1F70-490D-B4AE-801C20809FF0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7D8355A-B4CA-4879-BABC-3F0A55C421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blinds dir="vert"/>
    <p:sndAc>
      <p:stSnd>
        <p:snd r:embed="rId1" name="click.wav" builtIn="1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D4D62C1-1F70-490D-B4AE-801C20809FF0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7D8355A-B4CA-4879-BABC-3F0A55C421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  <p:transition>
    <p:blinds dir="vert"/>
    <p:sndAc>
      <p:stSnd>
        <p:snd r:embed="rId1" name="click.wav" builtIn="1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D4D62C1-1F70-490D-B4AE-801C20809FF0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7D8355A-B4CA-4879-BABC-3F0A55C421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blinds dir="vert"/>
    <p:sndAc>
      <p:stSnd>
        <p:snd r:embed="rId13" name="click.wav" builtIn="1"/>
      </p:stSnd>
    </p:sndAc>
  </p:transition>
  <p:timing>
    <p:tnLst>
      <p:par>
        <p:cTn id="1" dur="indefinite" restart="never" nodeType="tmRoot"/>
      </p:par>
    </p:tnLst>
  </p:timing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57400"/>
            <a:ext cx="8229600" cy="2590800"/>
          </a:xfrm>
          <a:noFill/>
        </p:spPr>
        <p:txBody>
          <a:bodyPr>
            <a:noAutofit/>
          </a:bodyPr>
          <a:lstStyle/>
          <a:p>
            <a:r>
              <a:rPr lang="en-US" sz="4400" dirty="0" smtClean="0"/>
              <a:t>Efficient In-Database Patient Similarity Analysis for Personalized Medical Decision Support Systems</a:t>
            </a:r>
            <a:endParaRPr lang="en-US" sz="4400" dirty="0"/>
          </a:p>
        </p:txBody>
      </p:sp>
    </p:spTree>
  </p:cSld>
  <p:clrMapOvr>
    <a:masterClrMapping/>
  </p:clrMapOvr>
  <p:transition>
    <p:blinds dir="vert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838200"/>
            <a:ext cx="627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Database Management Systems: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609600" y="16002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implementing patient similarity analysis is to use a DBMS. Either relational DBMSs or </a:t>
            </a:r>
            <a:r>
              <a:rPr lang="en-US" sz="2400" dirty="0" err="1" smtClean="0"/>
              <a:t>NoSQL</a:t>
            </a:r>
            <a:r>
              <a:rPr lang="en-US" sz="2400" dirty="0" smtClean="0"/>
              <a:t> databases are a valid choice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90600" y="3581400"/>
            <a:ext cx="3392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– </a:t>
            </a:r>
            <a:r>
              <a:rPr lang="en-US" sz="2000" dirty="0" err="1" smtClean="0"/>
              <a:t>NoSQL</a:t>
            </a:r>
            <a:r>
              <a:rPr lang="en-US" sz="2000" dirty="0" smtClean="0"/>
              <a:t> Databases: </a:t>
            </a:r>
            <a:r>
              <a:rPr lang="en-US" sz="2000" dirty="0" err="1" smtClean="0"/>
              <a:t>NoSQL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143000" y="4800600"/>
            <a:ext cx="33692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Relational Databases: I</a:t>
            </a:r>
            <a:endParaRPr lang="en-US" sz="2400" dirty="0"/>
          </a:p>
        </p:txBody>
      </p:sp>
    </p:spTree>
  </p:cSld>
  <p:clrMapOvr>
    <a:masterClrMapping/>
  </p:clrMapOvr>
  <p:transition>
    <p:blinds dir="vert"/>
    <p:sndAc>
      <p:stSnd>
        <p:snd r:embed="rId2" name="click.wav" builtIn="1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295400"/>
            <a:ext cx="259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Conclusion 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685800" y="2551837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use of DBMS for data medical analysis brings many advantages. Our most significant result is that we showed the capability of </a:t>
            </a:r>
            <a:r>
              <a:rPr lang="en-US" sz="2400" dirty="0" err="1" smtClean="0"/>
              <a:t>implementating</a:t>
            </a:r>
            <a:r>
              <a:rPr lang="en-US" sz="2400" dirty="0" smtClean="0"/>
              <a:t> patient similarity analysis inside a relational database system</a:t>
            </a:r>
            <a:endParaRPr lang="en-US" sz="2400" dirty="0"/>
          </a:p>
        </p:txBody>
      </p:sp>
    </p:spTree>
  </p:cSld>
  <p:clrMapOvr>
    <a:masterClrMapping/>
  </p:clrMapOvr>
  <p:transition>
    <p:blinds dir="vert"/>
    <p:sndAc>
      <p:stSnd>
        <p:snd r:embed="rId2" name="click.wav" builtIn="1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3124200"/>
            <a:ext cx="35891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Thank you….</a:t>
            </a:r>
            <a:endParaRPr lang="en-US" sz="4400" dirty="0"/>
          </a:p>
        </p:txBody>
      </p:sp>
    </p:spTree>
  </p:cSld>
  <p:clrMapOvr>
    <a:masterClrMapping/>
  </p:clrMapOvr>
  <p:transition>
    <p:blinds dir="vert"/>
    <p:sndAc>
      <p:stSnd>
        <p:snd r:embed="rId2" name="click.wav" builtIn="1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dirty="0" smtClean="0"/>
              <a:t>This lesson is </a:t>
            </a:r>
            <a:r>
              <a:rPr lang="en-US" sz="4800" dirty="0" err="1" smtClean="0"/>
              <a:t>specialy</a:t>
            </a:r>
            <a:r>
              <a:rPr lang="en-US" sz="4800" dirty="0" smtClean="0"/>
              <a:t>  issue for Medical Data Analytics…</a:t>
            </a:r>
            <a:endParaRPr lang="en-US" sz="4800" dirty="0"/>
          </a:p>
        </p:txBody>
      </p:sp>
    </p:spTree>
  </p:cSld>
  <p:clrMapOvr>
    <a:masterClrMapping/>
  </p:clrMapOvr>
  <p:transition>
    <p:cover dir="r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533400"/>
            <a:ext cx="81534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Patient </a:t>
            </a:r>
            <a:r>
              <a:rPr lang="en-US" sz="2800" dirty="0"/>
              <a:t>similarity analysis is a precondition to </a:t>
            </a:r>
            <a:r>
              <a:rPr lang="en-US" sz="2800" dirty="0" smtClean="0"/>
              <a:t>              apply </a:t>
            </a:r>
            <a:r>
              <a:rPr lang="en-US" sz="2800" dirty="0"/>
              <a:t>machine learning technology on </a:t>
            </a:r>
            <a:r>
              <a:rPr lang="en-US" sz="3200" dirty="0">
                <a:solidFill>
                  <a:srgbClr val="FF0000"/>
                </a:solidFill>
              </a:rPr>
              <a:t>medical data.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590800"/>
            <a:ext cx="8229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patient similarity analysis harnesses the information wealth of electronic medical records </a:t>
            </a:r>
            <a:r>
              <a:rPr lang="en-US" sz="3200" dirty="0">
                <a:solidFill>
                  <a:srgbClr val="FF0000"/>
                </a:solidFill>
              </a:rPr>
              <a:t>(EMRs)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4800600"/>
            <a:ext cx="792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Current implementations for patient similarity analysis require their users to have knowledge of </a:t>
            </a:r>
            <a:r>
              <a:rPr lang="en-US" sz="3200" dirty="0" smtClean="0">
                <a:solidFill>
                  <a:srgbClr val="FF0000"/>
                </a:solidFill>
              </a:rPr>
              <a:t>complex data analysis tools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4000">
    <p:blinds dir="vert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85800"/>
            <a:ext cx="8077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blinds dir="vert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85800"/>
            <a:ext cx="80772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 smtClean="0"/>
              <a:t>Hear  2 </a:t>
            </a:r>
            <a:r>
              <a:rPr lang="en-US" sz="2800" b="1" dirty="0"/>
              <a:t>similarity calculations is required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2209800"/>
            <a:ext cx="838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smtClean="0"/>
              <a:t>Analyzing </a:t>
            </a:r>
            <a:r>
              <a:rPr lang="en-US" sz="2400" b="1" dirty="0"/>
              <a:t>patient similarity leads to data </a:t>
            </a:r>
            <a:r>
              <a:rPr lang="en-US" sz="2400" b="1" dirty="0" smtClean="0"/>
              <a:t>explosion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 smtClean="0"/>
          </a:p>
          <a:p>
            <a:pPr marL="457200" indent="-457200"/>
            <a:endParaRPr lang="en-US" sz="2400" b="1" dirty="0"/>
          </a:p>
          <a:p>
            <a:r>
              <a:rPr lang="en-US" sz="2400" b="1" dirty="0" smtClean="0"/>
              <a:t>2. Current patient </a:t>
            </a:r>
            <a:r>
              <a:rPr lang="en-US" sz="2400" b="1" dirty="0"/>
              <a:t>similarity analysis require </a:t>
            </a:r>
            <a:r>
              <a:rPr lang="en-US" sz="2400" b="1" dirty="0" smtClean="0"/>
              <a:t>their users </a:t>
            </a:r>
            <a:r>
              <a:rPr lang="en-US" sz="2400" b="1" dirty="0"/>
              <a:t>to have knowledge of complex data analysis tools</a:t>
            </a:r>
          </a:p>
        </p:txBody>
      </p:sp>
    </p:spTree>
  </p:cSld>
  <p:clrMapOvr>
    <a:masterClrMapping/>
  </p:clrMapOvr>
  <p:transition>
    <p:blinds dir="vert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28600" y="990600"/>
          <a:ext cx="8458200" cy="5715000"/>
        </p:xfrm>
        <a:graphic>
          <a:graphicData uri="http://schemas.openxmlformats.org/presentationml/2006/ole">
            <p:oleObj spid="_x0000_s23554" name="Picture" r:id="rId4" imgW="6076190" imgH="7706801" progId="StaticMetafile">
              <p:embed/>
            </p:oleObj>
          </a:graphicData>
        </a:graphic>
      </p:graphicFrame>
      <p:sp>
        <p:nvSpPr>
          <p:cNvPr id="3" name="Rectangle 2"/>
          <p:cNvSpPr/>
          <p:nvPr/>
        </p:nvSpPr>
        <p:spPr>
          <a:xfrm>
            <a:off x="1066800" y="381000"/>
            <a:ext cx="58290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The patient similarity analytics </a:t>
            </a:r>
            <a:endParaRPr lang="en-US" sz="2800" dirty="0"/>
          </a:p>
        </p:txBody>
      </p:sp>
    </p:spTree>
  </p:cSld>
  <p:clrMapOvr>
    <a:masterClrMapping/>
  </p:clrMapOvr>
  <p:transition>
    <p:blinds dir="vert"/>
    <p:sndAc>
      <p:stSnd>
        <p:snd r:embed="rId3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0960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Researchers have done a lot of advanced work in the field of patient similarity analysis. However, we tried a new in-database approach for implementation and analyzed options for performance….!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143000" y="25908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Different Evaluation Base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32766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new Approach to Implement Patient Similarity Analysis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143000" y="44196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Evaluating Column-oriented and Row-oriented Databases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066800" y="5562600"/>
            <a:ext cx="7848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Optimizing Patient Similarity Calculation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81000" y="2590800"/>
            <a:ext cx="685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381000" y="3276600"/>
            <a:ext cx="685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81000" y="44196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81000" y="5562600"/>
            <a:ext cx="6096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blinds dir="vert"/>
    <p:sndAc>
      <p:stSnd>
        <p:snd r:embed="rId2" name="click.wav" builtIn="1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438400"/>
            <a:ext cx="845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In all of the above mentioned research slides the patient similarity analysis is used as a basis for developing a prediction model</a:t>
            </a:r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83820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Optimizing Patient Similarity  Calculation:</a:t>
            </a:r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381000" y="838200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blinds dir="vert"/>
    <p:sndAc>
      <p:stSnd>
        <p:snd r:embed="rId2" name="click.wav" builtIn="1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676400"/>
            <a:ext cx="81534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Data Analysis tools</a:t>
            </a:r>
            <a:r>
              <a:rPr lang="en-US" sz="2400" dirty="0" smtClean="0"/>
              <a:t>:                                                                       Data analytic platforms and tools such as </a:t>
            </a:r>
            <a:r>
              <a:rPr lang="en-US" sz="2400" dirty="0" err="1" smtClean="0"/>
              <a:t>Hadoop</a:t>
            </a:r>
            <a:r>
              <a:rPr lang="en-US" sz="2400" dirty="0" smtClean="0"/>
              <a:t>, Mahout or R are 19 one approach to implement patient similarity analysis. In order to assess their performance, as an alternative to our in-database approach, we used Apache Mahout to implement patient similarity analysis (that is, cosine similarity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ransition>
    <p:blinds dir="vert"/>
    <p:sndAc>
      <p:stSnd>
        <p:snd r:embed="rId2" name="click.wav" builtIn="1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490</TotalTime>
  <Words>310</Words>
  <Application>Microsoft Office PowerPoint</Application>
  <PresentationFormat>On-screen Show (4:3)</PresentationFormat>
  <Paragraphs>27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Foundry</vt:lpstr>
      <vt:lpstr>Picture</vt:lpstr>
      <vt:lpstr>Efficient In-Database Patient Similarity Analysis for Personalized Medical Decision Support Systems</vt:lpstr>
      <vt:lpstr>This lesson is specialy  issue for Medical Data Analytics…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In-Database Patient Similarity Analysis for Personalized Medical Decision Support Systems</dc:title>
  <dc:creator>Mypc</dc:creator>
  <cp:lastModifiedBy>Mypc</cp:lastModifiedBy>
  <cp:revision>8</cp:revision>
  <dcterms:created xsi:type="dcterms:W3CDTF">2020-09-15T04:05:17Z</dcterms:created>
  <dcterms:modified xsi:type="dcterms:W3CDTF">2020-10-09T09:19:48Z</dcterms:modified>
</cp:coreProperties>
</file>