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9" r:id="rId4"/>
  </p:sldMasterIdLst>
  <p:notesMasterIdLst>
    <p:notesMasterId r:id="rId15"/>
  </p:notesMasterIdLst>
  <p:sldIdLst>
    <p:sldId id="256" r:id="rId5"/>
    <p:sldId id="257" r:id="rId6"/>
    <p:sldId id="258" r:id="rId7"/>
    <p:sldId id="260" r:id="rId8"/>
    <p:sldId id="259" r:id="rId9"/>
    <p:sldId id="261" r:id="rId10"/>
    <p:sldId id="262" r:id="rId11"/>
    <p:sldId id="263" r:id="rId12"/>
    <p:sldId id="264" r:id="rId13"/>
    <p:sldId id="265"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p:scale>
          <a:sx n="70" d="100"/>
          <a:sy n="70" d="100"/>
        </p:scale>
        <p:origin x="-1326" y="-96"/>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8/4/2017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2013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73144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6293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7437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316196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8338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smtClean="0">
                <a:solidFill>
                  <a:srgbClr val="6D6E71"/>
                </a:solidFill>
                <a:latin typeface="Arial"/>
                <a:cs typeface="Arial" pitchFamily="34" charset="0"/>
              </a:rPr>
              <a:t>Disclaimer </a:t>
            </a:r>
          </a:p>
          <a:p>
            <a:pPr algn="just" fontAlgn="auto">
              <a:spcBef>
                <a:spcPts val="600"/>
              </a:spcBef>
              <a:spcAft>
                <a:spcPts val="0"/>
              </a:spcAft>
            </a:pPr>
            <a:r>
              <a:rPr lang="en-US" sz="900" dirty="0" smtClean="0">
                <a:solidFill>
                  <a:srgbClr val="6D6E71"/>
                </a:solidFill>
                <a:latin typeface="Arial"/>
                <a:cs typeface="Arial" pitchFamily="34" charset="0"/>
              </a:rPr>
              <a:t>Tech Mahindra, herein referred to as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or its subsidiaries. Any unauthorized use, disclosure or public dissemination of information contained herein is prohibited. Unless specifically noted,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Information contained in a presentation hosted or promoted by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is provided “as is” without warranty of any kind, either expressed or implied, including any warranty of merchantability or fitness for a particular purpose.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2013 </a:t>
            </a:r>
            <a:r>
              <a:rPr lang="en-US" sz="800" smtClean="0">
                <a:solidFill>
                  <a:srgbClr val="6D6E71"/>
                </a:solidFill>
                <a:latin typeface="Arial"/>
                <a:cs typeface="Arial" pitchFamily="34" charset="0"/>
              </a:rPr>
              <a:t>Tech Mahindra. </a:t>
            </a:r>
            <a:r>
              <a:rPr lang="en-US" sz="800" dirty="0" smtClean="0">
                <a:solidFill>
                  <a:srgbClr val="6D6E71"/>
                </a:solidFill>
                <a:latin typeface="Arial"/>
                <a:cs typeface="Arial" pitchFamily="34" charset="0"/>
              </a:rPr>
              <a:t>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470091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78683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smtClean="0">
                <a:solidFill>
                  <a:srgbClr val="6D6E71"/>
                </a:solidFill>
                <a:latin typeface="Arial"/>
                <a:cs typeface="Arial" pitchFamily="34" charset="0"/>
              </a:rPr>
              <a:t>Copyright © 2013 Tech Mahindra. </a:t>
            </a:r>
            <a:r>
              <a:rPr lang="en-US" sz="800" dirty="0" smtClean="0">
                <a:solidFill>
                  <a:srgbClr val="6D6E71"/>
                </a:solidFill>
                <a:latin typeface="Arial"/>
                <a:cs typeface="Arial" pitchFamily="34" charset="0"/>
              </a:rPr>
              <a:t>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47122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99409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5258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31457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7040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205996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427534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441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7"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189362557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565" y="2621128"/>
            <a:ext cx="5511800" cy="615553"/>
          </a:xfrm>
        </p:spPr>
        <p:txBody>
          <a:bodyPr/>
          <a:lstStyle/>
          <a:p>
            <a:pPr algn="ctr"/>
            <a:r>
              <a:rPr lang="en-IN" dirty="0" smtClean="0"/>
              <a:t>DOCKER SWARM</a:t>
            </a:r>
            <a:endParaRPr lang="en-IN" dirty="0"/>
          </a:p>
        </p:txBody>
      </p:sp>
    </p:spTree>
    <p:extLst>
      <p:ext uri="{BB962C8B-B14F-4D97-AF65-F5344CB8AC3E}">
        <p14:creationId xmlns:p14="http://schemas.microsoft.com/office/powerpoint/2010/main" val="1196942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Text Placeholder 2"/>
          <p:cNvSpPr>
            <a:spLocks noGrp="1"/>
          </p:cNvSpPr>
          <p:nvPr>
            <p:ph type="body" sz="quarter" idx="10"/>
          </p:nvPr>
        </p:nvSpPr>
        <p:spPr>
          <a:xfrm>
            <a:off x="481012" y="1398469"/>
            <a:ext cx="8224838" cy="1384995"/>
          </a:xfrm>
        </p:spPr>
        <p:txBody>
          <a:bodyPr/>
          <a:lstStyle/>
          <a:p>
            <a:r>
              <a:rPr lang="en-IN" dirty="0" smtClean="0"/>
              <a:t>Initialised Docker swarm with one master and two nodes.</a:t>
            </a:r>
          </a:p>
          <a:p>
            <a:r>
              <a:rPr lang="en-IN" dirty="0" smtClean="0"/>
              <a:t>Launched an application as a service with 5 replicas in master.</a:t>
            </a:r>
          </a:p>
          <a:p>
            <a:r>
              <a:rPr lang="en-IN" dirty="0" smtClean="0"/>
              <a:t>The services get deployed in all the nodes.</a:t>
            </a:r>
          </a:p>
          <a:p>
            <a:r>
              <a:rPr lang="en-IN" dirty="0" smtClean="0"/>
              <a:t>Used an external Load Balancer(haproxy) to connect to application running in various Ips.</a:t>
            </a:r>
            <a:endParaRPr lang="en-IN" dirty="0"/>
          </a:p>
        </p:txBody>
      </p:sp>
    </p:spTree>
    <p:extLst>
      <p:ext uri="{BB962C8B-B14F-4D97-AF65-F5344CB8AC3E}">
        <p14:creationId xmlns:p14="http://schemas.microsoft.com/office/powerpoint/2010/main" val="13049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Docker Swarm</a:t>
            </a:r>
            <a:endParaRPr lang="en-IN" dirty="0"/>
          </a:p>
        </p:txBody>
      </p:sp>
      <p:sp>
        <p:nvSpPr>
          <p:cNvPr id="5" name="Text Placeholder 4"/>
          <p:cNvSpPr>
            <a:spLocks noGrp="1"/>
          </p:cNvSpPr>
          <p:nvPr>
            <p:ph type="body" sz="quarter" idx="10"/>
          </p:nvPr>
        </p:nvSpPr>
        <p:spPr>
          <a:xfrm>
            <a:off x="467364" y="1494003"/>
            <a:ext cx="8224838" cy="4708981"/>
          </a:xfrm>
        </p:spPr>
        <p:txBody>
          <a:bodyPr/>
          <a:lstStyle/>
          <a:p>
            <a:r>
              <a:rPr lang="en-IN" b="1" dirty="0"/>
              <a:t>Docker Swarm</a:t>
            </a:r>
            <a:r>
              <a:rPr lang="en-IN" dirty="0"/>
              <a:t> is a clustering and scheduling tool for </a:t>
            </a:r>
            <a:r>
              <a:rPr lang="en-IN" b="1" dirty="0"/>
              <a:t>Docker</a:t>
            </a:r>
            <a:r>
              <a:rPr lang="en-IN" dirty="0"/>
              <a:t> containers</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marL="0" indent="0">
              <a:buNone/>
            </a:pPr>
            <a:endParaRPr lang="en-IN" dirty="0"/>
          </a:p>
          <a:p>
            <a:r>
              <a:rPr lang="en-IN" b="1" dirty="0" smtClean="0"/>
              <a:t>Feature </a:t>
            </a:r>
            <a:r>
              <a:rPr lang="en-IN" b="1" dirty="0"/>
              <a:t>highlights</a:t>
            </a:r>
          </a:p>
          <a:p>
            <a:pPr marL="0" indent="0">
              <a:buNone/>
            </a:pPr>
            <a:r>
              <a:rPr lang="en-IN" dirty="0" smtClean="0"/>
              <a:t>	</a:t>
            </a:r>
            <a:r>
              <a:rPr lang="en-IN" dirty="0"/>
              <a:t>Cluster management integrated with Docker </a:t>
            </a:r>
            <a:r>
              <a:rPr lang="en-IN" dirty="0" smtClean="0"/>
              <a:t>Engine</a:t>
            </a:r>
          </a:p>
          <a:p>
            <a:pPr marL="0" indent="0">
              <a:buNone/>
            </a:pPr>
            <a:r>
              <a:rPr lang="en-IN" dirty="0"/>
              <a:t>	Declarative service </a:t>
            </a:r>
            <a:r>
              <a:rPr lang="en-IN" dirty="0" smtClean="0"/>
              <a:t>model</a:t>
            </a:r>
          </a:p>
          <a:p>
            <a:pPr marL="0" indent="0">
              <a:buNone/>
            </a:pPr>
            <a:r>
              <a:rPr lang="en-IN" dirty="0"/>
              <a:t>	</a:t>
            </a:r>
            <a:r>
              <a:rPr lang="en-IN" dirty="0" smtClean="0"/>
              <a:t>Scaling</a:t>
            </a:r>
          </a:p>
          <a:p>
            <a:pPr marL="0" indent="0">
              <a:buNone/>
            </a:pPr>
            <a:r>
              <a:rPr lang="en-IN" dirty="0"/>
              <a:t>	Desired state </a:t>
            </a:r>
            <a:r>
              <a:rPr lang="en-IN" dirty="0" smtClean="0"/>
              <a:t>reconciliation</a:t>
            </a:r>
          </a:p>
          <a:p>
            <a:pPr marL="0" indent="0">
              <a:buNone/>
            </a:pPr>
            <a:r>
              <a:rPr lang="en-IN" dirty="0"/>
              <a:t>	Load </a:t>
            </a:r>
            <a:r>
              <a:rPr lang="en-IN" dirty="0" smtClean="0"/>
              <a:t>balancing</a:t>
            </a:r>
          </a:p>
          <a:p>
            <a:pPr marL="0" indent="0">
              <a:buNone/>
            </a:pPr>
            <a:r>
              <a:rPr lang="en-IN" dirty="0"/>
              <a:t>	Rolling </a:t>
            </a:r>
            <a:r>
              <a:rPr lang="en-IN" dirty="0" smtClean="0"/>
              <a:t>updates</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048" y="1901693"/>
            <a:ext cx="6509981" cy="217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431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Architecture ( in our case)</a:t>
            </a:r>
            <a:endParaRPr lang="en-IN" dirty="0"/>
          </a:p>
        </p:txBody>
      </p:sp>
      <p:sp>
        <p:nvSpPr>
          <p:cNvPr id="5" name="Text Placeholder 4"/>
          <p:cNvSpPr>
            <a:spLocks noGrp="1"/>
          </p:cNvSpPr>
          <p:nvPr>
            <p:ph type="body" sz="quarter" idx="10"/>
          </p:nvPr>
        </p:nvSpPr>
        <p:spPr>
          <a:xfrm>
            <a:off x="494659" y="1494002"/>
            <a:ext cx="8224838" cy="1661993"/>
          </a:xfrm>
        </p:spPr>
        <p:txBody>
          <a:bodyPr/>
          <a:lstStyle/>
          <a:p>
            <a:r>
              <a:rPr lang="en-IN" dirty="0" smtClean="0"/>
              <a:t>One Master</a:t>
            </a:r>
          </a:p>
          <a:p>
            <a:pPr marL="0" indent="0">
              <a:buNone/>
            </a:pPr>
            <a:r>
              <a:rPr lang="en-IN" dirty="0"/>
              <a:t>	</a:t>
            </a:r>
            <a:r>
              <a:rPr lang="en-IN" dirty="0" smtClean="0"/>
              <a:t>Master machine will monitor where to place the containers(running instance of an image) in the node/worker machine. </a:t>
            </a:r>
          </a:p>
          <a:p>
            <a:pPr marL="0" indent="0">
              <a:buNone/>
            </a:pPr>
            <a:endParaRPr lang="en-IN" dirty="0" smtClean="0"/>
          </a:p>
          <a:p>
            <a:r>
              <a:rPr lang="en-IN" dirty="0" smtClean="0"/>
              <a:t>Two Worker Machines</a:t>
            </a:r>
          </a:p>
          <a:p>
            <a:pPr marL="0" lvl="1" indent="0">
              <a:buNone/>
            </a:pPr>
            <a:r>
              <a:rPr lang="en-IN" dirty="0"/>
              <a:t>	</a:t>
            </a:r>
            <a:r>
              <a:rPr lang="en-IN" dirty="0" smtClean="0"/>
              <a:t>Worker machine also known as nodes will run the containers.</a:t>
            </a:r>
            <a:endParaRPr lang="en-IN" dirty="0"/>
          </a:p>
        </p:txBody>
      </p:sp>
    </p:spTree>
    <p:extLst>
      <p:ext uri="{BB962C8B-B14F-4D97-AF65-F5344CB8AC3E}">
        <p14:creationId xmlns:p14="http://schemas.microsoft.com/office/powerpoint/2010/main" val="542692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Master</a:t>
            </a:r>
            <a:endParaRPr lang="en-IN" dirty="0"/>
          </a:p>
        </p:txBody>
      </p:sp>
      <p:sp>
        <p:nvSpPr>
          <p:cNvPr id="3" name="Text Placeholder 2"/>
          <p:cNvSpPr>
            <a:spLocks noGrp="1"/>
          </p:cNvSpPr>
          <p:nvPr>
            <p:ph type="body" sz="quarter" idx="10"/>
          </p:nvPr>
        </p:nvSpPr>
        <p:spPr>
          <a:xfrm>
            <a:off x="541466" y="1562241"/>
            <a:ext cx="8224838" cy="4154984"/>
          </a:xfrm>
        </p:spPr>
        <p:txBody>
          <a:bodyPr/>
          <a:lstStyle/>
          <a:p>
            <a:r>
              <a:rPr lang="en-IN" dirty="0" smtClean="0"/>
              <a:t>Launch a bare metal Ubuntu Machine in AWS</a:t>
            </a:r>
          </a:p>
          <a:p>
            <a:r>
              <a:rPr lang="en-IN" dirty="0" smtClean="0"/>
              <a:t>Install Docker in the newly launched machine.</a:t>
            </a:r>
          </a:p>
          <a:p>
            <a:r>
              <a:rPr lang="en-IN" dirty="0" smtClean="0"/>
              <a:t>Initialise the master as docker swarm.</a:t>
            </a:r>
            <a:endParaRPr lang="en-IN" dirty="0"/>
          </a:p>
          <a:p>
            <a:pPr marL="0" indent="0">
              <a:buNone/>
            </a:pPr>
            <a:r>
              <a:rPr lang="en-IN" dirty="0"/>
              <a:t>	</a:t>
            </a:r>
            <a:r>
              <a:rPr lang="en-IN" dirty="0" smtClean="0"/>
              <a:t>e.g.: </a:t>
            </a:r>
            <a:r>
              <a:rPr lang="en-IN" dirty="0">
                <a:solidFill>
                  <a:schemeClr val="tx1">
                    <a:lumMod val="50000"/>
                    <a:lumOff val="50000"/>
                  </a:schemeClr>
                </a:solidFill>
              </a:rPr>
              <a:t>docker swarm init --</a:t>
            </a:r>
            <a:r>
              <a:rPr lang="en-IN" dirty="0" smtClean="0">
                <a:solidFill>
                  <a:schemeClr val="tx1">
                    <a:lumMod val="50000"/>
                    <a:lumOff val="50000"/>
                  </a:schemeClr>
                </a:solidFill>
              </a:rPr>
              <a:t>advertise-</a:t>
            </a:r>
            <a:r>
              <a:rPr lang="en-IN" dirty="0" err="1" smtClean="0">
                <a:solidFill>
                  <a:schemeClr val="tx1">
                    <a:lumMod val="50000"/>
                    <a:lumOff val="50000"/>
                  </a:schemeClr>
                </a:solidFill>
              </a:rPr>
              <a:t>addr</a:t>
            </a:r>
            <a:r>
              <a:rPr lang="en-IN" dirty="0" smtClean="0">
                <a:solidFill>
                  <a:schemeClr val="tx1">
                    <a:lumMod val="50000"/>
                    <a:lumOff val="50000"/>
                  </a:schemeClr>
                </a:solidFill>
              </a:rPr>
              <a:t> </a:t>
            </a:r>
            <a:r>
              <a:rPr lang="en-IN" dirty="0">
                <a:solidFill>
                  <a:schemeClr val="tx1">
                    <a:lumMod val="50000"/>
                    <a:lumOff val="50000"/>
                  </a:schemeClr>
                </a:solidFill>
              </a:rPr>
              <a:t>&lt;MANAGER-IP&gt;</a:t>
            </a:r>
          </a:p>
          <a:p>
            <a:pPr marL="0" indent="0">
              <a:buNone/>
            </a:pPr>
            <a:endParaRPr lang="en-IN" dirty="0" smtClean="0">
              <a:solidFill>
                <a:schemeClr val="tx1">
                  <a:lumMod val="50000"/>
                  <a:lumOff val="50000"/>
                </a:schemeClr>
              </a:solidFill>
            </a:endParaRPr>
          </a:p>
          <a:p>
            <a:r>
              <a:rPr lang="en-IN" dirty="0" smtClean="0"/>
              <a:t>Master Machine will expose a token for the worker/node machine to connect with the Master machine.</a:t>
            </a:r>
          </a:p>
          <a:p>
            <a:endParaRPr lang="en-IN" dirty="0"/>
          </a:p>
          <a:p>
            <a:endParaRPr lang="en-IN" dirty="0" smtClean="0"/>
          </a:p>
          <a:p>
            <a:endParaRPr lang="en-IN" dirty="0"/>
          </a:p>
          <a:p>
            <a:endParaRPr lang="en-IN" dirty="0" smtClean="0"/>
          </a:p>
          <a:p>
            <a:endParaRPr lang="en-IN" dirty="0"/>
          </a:p>
          <a:p>
            <a:endParaRPr lang="en-IN" dirty="0" smtClean="0"/>
          </a:p>
          <a:p>
            <a:pPr marL="0" lvl="1" indent="0">
              <a:buNone/>
            </a:pPr>
            <a:endParaRPr lang="en-IN" dirty="0" smtClean="0"/>
          </a:p>
          <a:p>
            <a:r>
              <a:rPr lang="en-IN" dirty="0" smtClean="0"/>
              <a:t>Use this token in the node machine to connect to master.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485" y="3638479"/>
            <a:ext cx="7924800" cy="150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947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Worker/Node Machine</a:t>
            </a:r>
            <a:endParaRPr lang="en-IN" dirty="0"/>
          </a:p>
        </p:txBody>
      </p:sp>
      <p:sp>
        <p:nvSpPr>
          <p:cNvPr id="3" name="Text Placeholder 2"/>
          <p:cNvSpPr>
            <a:spLocks noGrp="1"/>
          </p:cNvSpPr>
          <p:nvPr>
            <p:ph type="body" sz="quarter" idx="10"/>
          </p:nvPr>
        </p:nvSpPr>
        <p:spPr>
          <a:xfrm>
            <a:off x="467365" y="1507651"/>
            <a:ext cx="8224838" cy="7478970"/>
          </a:xfrm>
        </p:spPr>
        <p:txBody>
          <a:bodyPr/>
          <a:lstStyle/>
          <a:p>
            <a:r>
              <a:rPr lang="en-IN" dirty="0" smtClean="0"/>
              <a:t>Launch two bare metal instances of Ubuntu Machine in AWS.</a:t>
            </a:r>
          </a:p>
          <a:p>
            <a:r>
              <a:rPr lang="en-IN" dirty="0" smtClean="0"/>
              <a:t>Install Docker in the newly launched Ubuntu machines.</a:t>
            </a:r>
          </a:p>
          <a:p>
            <a:r>
              <a:rPr lang="en-IN" dirty="0" smtClean="0"/>
              <a:t>After installing docker join this machine as a worker with the master machine.</a:t>
            </a:r>
          </a:p>
          <a:p>
            <a:pPr marL="0" indent="0">
              <a:buNone/>
            </a:pPr>
            <a:r>
              <a:rPr lang="en-IN" dirty="0" smtClean="0"/>
              <a:t>	</a:t>
            </a:r>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r>
              <a:rPr lang="en-IN" dirty="0" smtClean="0"/>
              <a:t>Now we are ready to deploy our images, scale the applications and Load balance the application using external Load Balancer.</a:t>
            </a:r>
          </a:p>
          <a:p>
            <a:pPr marL="0" indent="0">
              <a:buNone/>
            </a:pPr>
            <a:endParaRPr lang="en-IN" dirty="0" smtClean="0"/>
          </a:p>
          <a:p>
            <a:pPr marL="0" indent="0">
              <a:buNone/>
            </a:pPr>
            <a:endParaRPr lang="en-IN" dirty="0"/>
          </a:p>
          <a:p>
            <a:pPr marL="0" indent="0">
              <a:buNone/>
            </a:pPr>
            <a:r>
              <a:rPr lang="en-IN" dirty="0" smtClean="0">
                <a:solidFill>
                  <a:srgbClr val="FF0000"/>
                </a:solidFill>
              </a:rPr>
              <a:t>Note</a:t>
            </a:r>
            <a:r>
              <a:rPr lang="en-IN" dirty="0" smtClean="0"/>
              <a:t>: </a:t>
            </a:r>
            <a:r>
              <a:rPr lang="en-IN" dirty="0" smtClean="0">
                <a:solidFill>
                  <a:srgbClr val="FF0000"/>
                </a:solidFill>
              </a:rPr>
              <a:t>While joining nodes with master, make sure the nodes are able to communicate with the master</a:t>
            </a:r>
            <a:r>
              <a:rPr lang="en-IN" dirty="0" smtClean="0"/>
              <a:t>.</a:t>
            </a:r>
          </a:p>
          <a:p>
            <a:endParaRPr lang="en-IN" dirty="0" smtClean="0"/>
          </a:p>
          <a:p>
            <a:pPr marL="0" indent="0">
              <a:buNone/>
            </a:pPr>
            <a:r>
              <a:rPr lang="en-IN" dirty="0"/>
              <a:t>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888" y="2633094"/>
            <a:ext cx="7115459" cy="127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376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 Application</a:t>
            </a:r>
            <a:endParaRPr lang="en-IN" dirty="0"/>
          </a:p>
        </p:txBody>
      </p:sp>
      <p:sp>
        <p:nvSpPr>
          <p:cNvPr id="3" name="Text Placeholder 2"/>
          <p:cNvSpPr>
            <a:spLocks noGrp="1"/>
          </p:cNvSpPr>
          <p:nvPr>
            <p:ph type="body" sz="quarter" idx="10"/>
          </p:nvPr>
        </p:nvSpPr>
        <p:spPr>
          <a:xfrm>
            <a:off x="385477" y="1343878"/>
            <a:ext cx="8224838" cy="5539978"/>
          </a:xfrm>
        </p:spPr>
        <p:txBody>
          <a:bodyPr/>
          <a:lstStyle/>
          <a:p>
            <a:r>
              <a:rPr lang="en-IN" dirty="0" smtClean="0"/>
              <a:t>First, create an Overlay Network.</a:t>
            </a:r>
          </a:p>
          <a:p>
            <a:pPr marL="0" indent="0">
              <a:buNone/>
            </a:pPr>
            <a:r>
              <a:rPr lang="en-IN" dirty="0"/>
              <a:t>	 The </a:t>
            </a:r>
            <a:r>
              <a:rPr lang="en-IN" i="1" dirty="0"/>
              <a:t>overlay</a:t>
            </a:r>
            <a:r>
              <a:rPr lang="en-IN" dirty="0"/>
              <a:t> network is used to enable containers on different hosts to </a:t>
            </a:r>
            <a:r>
              <a:rPr lang="en-IN" dirty="0" smtClean="0"/>
              <a:t>communicate.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	</a:t>
            </a:r>
            <a:endParaRPr lang="en-IN" dirty="0" smtClean="0"/>
          </a:p>
          <a:p>
            <a:r>
              <a:rPr lang="en-IN" dirty="0" smtClean="0"/>
              <a:t>Deploy service.</a:t>
            </a:r>
          </a:p>
          <a:p>
            <a:pPr marL="0" indent="0">
              <a:buNone/>
            </a:pPr>
            <a:r>
              <a:rPr lang="en-IN" dirty="0"/>
              <a:t>	</a:t>
            </a:r>
            <a:r>
              <a:rPr lang="en-IN" dirty="0" smtClean="0"/>
              <a:t>Use this overlay network to deploy a new application. Here we are deploying application eureka with </a:t>
            </a:r>
            <a:r>
              <a:rPr lang="en-IN" smtClean="0"/>
              <a:t>5 replicas.</a:t>
            </a:r>
            <a:endParaRPr lang="en-IN" dirty="0" smtClean="0"/>
          </a:p>
          <a:p>
            <a:pPr marL="0" indent="0">
              <a:buNone/>
            </a:pPr>
            <a:endParaRPr lang="en-IN" dirty="0"/>
          </a:p>
          <a:p>
            <a:pPr marL="0" indent="0">
              <a:buNone/>
            </a:pPr>
            <a:endParaRPr lang="en-IN" dirty="0" smtClean="0"/>
          </a:p>
          <a:p>
            <a:pPr marL="0" indent="0">
              <a:buNone/>
            </a:pPr>
            <a:r>
              <a:rPr lang="en-IN" dirty="0"/>
              <a:t>	</a:t>
            </a:r>
            <a:endParaRPr lang="en-IN" dirty="0" smtClean="0"/>
          </a:p>
          <a:p>
            <a:pPr marL="0" indent="0">
              <a:buNone/>
            </a:pPr>
            <a:endParaRPr lang="en-IN" dirty="0"/>
          </a:p>
          <a:p>
            <a:endParaRPr lang="en-IN" dirty="0" smtClean="0"/>
          </a:p>
          <a:p>
            <a:endParaRPr lang="en-IN" dirty="0"/>
          </a:p>
          <a:p>
            <a:endParaRPr lang="en-IN" dirty="0" smtClean="0"/>
          </a:p>
          <a:p>
            <a:pPr marL="0" indent="0">
              <a:buNone/>
            </a:pPr>
            <a:r>
              <a:rPr lang="en-IN" dirty="0"/>
              <a:t>	</a:t>
            </a:r>
            <a:r>
              <a:rPr lang="en-IN" dirty="0" smtClean="0"/>
              <a:t>.</a:t>
            </a:r>
          </a:p>
          <a:p>
            <a:pPr marL="0" indent="0">
              <a:buNone/>
            </a:pP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26" y="2420125"/>
            <a:ext cx="4886822" cy="98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25" y="4466444"/>
            <a:ext cx="8254337" cy="1006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7562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 </a:t>
            </a:r>
            <a:r>
              <a:rPr lang="en-IN" dirty="0" smtClean="0"/>
              <a:t>Application – cont.</a:t>
            </a:r>
            <a:endParaRPr lang="en-IN" dirty="0"/>
          </a:p>
        </p:txBody>
      </p:sp>
      <p:sp>
        <p:nvSpPr>
          <p:cNvPr id="3" name="Text Placeholder 2"/>
          <p:cNvSpPr>
            <a:spLocks noGrp="1"/>
          </p:cNvSpPr>
          <p:nvPr>
            <p:ph type="body" sz="quarter" idx="10"/>
          </p:nvPr>
        </p:nvSpPr>
        <p:spPr>
          <a:xfrm>
            <a:off x="432285" y="1405813"/>
            <a:ext cx="8224838" cy="3600986"/>
          </a:xfrm>
        </p:spPr>
        <p:txBody>
          <a:bodyPr/>
          <a:lstStyle/>
          <a:p>
            <a:r>
              <a:rPr lang="en-IN" dirty="0" smtClean="0"/>
              <a:t>Check the status of the deployed service.</a:t>
            </a:r>
          </a:p>
          <a:p>
            <a:pPr marL="0" indent="0">
              <a:buNone/>
            </a:pPr>
            <a:r>
              <a:rPr lang="en-IN" dirty="0" smtClean="0"/>
              <a:t>	</a:t>
            </a:r>
            <a:endParaRPr lang="en-IN" dirty="0"/>
          </a:p>
          <a:p>
            <a:endParaRPr lang="en-IN" dirty="0" smtClean="0"/>
          </a:p>
          <a:p>
            <a:endParaRPr lang="en-IN" dirty="0"/>
          </a:p>
          <a:p>
            <a:endParaRPr lang="en-IN" dirty="0" smtClean="0"/>
          </a:p>
          <a:p>
            <a:endParaRPr lang="en-IN" dirty="0"/>
          </a:p>
          <a:p>
            <a:pPr marL="0" indent="0">
              <a:buNone/>
            </a:pPr>
            <a:endParaRPr lang="en-IN" dirty="0" smtClean="0"/>
          </a:p>
          <a:p>
            <a:endParaRPr lang="en-IN" dirty="0" smtClean="0"/>
          </a:p>
          <a:p>
            <a:endParaRPr lang="en-IN" dirty="0"/>
          </a:p>
          <a:p>
            <a:r>
              <a:rPr lang="en-IN" dirty="0" smtClean="0"/>
              <a:t>We can see that the service scaled as 5 is running in three different Ips (one master and two nodes).</a:t>
            </a:r>
          </a:p>
          <a:p>
            <a:r>
              <a:rPr lang="en-IN" dirty="0" smtClean="0"/>
              <a:t>Since we have publish port 8761, we can use the same port to access our application.</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14" y="1755793"/>
            <a:ext cx="8052179" cy="197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939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492443"/>
          </a:xfrm>
        </p:spPr>
        <p:txBody>
          <a:bodyPr/>
          <a:lstStyle/>
          <a:p>
            <a:r>
              <a:rPr lang="en-IN" dirty="0" smtClean="0"/>
              <a:t>Use External Load Balancer.</a:t>
            </a:r>
            <a:endParaRPr lang="en-IN" dirty="0"/>
          </a:p>
        </p:txBody>
      </p:sp>
      <p:sp>
        <p:nvSpPr>
          <p:cNvPr id="3" name="Text Placeholder 2"/>
          <p:cNvSpPr>
            <a:spLocks noGrp="1"/>
          </p:cNvSpPr>
          <p:nvPr>
            <p:ph type="body" sz="quarter" idx="10"/>
          </p:nvPr>
        </p:nvSpPr>
        <p:spPr>
          <a:xfrm>
            <a:off x="508308" y="1367180"/>
            <a:ext cx="8224838" cy="1938992"/>
          </a:xfrm>
        </p:spPr>
        <p:txBody>
          <a:bodyPr/>
          <a:lstStyle/>
          <a:p>
            <a:r>
              <a:rPr lang="en-IN" dirty="0" smtClean="0"/>
              <a:t>Since our application when scaled will be running in various IPs, we need an external load balancers to connect to all the Ips as a common point.</a:t>
            </a:r>
          </a:p>
          <a:p>
            <a:r>
              <a:rPr lang="en-IN" dirty="0" smtClean="0"/>
              <a:t>Use load balancers like haproxy or nginx to connect to our applications.</a:t>
            </a:r>
          </a:p>
          <a:p>
            <a:r>
              <a:rPr lang="en-IN" dirty="0" smtClean="0"/>
              <a:t>Here we are using haproxy to configure the Ips.</a:t>
            </a:r>
          </a:p>
          <a:p>
            <a:r>
              <a:rPr lang="en-IN" dirty="0" smtClean="0"/>
              <a:t>Create a configuration file for haproxy named haproxy.cfg with contents below</a:t>
            </a:r>
          </a:p>
          <a:p>
            <a:pPr marL="0" indent="0">
              <a:buNone/>
            </a:pPr>
            <a:r>
              <a:rPr lang="en-IN" dirty="0" smtClean="0"/>
              <a:t>.</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506" y="2855794"/>
            <a:ext cx="6940567" cy="353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66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984885"/>
          </a:xfrm>
        </p:spPr>
        <p:txBody>
          <a:bodyPr/>
          <a:lstStyle/>
          <a:p>
            <a:r>
              <a:rPr lang="en-IN" dirty="0" smtClean="0"/>
              <a:t>Start the Load Balancer and Access the application in a common IP</a:t>
            </a:r>
            <a:endParaRPr lang="en-IN" dirty="0"/>
          </a:p>
        </p:txBody>
      </p:sp>
      <p:sp>
        <p:nvSpPr>
          <p:cNvPr id="3" name="Text Placeholder 2"/>
          <p:cNvSpPr>
            <a:spLocks noGrp="1"/>
          </p:cNvSpPr>
          <p:nvPr>
            <p:ph type="body" sz="quarter" idx="10"/>
          </p:nvPr>
        </p:nvSpPr>
        <p:spPr>
          <a:xfrm>
            <a:off x="481012" y="1971675"/>
            <a:ext cx="8224838" cy="1661993"/>
          </a:xfrm>
        </p:spPr>
        <p:txBody>
          <a:bodyPr/>
          <a:lstStyle/>
          <a:p>
            <a:r>
              <a:rPr lang="en-IN" dirty="0" smtClean="0"/>
              <a:t>Use docker image for haproxy .</a:t>
            </a:r>
          </a:p>
          <a:p>
            <a:r>
              <a:rPr lang="en-IN" dirty="0" smtClean="0"/>
              <a:t>Configure the haproxy to use our configuration file.</a:t>
            </a:r>
            <a:endParaRPr lang="en-IN" dirty="0"/>
          </a:p>
          <a:p>
            <a:r>
              <a:rPr lang="en-IN" dirty="0" smtClean="0"/>
              <a:t>Start the haproxy server.</a:t>
            </a:r>
          </a:p>
          <a:p>
            <a:pPr marL="0" indent="0">
              <a:buNone/>
            </a:pPr>
            <a:r>
              <a:rPr lang="en-IN" dirty="0"/>
              <a:t>	</a:t>
            </a:r>
            <a:r>
              <a:rPr lang="en-IN" dirty="0" smtClean="0"/>
              <a:t>haproxy will run in port 8080, we can access the application using this port.</a:t>
            </a:r>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427" y="3461414"/>
            <a:ext cx="8384079" cy="280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476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4d6ad1ba-d08e-4b75-8db3-2812d04b0920"/>
    <ds:schemaRef ds:uri="http://www.w3.org/XML/1998/namespace"/>
    <ds:schemaRef ds:uri="http://schemas.microsoft.com/office/infopath/2007/PartnerControls"/>
    <ds:schemaRef ds:uri="http://schemas.microsoft.com/office/2006/documentManagement/types"/>
    <ds:schemaRef ds:uri="http://purl.org/dc/terms/"/>
    <ds:schemaRef ds:uri="http://purl.org/dc/elements/1.1/"/>
    <ds:schemaRef ds:uri="http://purl.org/dc/dcmityp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258</Words>
  <Application>Microsoft Office PowerPoint</Application>
  <PresentationFormat>On-screen Show (4:3)</PresentationFormat>
  <Paragraphs>110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B2B Template (Arial)</vt:lpstr>
      <vt:lpstr>DOCKER SWARM</vt:lpstr>
      <vt:lpstr>Docker Swarm</vt:lpstr>
      <vt:lpstr>Architecture ( in our case)</vt:lpstr>
      <vt:lpstr>Creating Master</vt:lpstr>
      <vt:lpstr>Creating Worker/Node Machine</vt:lpstr>
      <vt:lpstr>Deploy Application</vt:lpstr>
      <vt:lpstr>Deploy Application – cont.</vt:lpstr>
      <vt:lpstr>Use External Load Balancer.</vt:lpstr>
      <vt:lpstr>Start the Load Balancer and Access the application in a common IP</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2016-10-26T06:37:49Z</dcterms:created>
  <dcterms:modified xsi:type="dcterms:W3CDTF">2017-08-04T07:42:09Z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