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sldIdLst>
    <p:sldId id="321" r:id="rId5"/>
    <p:sldId id="478" r:id="rId6"/>
    <p:sldId id="504" r:id="rId7"/>
    <p:sldId id="506" r:id="rId8"/>
    <p:sldId id="417" r:id="rId9"/>
    <p:sldId id="487" r:id="rId10"/>
    <p:sldId id="488" r:id="rId11"/>
    <p:sldId id="489" r:id="rId12"/>
    <p:sldId id="491" r:id="rId13"/>
    <p:sldId id="492" r:id="rId14"/>
    <p:sldId id="493" r:id="rId15"/>
    <p:sldId id="494" r:id="rId16"/>
    <p:sldId id="498" r:id="rId17"/>
    <p:sldId id="505" r:id="rId18"/>
    <p:sldId id="499" r:id="rId19"/>
    <p:sldId id="500" r:id="rId20"/>
    <p:sldId id="501" r:id="rId21"/>
    <p:sldId id="502" r:id="rId22"/>
    <p:sldId id="404"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1D"/>
    <a:srgbClr val="97D5FB"/>
    <a:srgbClr val="003366"/>
    <a:srgbClr val="FDBC5F"/>
    <a:srgbClr val="6D6E71"/>
    <a:srgbClr val="E31837"/>
    <a:srgbClr val="7C3520"/>
    <a:srgbClr val="DC4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5" autoAdjust="0"/>
    <p:restoredTop sz="99473" autoAdjust="0"/>
  </p:normalViewPr>
  <p:slideViewPr>
    <p:cSldViewPr snapToGrid="0">
      <p:cViewPr>
        <p:scale>
          <a:sx n="70" d="100"/>
          <a:sy n="70" d="100"/>
        </p:scale>
        <p:origin x="-1674" y="-174"/>
      </p:cViewPr>
      <p:guideLst>
        <p:guide orient="horz" pos="4104"/>
        <p:guide orient="horz" pos="3864"/>
        <p:guide orient="horz" pos="201"/>
        <p:guide pos="5485"/>
        <p:guide pos="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6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FA228B-44F3-45ED-AE73-E61E5A292BD1}" type="datetimeFigureOut">
              <a:rPr lang="en-US"/>
              <a:pPr>
                <a:defRPr/>
              </a:pPr>
              <a:t>6/16/2016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A280897-0726-4AE0-B74A-60B865AE9D4F}" type="slidenum">
              <a:rPr lang="en-US"/>
              <a:pPr>
                <a:defRPr/>
              </a:pPr>
              <a:t>‹#›</a:t>
            </a:fld>
            <a:endParaRPr lang="en-US" dirty="0"/>
          </a:p>
        </p:txBody>
      </p:sp>
    </p:spTree>
    <p:extLst>
      <p:ext uri="{BB962C8B-B14F-4D97-AF65-F5344CB8AC3E}">
        <p14:creationId xmlns:p14="http://schemas.microsoft.com/office/powerpoint/2010/main" val="822455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66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9A2FD78A-4C4A-4620-8580-1E7C37E6EF2E}" type="slidenum">
              <a:rPr lang="en-US" smtClean="0">
                <a:latin typeface="Calibri" pitchFamily="34" charset="0"/>
              </a:rPr>
              <a:pPr fontAlgn="base">
                <a:spcBef>
                  <a:spcPct val="0"/>
                </a:spcBef>
                <a:spcAft>
                  <a:spcPct val="0"/>
                </a:spcAft>
                <a:defRPr/>
              </a:pPr>
              <a:t>1</a:t>
            </a:fld>
            <a:endParaRPr lang="en-US" dirty="0"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fld id="{59F9BBCE-B5B2-4FC4-B44C-8708CDAD1C91}" type="slidenum">
              <a:rPr lang="en-US" smtClean="0">
                <a:solidFill>
                  <a:prstClr val="black"/>
                </a:solidFill>
                <a:latin typeface="Calibri" pitchFamily="34" charset="0"/>
              </a:rPr>
              <a:pPr>
                <a:defRPr/>
              </a:pPr>
              <a:t>19</a:t>
            </a:fld>
            <a:endParaRPr lang="en-US"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fld id="{8DF8F3AA-E09A-4FA5-B4A7-A305AB32A0F9}" type="slidenum">
              <a:rPr lang="en-US" sz="1000" smtClean="0">
                <a:solidFill>
                  <a:schemeClr val="tx2"/>
                </a:solidFill>
              </a:rPr>
              <a:pPr algn="r">
                <a:defRPr/>
              </a:pPr>
              <a:t>‹#›</a:t>
            </a:fld>
            <a:endParaRPr lang="en-US" sz="1000" dirty="0" smtClean="0">
              <a:solidFill>
                <a:schemeClr val="tx2"/>
              </a:solidFill>
            </a:endParaRPr>
          </a:p>
        </p:txBody>
      </p:sp>
      <p:pic>
        <p:nvPicPr>
          <p:cNvPr id="4" name="Picture 11" descr="Mahindra Logo.png"/>
          <p:cNvPicPr>
            <a:picLocks noChangeAspect="1"/>
          </p:cNvPicPr>
          <p:nvPr userDrawn="1"/>
        </p:nvPicPr>
        <p:blipFill>
          <a:blip r:embed="rId3"/>
          <a:srcRect/>
          <a:stretch>
            <a:fillRect/>
          </a:stretch>
        </p:blipFill>
        <p:spPr bwMode="gray">
          <a:xfrm>
            <a:off x="7010400" y="76200"/>
            <a:ext cx="2068513" cy="43815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fld id="{0F75350F-3DD1-4030-B691-C2DBDFBE6DBD}" type="slidenum">
              <a:rPr lang="en-US" sz="1000" smtClean="0">
                <a:solidFill>
                  <a:schemeClr val="tx2"/>
                </a:solidFill>
              </a:rPr>
              <a:pPr algn="r">
                <a:defRPr/>
              </a:pPr>
              <a:t>‹#›</a:t>
            </a:fld>
            <a:endParaRPr lang="en-US" sz="1000" dirty="0" smtClean="0">
              <a:solidFill>
                <a:schemeClr val="tx2"/>
              </a:solidFill>
            </a:endParaRPr>
          </a:p>
        </p:txBody>
      </p:sp>
      <p:pic>
        <p:nvPicPr>
          <p:cNvPr id="4" name="Picture 11" descr="Mahindra Logo.png"/>
          <p:cNvPicPr>
            <a:picLocks noChangeAspect="1"/>
          </p:cNvPicPr>
          <p:nvPr userDrawn="1"/>
        </p:nvPicPr>
        <p:blipFill>
          <a:blip r:embed="rId3"/>
          <a:srcRect/>
          <a:stretch>
            <a:fillRect/>
          </a:stretch>
        </p:blipFill>
        <p:spPr bwMode="gray">
          <a:xfrm>
            <a:off x="7010400" y="76200"/>
            <a:ext cx="2068513" cy="4381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userDrawn="1"/>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9"/>
          <p:cNvSpPr txBox="1">
            <a:spLocks noChangeArrowheads="1"/>
          </p:cNvSpPr>
          <p:nvPr userDrawn="1"/>
        </p:nvSpPr>
        <p:spPr bwMode="gray">
          <a:xfrm>
            <a:off x="1366838" y="3370263"/>
            <a:ext cx="67548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just">
              <a:spcBef>
                <a:spcPts val="600"/>
              </a:spcBef>
              <a:defRPr/>
            </a:pPr>
            <a:r>
              <a:rPr lang="en-US" sz="1000" b="1" dirty="0" smtClean="0">
                <a:solidFill>
                  <a:schemeClr val="tx2"/>
                </a:solidFill>
              </a:rPr>
              <a:t>Disclaimer </a:t>
            </a:r>
          </a:p>
          <a:p>
            <a:pPr algn="just">
              <a:spcBef>
                <a:spcPts val="600"/>
              </a:spcBef>
              <a:defRPr/>
            </a:pPr>
            <a:r>
              <a:rPr lang="en-US" sz="900" dirty="0" smtClean="0">
                <a:solidFill>
                  <a:schemeClr val="tx2"/>
                </a:solidFill>
              </a:rPr>
              <a:t>Tech Mahindra Limited, herein referred to as </a:t>
            </a:r>
            <a:r>
              <a:rPr lang="en-US" sz="900" dirty="0" err="1" smtClean="0">
                <a:solidFill>
                  <a:schemeClr val="tx2"/>
                </a:solidFill>
              </a:rPr>
              <a:t>TechM</a:t>
            </a:r>
            <a:r>
              <a:rPr lang="en-US" sz="900" dirty="0" smtClean="0">
                <a:solidFill>
                  <a:schemeClr val="tx2"/>
                </a:solidFill>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rPr>
              <a:t>TechM</a:t>
            </a:r>
            <a:r>
              <a:rPr lang="en-US" sz="900" dirty="0" smtClean="0">
                <a:solidFill>
                  <a:schemeClr val="tx2"/>
                </a:solidFill>
              </a:rPr>
              <a:t> or its subsidiaries. Any unauthorized use, disclosure or public dissemination of information contained herein is prohibited. Unless specifically noted, </a:t>
            </a:r>
            <a:r>
              <a:rPr lang="en-US" sz="900" dirty="0" err="1" smtClean="0">
                <a:solidFill>
                  <a:schemeClr val="tx2"/>
                </a:solidFill>
              </a:rPr>
              <a:t>TechM</a:t>
            </a:r>
            <a:r>
              <a:rPr lang="en-US" sz="900" dirty="0" smtClean="0">
                <a:solidFill>
                  <a:schemeClr val="tx2"/>
                </a:solidFill>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rPr>
              <a:t>TechM</a:t>
            </a:r>
            <a:r>
              <a:rPr lang="en-US" sz="900" dirty="0" smtClean="0">
                <a:solidFill>
                  <a:schemeClr val="tx2"/>
                </a:solidFill>
              </a:rPr>
              <a:t>. Information contained in a presentation hosted or promoted by </a:t>
            </a:r>
            <a:r>
              <a:rPr lang="en-US" sz="900" dirty="0" err="1" smtClean="0">
                <a:solidFill>
                  <a:schemeClr val="tx2"/>
                </a:solidFill>
              </a:rPr>
              <a:t>TechM</a:t>
            </a:r>
            <a:r>
              <a:rPr lang="en-US" sz="900" dirty="0" smtClean="0">
                <a:solidFill>
                  <a:schemeClr val="tx2"/>
                </a:solidFill>
              </a:rPr>
              <a:t> is provided “as is” without warranty of any kind, either expressed or implied, including any warranty of merchantability or fitness for a particular purpose. </a:t>
            </a:r>
            <a:r>
              <a:rPr lang="en-US" sz="900" dirty="0" err="1" smtClean="0">
                <a:solidFill>
                  <a:schemeClr val="tx2"/>
                </a:solidFill>
              </a:rPr>
              <a:t>TechM</a:t>
            </a:r>
            <a:r>
              <a:rPr lang="en-US" sz="900" dirty="0" smtClean="0">
                <a:solidFill>
                  <a:schemeClr val="tx2"/>
                </a:solidFill>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A09ACE7-E945-4946-A0FA-D80EDE46B874}" type="datetimeFigureOut">
              <a:rPr lang="en-US"/>
              <a:pPr>
                <a:defRPr/>
              </a:pPr>
              <a:t>6/16/2016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BB85F3B-FD9A-4CBE-B779-DCA6C736E83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29" name="Slide Number Placeholder 5"/>
          <p:cNvSpPr txBox="1">
            <a:spLocks/>
          </p:cNvSpPr>
          <p:nvPr/>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fld id="{E429C595-1DF3-4121-8484-F190BF7CAFC1}" type="slidenum">
              <a:rPr lang="en-US" sz="1000" smtClean="0">
                <a:solidFill>
                  <a:schemeClr val="tx2"/>
                </a:solidFill>
              </a:rPr>
              <a:pPr algn="r">
                <a:defRPr/>
              </a:pPr>
              <a:t>‹#›</a:t>
            </a:fld>
            <a:endParaRPr lang="en-US" sz="1000" dirty="0" smtClean="0">
              <a:solidFill>
                <a:schemeClr val="tx2"/>
              </a:solidFill>
            </a:endParaRPr>
          </a:p>
        </p:txBody>
      </p:sp>
      <p:sp>
        <p:nvSpPr>
          <p:cNvPr id="1030"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defRPr/>
            </a:pPr>
            <a:r>
              <a:rPr lang="en-US" sz="800" dirty="0" smtClean="0">
                <a:solidFill>
                  <a:schemeClr val="tx2"/>
                </a:solidFill>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Lst>
  <p:timing>
    <p:tnLst>
      <p:par>
        <p:cTn id="1" dur="indefinite" restart="never" nodeType="tmRoot"/>
      </p:par>
    </p:tnLst>
  </p:timing>
  <p:txStyles>
    <p:titleStyle>
      <a:lvl1pPr algn="l" rtl="0" eaLnBrk="0" fontAlgn="base" hangingPunct="0">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eaLnBrk="0" fontAlgn="base" hangingPunct="0">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0" fontAlgn="base" hangingPunct="0">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0" fontAlgn="base" hangingPunct="0">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0" fontAlgn="base" hangingPunct="0">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0" fontAlgn="base" hangingPunct="0">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hyperlink" Target="http://download.hazelcast.com/download.jsp?version=hazelcast-3.6&amp;p=171028013171028013"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08849" y="2375027"/>
            <a:ext cx="5511800" cy="995971"/>
          </a:xfrm>
        </p:spPr>
        <p:txBody>
          <a:bodyPr/>
          <a:lstStyle/>
          <a:p>
            <a:pPr algn="ctr"/>
            <a:r>
              <a:rPr lang="en-IN" sz="4400" dirty="0" smtClean="0"/>
              <a:t>Hazelcast 3.6</a:t>
            </a:r>
            <a:endParaRPr lang="en-IN" sz="4400" dirty="0"/>
          </a:p>
        </p:txBody>
      </p:sp>
      <p:sp>
        <p:nvSpPr>
          <p:cNvPr id="7170" name="Title 2"/>
          <p:cNvSpPr>
            <a:spLocks noGrp="1"/>
          </p:cNvSpPr>
          <p:nvPr>
            <p:ph type="title"/>
          </p:nvPr>
        </p:nvSpPr>
        <p:spPr>
          <a:xfrm>
            <a:off x="1827213" y="2184400"/>
            <a:ext cx="5511800" cy="677108"/>
          </a:xfrm>
        </p:spPr>
        <p:txBody>
          <a:bodyPr/>
          <a:lstStyle/>
          <a:p>
            <a:pPr eaLnBrk="1" hangingPunct="1"/>
            <a:r>
              <a:rPr sz="4400" dirty="0" smtClean="0">
                <a:solidFill>
                  <a:srgbClr val="E31837"/>
                </a:solidFill>
                <a:latin typeface="Arial" charset="0"/>
                <a:cs typeface="Arial" charset="0"/>
              </a:rPr>
              <a:t> </a:t>
            </a:r>
            <a:endParaRPr sz="4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Client Implementation</a:t>
            </a:r>
            <a:endParaRPr lang="en-IN" dirty="0"/>
          </a:p>
        </p:txBody>
      </p:sp>
      <p:sp>
        <p:nvSpPr>
          <p:cNvPr id="3" name="Content Placeholder 2"/>
          <p:cNvSpPr>
            <a:spLocks noGrp="1"/>
          </p:cNvSpPr>
          <p:nvPr>
            <p:ph idx="1"/>
          </p:nvPr>
        </p:nvSpPr>
        <p:spPr>
          <a:xfrm>
            <a:off x="440069" y="1316583"/>
            <a:ext cx="8212137" cy="4985980"/>
          </a:xfrm>
        </p:spPr>
        <p:txBody>
          <a:bodyPr/>
          <a:lstStyle/>
          <a:p>
            <a:r>
              <a:rPr lang="en-IN" dirty="0"/>
              <a:t>Have to include two dependencies in </a:t>
            </a:r>
            <a:r>
              <a:rPr lang="en-IN" dirty="0" err="1"/>
              <a:t>classpath</a:t>
            </a:r>
            <a:r>
              <a:rPr lang="en-IN" dirty="0"/>
              <a:t> to start using the Hazelcast client: </a:t>
            </a:r>
            <a:r>
              <a:rPr lang="en-IN" dirty="0" err="1"/>
              <a:t>hazelcast</a:t>
            </a:r>
            <a:r>
              <a:rPr lang="en-IN" dirty="0"/>
              <a:t>-&lt;version&gt;.jar and </a:t>
            </a:r>
            <a:r>
              <a:rPr lang="en-IN" dirty="0" err="1"/>
              <a:t>hazelcast</a:t>
            </a:r>
            <a:r>
              <a:rPr lang="en-IN" dirty="0"/>
              <a:t>-client-&lt;version&gt;.jar.</a:t>
            </a:r>
          </a:p>
          <a:p>
            <a:endParaRPr lang="en-IN" dirty="0" smtClean="0"/>
          </a:p>
          <a:p>
            <a:r>
              <a:rPr lang="en-IN" dirty="0"/>
              <a:t>The first step is configuration. Java client </a:t>
            </a:r>
            <a:r>
              <a:rPr lang="en-IN" dirty="0" smtClean="0"/>
              <a:t>can be configured through declaratively </a:t>
            </a:r>
            <a:r>
              <a:rPr lang="en-IN" dirty="0"/>
              <a:t>or programmatically</a:t>
            </a:r>
            <a:r>
              <a:rPr lang="en-IN" dirty="0" smtClean="0"/>
              <a:t>. Below here mentioned programmatic approach sample for reference. </a:t>
            </a:r>
          </a:p>
          <a:p>
            <a:endParaRPr lang="en-IN" dirty="0"/>
          </a:p>
          <a:p>
            <a:endParaRPr lang="en-IN" dirty="0" smtClean="0"/>
          </a:p>
          <a:p>
            <a:endParaRPr lang="en-IN" dirty="0" smtClean="0"/>
          </a:p>
          <a:p>
            <a:pPr marL="280987" lvl="1"/>
            <a:r>
              <a:rPr lang="en-IN" dirty="0" smtClean="0"/>
              <a:t>Have to set the clustered group name and password in </a:t>
            </a:r>
            <a:r>
              <a:rPr lang="en-IN" dirty="0" err="1" smtClean="0"/>
              <a:t>GroupConfig</a:t>
            </a:r>
            <a:r>
              <a:rPr lang="en-IN" dirty="0" smtClean="0"/>
              <a:t> Object </a:t>
            </a:r>
          </a:p>
          <a:p>
            <a:pPr marL="280987" lvl="1"/>
            <a:endParaRPr lang="en-IN" dirty="0" smtClean="0"/>
          </a:p>
          <a:p>
            <a:pPr marL="280987" lvl="1"/>
            <a:r>
              <a:rPr lang="en-IN" dirty="0" smtClean="0"/>
              <a:t>Have to set the member IP address in </a:t>
            </a:r>
            <a:r>
              <a:rPr lang="en-IN" dirty="0" err="1" smtClean="0"/>
              <a:t>NetworkConfig</a:t>
            </a:r>
            <a:r>
              <a:rPr lang="en-IN" dirty="0" smtClean="0"/>
              <a:t> Object to access the Hazelcast</a:t>
            </a:r>
            <a:r>
              <a:rPr lang="en-IN" dirty="0"/>
              <a:t> </a:t>
            </a:r>
            <a:r>
              <a:rPr lang="en-IN" dirty="0" smtClean="0"/>
              <a:t>server.   </a:t>
            </a:r>
          </a:p>
          <a:p>
            <a:pPr marL="280987" lvl="1"/>
            <a:endParaRPr lang="en-IN" dirty="0" smtClean="0"/>
          </a:p>
          <a:p>
            <a:pPr marL="280987" lvl="1"/>
            <a:r>
              <a:rPr lang="en-IN" dirty="0" smtClean="0"/>
              <a:t>Client always stick into single member when only one member is configured in </a:t>
            </a:r>
            <a:r>
              <a:rPr lang="en-IN" dirty="0" err="1" smtClean="0"/>
              <a:t>NetworkConfig</a:t>
            </a:r>
            <a:r>
              <a:rPr lang="en-IN" dirty="0" smtClean="0"/>
              <a:t> object. If more than one clustered members were configured, Hazelcast client dynamically connect to any one member based on </a:t>
            </a:r>
            <a:r>
              <a:rPr lang="en-IN" dirty="0" err="1" smtClean="0"/>
              <a:t>laodbalance</a:t>
            </a:r>
            <a:r>
              <a:rPr lang="en-IN" dirty="0" smtClean="0"/>
              <a: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79" y="3078922"/>
            <a:ext cx="7055892" cy="656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992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Client Implementation</a:t>
            </a:r>
            <a:endParaRPr lang="en-IN" dirty="0"/>
          </a:p>
        </p:txBody>
      </p:sp>
      <p:sp>
        <p:nvSpPr>
          <p:cNvPr id="3" name="Content Placeholder 2"/>
          <p:cNvSpPr>
            <a:spLocks noGrp="1"/>
          </p:cNvSpPr>
          <p:nvPr>
            <p:ph idx="1"/>
          </p:nvPr>
        </p:nvSpPr>
        <p:spPr>
          <a:xfrm>
            <a:off x="440069" y="1316581"/>
            <a:ext cx="8212137" cy="4708981"/>
          </a:xfrm>
        </p:spPr>
        <p:txBody>
          <a:bodyPr/>
          <a:lstStyle/>
          <a:p>
            <a:r>
              <a:rPr lang="en-IN" dirty="0" smtClean="0"/>
              <a:t>After registered the group name and member ID address, have to initialize the client.</a:t>
            </a:r>
          </a:p>
          <a:p>
            <a:endParaRPr lang="en-IN" dirty="0"/>
          </a:p>
          <a:p>
            <a:endParaRPr lang="en-IN" dirty="0" smtClean="0"/>
          </a:p>
          <a:p>
            <a:r>
              <a:rPr lang="en-IN" dirty="0" smtClean="0"/>
              <a:t>Sample client code for list, </a:t>
            </a:r>
            <a:r>
              <a:rPr lang="en-IN" dirty="0"/>
              <a:t>get, </a:t>
            </a:r>
            <a:r>
              <a:rPr lang="en-IN" dirty="0" smtClean="0"/>
              <a:t>put </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Data can be stored with Map, List, Set format in cache </a:t>
            </a:r>
          </a:p>
          <a:p>
            <a:endParaRPr lang="en-IN" dirty="0" smtClean="0"/>
          </a:p>
          <a:p>
            <a:r>
              <a:rPr lang="en-IN" dirty="0" smtClean="0"/>
              <a:t>To handle the DB data, have to implement the </a:t>
            </a:r>
            <a:r>
              <a:rPr lang="en-IN" dirty="0" err="1" smtClean="0"/>
              <a:t>MapStore</a:t>
            </a:r>
            <a:r>
              <a:rPr lang="en-IN" dirty="0" smtClean="0"/>
              <a:t> interface and overwrite the predefined methods in implementation class that should be configured in XML</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77" y="1978926"/>
            <a:ext cx="7937567" cy="48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90" y="2714625"/>
            <a:ext cx="8390540" cy="193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037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11200"/>
            <a:ext cx="8212137" cy="492443"/>
          </a:xfrm>
        </p:spPr>
        <p:txBody>
          <a:bodyPr/>
          <a:lstStyle/>
          <a:p>
            <a:r>
              <a:rPr lang="en-IN" dirty="0" smtClean="0"/>
              <a:t>Sample XML for Map-Store Configuration</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06" y="1572761"/>
            <a:ext cx="8241897" cy="467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8433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a:xfrm>
            <a:off x="481013" y="1374662"/>
            <a:ext cx="8212137" cy="4985980"/>
          </a:xfrm>
        </p:spPr>
        <p:txBody>
          <a:bodyPr/>
          <a:lstStyle/>
          <a:p>
            <a:r>
              <a:rPr lang="en-IN" dirty="0" smtClean="0"/>
              <a:t>Hazelcast </a:t>
            </a:r>
            <a:r>
              <a:rPr lang="en-IN" dirty="0"/>
              <a:t>is not having a master node. Each node in the cluster is configured to be the same in terms of functionality. </a:t>
            </a:r>
            <a:endParaRPr lang="en-IN" dirty="0" smtClean="0"/>
          </a:p>
          <a:p>
            <a:endParaRPr lang="en-IN" dirty="0"/>
          </a:p>
          <a:p>
            <a:r>
              <a:rPr lang="en-IN" dirty="0"/>
              <a:t>High </a:t>
            </a:r>
            <a:r>
              <a:rPr lang="en-IN" dirty="0" smtClean="0"/>
              <a:t>Availability. Data </a:t>
            </a:r>
            <a:r>
              <a:rPr lang="en-IN" dirty="0"/>
              <a:t>being held entirely in-memory. </a:t>
            </a:r>
            <a:r>
              <a:rPr lang="en-IN" dirty="0" smtClean="0"/>
              <a:t>Data </a:t>
            </a:r>
            <a:r>
              <a:rPr lang="en-IN" dirty="0"/>
              <a:t>backups are distributed across the cluster. </a:t>
            </a:r>
            <a:r>
              <a:rPr lang="en-IN" dirty="0" smtClean="0"/>
              <a:t>In </a:t>
            </a:r>
            <a:r>
              <a:rPr lang="en-IN" dirty="0"/>
              <a:t>the case of a failure, such as a node crash, </a:t>
            </a:r>
            <a:r>
              <a:rPr lang="en-IN" dirty="0" smtClean="0"/>
              <a:t>no </a:t>
            </a:r>
            <a:r>
              <a:rPr lang="en-IN" dirty="0"/>
              <a:t>data will be lost since Hazelcast distributes copies of data across all the nodes of cluster</a:t>
            </a:r>
            <a:r>
              <a:rPr lang="en-IN" dirty="0" smtClean="0"/>
              <a:t>.</a:t>
            </a:r>
          </a:p>
          <a:p>
            <a:endParaRPr lang="en-IN" dirty="0"/>
          </a:p>
          <a:p>
            <a:r>
              <a:rPr lang="en-IN" dirty="0"/>
              <a:t>When the size of your memory and compute requirement increases, new nodes can be dynamically joined to the cluster to scale elastically. </a:t>
            </a:r>
            <a:endParaRPr lang="en-IN" dirty="0" smtClean="0"/>
          </a:p>
          <a:p>
            <a:endParaRPr lang="en-IN" dirty="0"/>
          </a:p>
          <a:p>
            <a:r>
              <a:rPr lang="en-IN" dirty="0"/>
              <a:t>Auto discovery of nodes on a </a:t>
            </a:r>
            <a:r>
              <a:rPr lang="en-IN" dirty="0" smtClean="0"/>
              <a:t>network. </a:t>
            </a:r>
          </a:p>
          <a:p>
            <a:endParaRPr lang="en-IN" dirty="0"/>
          </a:p>
          <a:p>
            <a:r>
              <a:rPr lang="en-IN" dirty="0" smtClean="0"/>
              <a:t>The </a:t>
            </a:r>
            <a:r>
              <a:rPr lang="en-IN" dirty="0"/>
              <a:t>ability to persist data asynchronously or synchronously</a:t>
            </a:r>
            <a:r>
              <a:rPr lang="en-IN" dirty="0" smtClean="0"/>
              <a:t>.</a:t>
            </a:r>
          </a:p>
          <a:p>
            <a:endParaRPr lang="en-IN" dirty="0"/>
          </a:p>
          <a:p>
            <a:r>
              <a:rPr lang="en-IN" dirty="0"/>
              <a:t>Apart from caching, </a:t>
            </a:r>
            <a:r>
              <a:rPr lang="en-IN" dirty="0" smtClean="0"/>
              <a:t>Hazelcast involves </a:t>
            </a:r>
            <a:r>
              <a:rPr lang="en-IN" dirty="0"/>
              <a:t>Job Processing, Clustered Scheduling, Data Aggregation and Cluster </a:t>
            </a:r>
            <a:r>
              <a:rPr lang="en-IN" dirty="0" smtClean="0"/>
              <a:t>management</a:t>
            </a:r>
            <a:endParaRPr lang="en-IN" dirty="0"/>
          </a:p>
          <a:p>
            <a:pPr marL="0" indent="0">
              <a:buNone/>
            </a:pPr>
            <a:endParaRPr lang="en-IN" dirty="0"/>
          </a:p>
        </p:txBody>
      </p:sp>
    </p:spTree>
    <p:extLst>
      <p:ext uri="{BB962C8B-B14F-4D97-AF65-F5344CB8AC3E}">
        <p14:creationId xmlns:p14="http://schemas.microsoft.com/office/powerpoint/2010/main" val="2419874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Storage</a:t>
            </a:r>
          </a:p>
        </p:txBody>
      </p:sp>
      <p:sp>
        <p:nvSpPr>
          <p:cNvPr id="3" name="Content Placeholder 2"/>
          <p:cNvSpPr>
            <a:spLocks noGrp="1"/>
          </p:cNvSpPr>
          <p:nvPr>
            <p:ph idx="1"/>
          </p:nvPr>
        </p:nvSpPr>
        <p:spPr>
          <a:xfrm>
            <a:off x="481013" y="1374662"/>
            <a:ext cx="8212137" cy="4431983"/>
          </a:xfrm>
        </p:spPr>
        <p:txBody>
          <a:bodyPr/>
          <a:lstStyle/>
          <a:p>
            <a:pPr marL="0" indent="0">
              <a:buNone/>
            </a:pPr>
            <a:r>
              <a:rPr lang="en-IN" dirty="0"/>
              <a:t>Hazelcast’s data storage containers except one are extensions of the </a:t>
            </a:r>
            <a:r>
              <a:rPr lang="en-IN" dirty="0" err="1"/>
              <a:t>java.util.Collections</a:t>
            </a:r>
            <a:r>
              <a:rPr lang="en-IN" dirty="0"/>
              <a:t> interfaces. </a:t>
            </a:r>
            <a:r>
              <a:rPr lang="en-IN" dirty="0" smtClean="0"/>
              <a:t>Here </a:t>
            </a:r>
            <a:r>
              <a:rPr lang="en-IN" dirty="0"/>
              <a:t>is a list of the different data storage types:</a:t>
            </a:r>
            <a:endParaRPr lang="en-IN" dirty="0" smtClean="0"/>
          </a:p>
          <a:p>
            <a:endParaRPr lang="en-IN" dirty="0"/>
          </a:p>
          <a:p>
            <a:r>
              <a:rPr lang="en-IN" dirty="0" err="1" smtClean="0"/>
              <a:t>IList</a:t>
            </a:r>
            <a:r>
              <a:rPr lang="en-IN" dirty="0" smtClean="0"/>
              <a:t> </a:t>
            </a:r>
            <a:r>
              <a:rPr lang="en-IN" dirty="0"/>
              <a:t>– This keeps a number of objects in the order they were put in</a:t>
            </a:r>
          </a:p>
          <a:p>
            <a:endParaRPr lang="en-IN" dirty="0" smtClean="0"/>
          </a:p>
          <a:p>
            <a:r>
              <a:rPr lang="en-IN" dirty="0" err="1" smtClean="0"/>
              <a:t>IQueue</a:t>
            </a:r>
            <a:r>
              <a:rPr lang="en-IN" dirty="0" smtClean="0"/>
              <a:t> </a:t>
            </a:r>
            <a:r>
              <a:rPr lang="en-IN" dirty="0"/>
              <a:t>– This follows </a:t>
            </a:r>
            <a:r>
              <a:rPr lang="en-IN" dirty="0" err="1"/>
              <a:t>BlockingQueue</a:t>
            </a:r>
            <a:r>
              <a:rPr lang="en-IN" dirty="0"/>
              <a:t> and can be used as alternative to a Message Queue in JMS. This can be persisted via a </a:t>
            </a:r>
            <a:r>
              <a:rPr lang="en-IN" dirty="0" err="1"/>
              <a:t>QueueStore</a:t>
            </a:r>
            <a:endParaRPr lang="en-IN" dirty="0"/>
          </a:p>
          <a:p>
            <a:endParaRPr lang="en-IN" dirty="0" smtClean="0"/>
          </a:p>
          <a:p>
            <a:r>
              <a:rPr lang="en-IN" dirty="0" err="1" smtClean="0"/>
              <a:t>IMap</a:t>
            </a:r>
            <a:r>
              <a:rPr lang="en-IN" dirty="0" smtClean="0"/>
              <a:t> </a:t>
            </a:r>
            <a:r>
              <a:rPr lang="en-IN" dirty="0"/>
              <a:t>– This extends </a:t>
            </a:r>
            <a:r>
              <a:rPr lang="en-IN" dirty="0" err="1"/>
              <a:t>ConcurrentMap</a:t>
            </a:r>
            <a:r>
              <a:rPr lang="en-IN" dirty="0"/>
              <a:t>. It can also be persisted by a </a:t>
            </a:r>
            <a:r>
              <a:rPr lang="en-IN" dirty="0" err="1"/>
              <a:t>MapStore</a:t>
            </a:r>
            <a:r>
              <a:rPr lang="en-IN" dirty="0"/>
              <a:t>. It also has a number of other features that I will talk about in another post.</a:t>
            </a:r>
          </a:p>
          <a:p>
            <a:endParaRPr lang="en-IN" dirty="0" smtClean="0"/>
          </a:p>
          <a:p>
            <a:r>
              <a:rPr lang="en-IN" dirty="0" err="1" smtClean="0"/>
              <a:t>ISet</a:t>
            </a:r>
            <a:r>
              <a:rPr lang="en-IN" dirty="0" smtClean="0"/>
              <a:t> </a:t>
            </a:r>
            <a:r>
              <a:rPr lang="en-IN" dirty="0"/>
              <a:t>– The keeps a set of unique elements where order is not guaranteed.</a:t>
            </a:r>
          </a:p>
          <a:p>
            <a:endParaRPr lang="en-IN" dirty="0" smtClean="0"/>
          </a:p>
          <a:p>
            <a:r>
              <a:rPr lang="en-IN" dirty="0" err="1" smtClean="0"/>
              <a:t>MultiMap</a:t>
            </a:r>
            <a:r>
              <a:rPr lang="en-IN" dirty="0" smtClean="0"/>
              <a:t> </a:t>
            </a:r>
            <a:r>
              <a:rPr lang="en-IN" dirty="0"/>
              <a:t>– This does not follow a typical map as there can be multiple values per key</a:t>
            </a:r>
            <a:r>
              <a:rPr lang="en-IN" dirty="0" smtClean="0"/>
              <a:t>.</a:t>
            </a:r>
          </a:p>
          <a:p>
            <a:pPr marL="0" indent="0">
              <a:buNone/>
            </a:pPr>
            <a:endParaRPr lang="en-IN" dirty="0"/>
          </a:p>
        </p:txBody>
      </p:sp>
    </p:spTree>
    <p:extLst>
      <p:ext uri="{BB962C8B-B14F-4D97-AF65-F5344CB8AC3E}">
        <p14:creationId xmlns:p14="http://schemas.microsoft.com/office/powerpoint/2010/main" val="703821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Use-cases</a:t>
            </a:r>
            <a:endParaRPr lang="en-IN" dirty="0"/>
          </a:p>
        </p:txBody>
      </p:sp>
      <p:sp>
        <p:nvSpPr>
          <p:cNvPr id="3" name="Content Placeholder 2"/>
          <p:cNvSpPr>
            <a:spLocks noGrp="1"/>
          </p:cNvSpPr>
          <p:nvPr>
            <p:ph idx="1"/>
          </p:nvPr>
        </p:nvSpPr>
        <p:spPr>
          <a:xfrm>
            <a:off x="481013" y="1374662"/>
            <a:ext cx="8212137" cy="4154984"/>
          </a:xfrm>
        </p:spPr>
        <p:txBody>
          <a:bodyPr/>
          <a:lstStyle/>
          <a:p>
            <a:r>
              <a:rPr lang="en-IN" dirty="0"/>
              <a:t>Distributed cache, often in front of a database</a:t>
            </a:r>
          </a:p>
          <a:p>
            <a:endParaRPr lang="en-IN" dirty="0" smtClean="0"/>
          </a:p>
          <a:p>
            <a:r>
              <a:rPr lang="en-IN" dirty="0" smtClean="0"/>
              <a:t>Storage </a:t>
            </a:r>
            <a:r>
              <a:rPr lang="en-IN" dirty="0"/>
              <a:t>for temporal data, like web </a:t>
            </a:r>
            <a:r>
              <a:rPr lang="en-IN" dirty="0" smtClean="0"/>
              <a:t>sessions</a:t>
            </a:r>
            <a:endParaRPr lang="en-IN" dirty="0"/>
          </a:p>
          <a:p>
            <a:endParaRPr lang="en-IN" dirty="0" smtClean="0"/>
          </a:p>
          <a:p>
            <a:r>
              <a:rPr lang="en-IN" dirty="0" smtClean="0"/>
              <a:t>In-memory </a:t>
            </a:r>
            <a:r>
              <a:rPr lang="en-IN" dirty="0"/>
              <a:t>data processing and analytics</a:t>
            </a:r>
          </a:p>
          <a:p>
            <a:endParaRPr lang="en-IN" dirty="0" smtClean="0"/>
          </a:p>
          <a:p>
            <a:r>
              <a:rPr lang="en-IN" dirty="0" err="1"/>
              <a:t>M</a:t>
            </a:r>
            <a:r>
              <a:rPr lang="en-IN" dirty="0" err="1" smtClean="0"/>
              <a:t>emcached</a:t>
            </a:r>
            <a:r>
              <a:rPr lang="en-IN" dirty="0" smtClean="0"/>
              <a:t> </a:t>
            </a:r>
            <a:r>
              <a:rPr lang="en-IN" dirty="0"/>
              <a:t>alternative with a protocol compatible </a:t>
            </a:r>
            <a:r>
              <a:rPr lang="en-IN" dirty="0" smtClean="0"/>
              <a:t>interface</a:t>
            </a:r>
            <a:endParaRPr lang="en-IN" dirty="0"/>
          </a:p>
          <a:p>
            <a:endParaRPr lang="en-IN" dirty="0" smtClean="0"/>
          </a:p>
          <a:p>
            <a:r>
              <a:rPr lang="en-IN" dirty="0" smtClean="0"/>
              <a:t>Cross-JVM </a:t>
            </a:r>
            <a:r>
              <a:rPr lang="en-IN" dirty="0"/>
              <a:t>communication and shared </a:t>
            </a:r>
            <a:r>
              <a:rPr lang="en-IN" dirty="0" smtClean="0"/>
              <a:t>storage</a:t>
            </a:r>
          </a:p>
          <a:p>
            <a:endParaRPr lang="en-IN" dirty="0"/>
          </a:p>
          <a:p>
            <a:r>
              <a:rPr lang="en-IN" dirty="0" smtClean="0"/>
              <a:t>Second level caching  in Hibernate</a:t>
            </a:r>
          </a:p>
          <a:p>
            <a:endParaRPr lang="en-IN" dirty="0"/>
          </a:p>
          <a:p>
            <a:endParaRPr lang="en-IN" dirty="0" smtClean="0"/>
          </a:p>
          <a:p>
            <a:endParaRPr lang="en-IN" dirty="0"/>
          </a:p>
          <a:p>
            <a:pPr marL="0" indent="0">
              <a:buNone/>
            </a:pPr>
            <a:endParaRPr lang="en-IN" dirty="0"/>
          </a:p>
        </p:txBody>
      </p:sp>
    </p:spTree>
    <p:extLst>
      <p:ext uri="{BB962C8B-B14F-4D97-AF65-F5344CB8AC3E}">
        <p14:creationId xmlns:p14="http://schemas.microsoft.com/office/powerpoint/2010/main" val="3922511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In-Memory Data Grid </a:t>
            </a:r>
            <a:r>
              <a:rPr lang="en-IN" dirty="0"/>
              <a:t>Architecture</a:t>
            </a:r>
          </a:p>
        </p:txBody>
      </p:sp>
      <p:sp>
        <p:nvSpPr>
          <p:cNvPr id="3" name="Content Placeholder 2"/>
          <p:cNvSpPr>
            <a:spLocks noGrp="1"/>
          </p:cNvSpPr>
          <p:nvPr>
            <p:ph idx="1"/>
          </p:nvPr>
        </p:nvSpPr>
        <p:spPr>
          <a:xfrm>
            <a:off x="494661" y="3635727"/>
            <a:ext cx="8212137" cy="2769989"/>
          </a:xfrm>
        </p:spPr>
        <p:txBody>
          <a:bodyPr/>
          <a:lstStyle/>
          <a:p>
            <a:r>
              <a:rPr lang="en-IN" dirty="0"/>
              <a:t>Hazelcast data and services are centralized in one or more server members and they are accessed by the application through clients. </a:t>
            </a:r>
          </a:p>
          <a:p>
            <a:endParaRPr lang="en-IN" dirty="0" smtClean="0"/>
          </a:p>
          <a:p>
            <a:r>
              <a:rPr lang="en-IN" dirty="0" smtClean="0"/>
              <a:t>Cluster </a:t>
            </a:r>
            <a:r>
              <a:rPr lang="en-IN" dirty="0"/>
              <a:t>of server members that can be independently created and scaled. </a:t>
            </a:r>
          </a:p>
          <a:p>
            <a:endParaRPr lang="en-IN" dirty="0" smtClean="0"/>
          </a:p>
          <a:p>
            <a:r>
              <a:rPr lang="en-IN" dirty="0" smtClean="0"/>
              <a:t>Clients </a:t>
            </a:r>
            <a:r>
              <a:rPr lang="en-IN" dirty="0"/>
              <a:t>can communicate with these members to reach to Hazelcast data and services. </a:t>
            </a:r>
          </a:p>
          <a:p>
            <a:endParaRPr lang="en-IN" dirty="0" smtClean="0"/>
          </a:p>
          <a:p>
            <a:r>
              <a:rPr lang="en-IN" dirty="0" smtClean="0"/>
              <a:t>Hazelcast </a:t>
            </a:r>
            <a:r>
              <a:rPr lang="en-IN" dirty="0"/>
              <a:t>provides native clients (Java, .NET and C++), </a:t>
            </a:r>
            <a:r>
              <a:rPr lang="en-IN" dirty="0" err="1"/>
              <a:t>Memcache</a:t>
            </a:r>
            <a:r>
              <a:rPr lang="en-IN" dirty="0"/>
              <a:t> clients and REST clients.</a:t>
            </a:r>
          </a:p>
        </p:txBody>
      </p:sp>
      <p:pic>
        <p:nvPicPr>
          <p:cNvPr id="1026" name="Picture 2" descr="C:\Users\DM97389\Downloads\CSClu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681" y="1187802"/>
            <a:ext cx="482917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78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Session </a:t>
            </a:r>
            <a:r>
              <a:rPr lang="en-IN" dirty="0" smtClean="0"/>
              <a:t>Clustering </a:t>
            </a:r>
            <a:r>
              <a:rPr lang="en-IN" dirty="0"/>
              <a:t>Architecture</a:t>
            </a:r>
          </a:p>
        </p:txBody>
      </p:sp>
      <p:sp>
        <p:nvSpPr>
          <p:cNvPr id="3" name="Content Placeholder 2"/>
          <p:cNvSpPr>
            <a:spLocks noGrp="1"/>
          </p:cNvSpPr>
          <p:nvPr>
            <p:ph idx="1"/>
          </p:nvPr>
        </p:nvSpPr>
        <p:spPr>
          <a:xfrm>
            <a:off x="600978" y="5846664"/>
            <a:ext cx="8212137" cy="553998"/>
          </a:xfrm>
        </p:spPr>
        <p:txBody>
          <a:bodyPr/>
          <a:lstStyle/>
          <a:p>
            <a:r>
              <a:rPr lang="en-IN" dirty="0" smtClean="0"/>
              <a:t>Web Session Replication is replicating </a:t>
            </a:r>
            <a:r>
              <a:rPr lang="en-IN" dirty="0"/>
              <a:t>web session to other members of the cluster each time there is a change in the session data. </a:t>
            </a:r>
            <a:endParaRPr lang="en-IN" dirty="0" smtClean="0"/>
          </a:p>
        </p:txBody>
      </p:sp>
      <p:pic>
        <p:nvPicPr>
          <p:cNvPr id="1028" name="Picture 4" descr="C:\Users\DM97389\Downloads\WebSessionClustering-ServletContainer_w1000px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415" y="1286136"/>
            <a:ext cx="5917853" cy="443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849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Hazelcast Jcache Architecture</a:t>
            </a:r>
            <a:endParaRPr lang="en-IN" dirty="0"/>
          </a:p>
        </p:txBody>
      </p:sp>
      <p:sp>
        <p:nvSpPr>
          <p:cNvPr id="3" name="Content Placeholder 2"/>
          <p:cNvSpPr>
            <a:spLocks noGrp="1"/>
          </p:cNvSpPr>
          <p:nvPr>
            <p:ph idx="1"/>
          </p:nvPr>
        </p:nvSpPr>
        <p:spPr>
          <a:xfrm>
            <a:off x="546387" y="4863698"/>
            <a:ext cx="8212137" cy="1384995"/>
          </a:xfrm>
        </p:spPr>
        <p:txBody>
          <a:bodyPr/>
          <a:lstStyle/>
          <a:p>
            <a:r>
              <a:rPr lang="en-IN" dirty="0" err="1"/>
              <a:t>JCache</a:t>
            </a:r>
            <a:r>
              <a:rPr lang="en-IN" dirty="0"/>
              <a:t> standardizes caching for the Java platform: it is a common mechanism to create, access, update, and remove information from caches</a:t>
            </a:r>
            <a:r>
              <a:rPr lang="en-IN" dirty="0" smtClean="0"/>
              <a:t>. </a:t>
            </a:r>
          </a:p>
          <a:p>
            <a:endParaRPr lang="en-IN" dirty="0" smtClean="0"/>
          </a:p>
          <a:p>
            <a:r>
              <a:rPr lang="en-IN" dirty="0"/>
              <a:t>Hazelcast, the leading open source in-memory data grid, enables organizations to seamlessly integrate with </a:t>
            </a:r>
            <a:r>
              <a:rPr lang="en-IN" dirty="0" err="1"/>
              <a:t>JCache</a:t>
            </a:r>
            <a:r>
              <a:rPr lang="en-IN" dirty="0" smtClean="0"/>
              <a:t>.</a:t>
            </a:r>
            <a:endParaRPr lang="en-IN" dirty="0"/>
          </a:p>
        </p:txBody>
      </p:sp>
      <p:pic>
        <p:nvPicPr>
          <p:cNvPr id="2050" name="Picture 2" descr="C:\Users\DM97389\Downloads\JCache_w1000p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1368470"/>
            <a:ext cx="4703716" cy="3358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034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66838" y="1527175"/>
            <a:ext cx="6729412" cy="492125"/>
          </a:xfrm>
        </p:spPr>
        <p:txBody>
          <a:bodyPr/>
          <a:lstStyle/>
          <a:p>
            <a:pPr eaLnBrk="1" hangingPunct="1"/>
            <a:r>
              <a:rPr dirty="0" smtClean="0">
                <a:latin typeface="Arial" charset="0"/>
                <a:cs typeface="Arial" charset="0"/>
              </a:rPr>
              <a:t>Thank you</a:t>
            </a:r>
          </a:p>
        </p:txBody>
      </p:sp>
      <p:sp>
        <p:nvSpPr>
          <p:cNvPr id="12291" name="Text Placeholder 2"/>
          <p:cNvSpPr>
            <a:spLocks noGrp="1"/>
          </p:cNvSpPr>
          <p:nvPr>
            <p:ph type="body" sz="quarter" idx="14"/>
          </p:nvPr>
        </p:nvSpPr>
        <p:spPr>
          <a:xfrm>
            <a:off x="1366838" y="2139950"/>
            <a:ext cx="6734175" cy="277813"/>
          </a:xfrm>
        </p:spPr>
        <p:txBody>
          <a:bodyPr/>
          <a:lstStyle/>
          <a:p>
            <a:pPr>
              <a:spcBef>
                <a:spcPct val="0"/>
              </a:spcBef>
              <a:buFont typeface="Arial" charset="0"/>
              <a:buNone/>
            </a:pPr>
            <a:r>
              <a:rPr dirty="0">
                <a:latin typeface="Arial" charset="0"/>
                <a:cs typeface="Arial" charset="0"/>
              </a:rPr>
              <a:t>Visit us at www.techmahindra.com</a:t>
            </a:r>
          </a:p>
        </p:txBody>
      </p:sp>
    </p:spTree>
    <p:extLst>
      <p:ext uri="{BB962C8B-B14F-4D97-AF65-F5344CB8AC3E}">
        <p14:creationId xmlns:p14="http://schemas.microsoft.com/office/powerpoint/2010/main" val="310478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a:xfrm>
            <a:off x="521956" y="1289287"/>
            <a:ext cx="8212137" cy="4154984"/>
          </a:xfrm>
        </p:spPr>
        <p:txBody>
          <a:bodyPr/>
          <a:lstStyle/>
          <a:p>
            <a:endParaRPr lang="en-IN" dirty="0" smtClean="0"/>
          </a:p>
          <a:p>
            <a:endParaRPr lang="en-IN" dirty="0"/>
          </a:p>
          <a:p>
            <a:r>
              <a:rPr lang="en-IN" dirty="0"/>
              <a:t>Overview</a:t>
            </a:r>
          </a:p>
          <a:p>
            <a:r>
              <a:rPr lang="en-IN" dirty="0" smtClean="0"/>
              <a:t>Member </a:t>
            </a:r>
            <a:r>
              <a:rPr lang="en-IN" dirty="0" smtClean="0"/>
              <a:t>Installation</a:t>
            </a:r>
            <a:endParaRPr lang="en-IN" dirty="0"/>
          </a:p>
          <a:p>
            <a:r>
              <a:rPr lang="en-IN" dirty="0"/>
              <a:t>Mancenter </a:t>
            </a:r>
            <a:r>
              <a:rPr lang="en-IN" dirty="0" smtClean="0"/>
              <a:t>Deployment</a:t>
            </a:r>
          </a:p>
          <a:p>
            <a:r>
              <a:rPr lang="en-IN" dirty="0" smtClean="0"/>
              <a:t>Client Implementation</a:t>
            </a:r>
          </a:p>
          <a:p>
            <a:r>
              <a:rPr lang="en-IN" dirty="0" smtClean="0"/>
              <a:t>Features</a:t>
            </a:r>
            <a:endParaRPr lang="en-IN" dirty="0"/>
          </a:p>
          <a:p>
            <a:r>
              <a:rPr lang="en-IN" dirty="0"/>
              <a:t>Use-cases</a:t>
            </a:r>
          </a:p>
          <a:p>
            <a:r>
              <a:rPr lang="en-IN" dirty="0"/>
              <a:t>Data Storage </a:t>
            </a:r>
            <a:endParaRPr lang="en-IN" dirty="0" smtClean="0"/>
          </a:p>
          <a:p>
            <a:r>
              <a:rPr lang="en-IN" dirty="0" smtClean="0"/>
              <a:t>Architecture</a:t>
            </a:r>
            <a:endParaRPr lang="en-IN" dirty="0"/>
          </a:p>
          <a:p>
            <a:pPr lvl="2"/>
            <a:r>
              <a:rPr lang="en-IN" dirty="0"/>
              <a:t>In-Memory Data Grid </a:t>
            </a:r>
          </a:p>
          <a:p>
            <a:pPr lvl="2"/>
            <a:r>
              <a:rPr lang="en-IN" dirty="0"/>
              <a:t>Web Session Clustering </a:t>
            </a:r>
          </a:p>
          <a:p>
            <a:pPr lvl="2"/>
            <a:r>
              <a:rPr lang="en-IN" dirty="0" err="1"/>
              <a:t>Hazelcast</a:t>
            </a:r>
            <a:r>
              <a:rPr lang="en-IN" dirty="0"/>
              <a:t> </a:t>
            </a:r>
            <a:r>
              <a:rPr lang="en-IN" dirty="0" err="1"/>
              <a:t>Jcache</a:t>
            </a:r>
            <a:r>
              <a:rPr lang="en-IN" dirty="0"/>
              <a:t> </a:t>
            </a:r>
          </a:p>
          <a:p>
            <a:endParaRPr lang="en-IN" dirty="0"/>
          </a:p>
          <a:p>
            <a:endParaRPr lang="en-IN" dirty="0" smtClean="0"/>
          </a:p>
        </p:txBody>
      </p:sp>
    </p:spTree>
    <p:extLst>
      <p:ext uri="{BB962C8B-B14F-4D97-AF65-F5344CB8AC3E}">
        <p14:creationId xmlns:p14="http://schemas.microsoft.com/office/powerpoint/2010/main" val="119650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a:xfrm>
            <a:off x="481013" y="1467398"/>
            <a:ext cx="8212137" cy="4708981"/>
          </a:xfrm>
        </p:spPr>
        <p:txBody>
          <a:bodyPr/>
          <a:lstStyle/>
          <a:p>
            <a:r>
              <a:rPr lang="en-IN" dirty="0"/>
              <a:t>Hazelcast is an open source In-Memory Data Grid (IMDG). </a:t>
            </a:r>
          </a:p>
          <a:p>
            <a:endParaRPr lang="en-IN" dirty="0" smtClean="0"/>
          </a:p>
          <a:p>
            <a:r>
              <a:rPr lang="en-IN" dirty="0" smtClean="0"/>
              <a:t>It </a:t>
            </a:r>
            <a:r>
              <a:rPr lang="en-IN" dirty="0"/>
              <a:t>provides elastically scalable distributed In-Memory computing, widely recognized as the fastest and most scalable approach to application performance. </a:t>
            </a:r>
          </a:p>
          <a:p>
            <a:endParaRPr lang="en-IN" b="1" dirty="0" smtClean="0"/>
          </a:p>
          <a:p>
            <a:r>
              <a:rPr lang="en-IN" dirty="0"/>
              <a:t>Hazelcast is designed to be lightweight and easy to </a:t>
            </a:r>
            <a:r>
              <a:rPr lang="en-IN" dirty="0" smtClean="0"/>
              <a:t>use. </a:t>
            </a:r>
            <a:endParaRPr lang="en-IN" dirty="0"/>
          </a:p>
          <a:p>
            <a:endParaRPr lang="en-IN" dirty="0" smtClean="0"/>
          </a:p>
          <a:p>
            <a:r>
              <a:rPr lang="en-IN" dirty="0" smtClean="0"/>
              <a:t>Hazelcast </a:t>
            </a:r>
            <a:r>
              <a:rPr lang="en-IN" dirty="0"/>
              <a:t>makes distributed computing simple by offering distributed implementations of many developer friendly interfaces from Java such as Map, Queue</a:t>
            </a:r>
            <a:r>
              <a:rPr lang="en-IN" dirty="0" smtClean="0"/>
              <a:t>, Lock, </a:t>
            </a:r>
            <a:r>
              <a:rPr lang="en-IN" dirty="0"/>
              <a:t>and </a:t>
            </a:r>
            <a:r>
              <a:rPr lang="en-IN" dirty="0" err="1"/>
              <a:t>JCache</a:t>
            </a:r>
            <a:r>
              <a:rPr lang="en-IN" dirty="0" smtClean="0"/>
              <a:t>.</a:t>
            </a:r>
          </a:p>
          <a:p>
            <a:endParaRPr lang="en-IN" dirty="0" smtClean="0"/>
          </a:p>
          <a:p>
            <a:r>
              <a:rPr lang="en-IN" dirty="0" smtClean="0"/>
              <a:t>Distributed </a:t>
            </a:r>
            <a:r>
              <a:rPr lang="en-IN" dirty="0"/>
              <a:t>applications can use Hazelcast for distributed caching, synchronization, clustering, processing, pub/sub messaging, etc. </a:t>
            </a:r>
          </a:p>
          <a:p>
            <a:endParaRPr lang="en-IN" dirty="0" smtClean="0"/>
          </a:p>
          <a:p>
            <a:r>
              <a:rPr lang="en-IN" dirty="0" smtClean="0"/>
              <a:t>Hazelcast </a:t>
            </a:r>
            <a:r>
              <a:rPr lang="en-IN" dirty="0"/>
              <a:t>is implemented in Java and has clients for Java, C/C++, .NET and REST. </a:t>
            </a:r>
          </a:p>
        </p:txBody>
      </p:sp>
    </p:spTree>
    <p:extLst>
      <p:ext uri="{BB962C8B-B14F-4D97-AF65-F5344CB8AC3E}">
        <p14:creationId xmlns:p14="http://schemas.microsoft.com/office/powerpoint/2010/main" val="2587061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519" y="341076"/>
            <a:ext cx="8212137" cy="492443"/>
          </a:xfrm>
        </p:spPr>
        <p:txBody>
          <a:bodyPr/>
          <a:lstStyle/>
          <a:p>
            <a:pPr algn="ctr"/>
            <a:r>
              <a:rPr lang="en-IN" dirty="0"/>
              <a:t>Approach </a:t>
            </a:r>
            <a:r>
              <a:rPr lang="en-IN" dirty="0" smtClean="0"/>
              <a:t>to Handle Data</a:t>
            </a:r>
            <a:endParaRPr lang="en-IN" dirty="0"/>
          </a:p>
        </p:txBody>
      </p:sp>
      <p:pic>
        <p:nvPicPr>
          <p:cNvPr id="1026" name="Picture 2" descr="E:\Technical\Hazelcast\Demo\Presentation\db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4" y="1149836"/>
            <a:ext cx="3107627" cy="17237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Technical\Hazelcast\Demo\Presentation\db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991" y="1119804"/>
            <a:ext cx="2999449" cy="1723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Technical\Hazelcast\Demo\Presentation\db 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144" y="1106156"/>
            <a:ext cx="2999450" cy="172371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Technical\Hazelcast\Demo\Presentation\db 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88" y="3698542"/>
            <a:ext cx="4099102" cy="27731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Technical\Hazelcast\Demo\Presentation\db 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1798" y="3698542"/>
            <a:ext cx="3746542" cy="274581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0" y="3275463"/>
            <a:ext cx="9166594" cy="2729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194991" y="941696"/>
            <a:ext cx="0" cy="2333767"/>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167144" y="941696"/>
            <a:ext cx="0" cy="2333767"/>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572000" y="3275463"/>
            <a:ext cx="0" cy="319619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941696"/>
            <a:ext cx="9166594"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0" y="6471656"/>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27296" y="941696"/>
            <a:ext cx="0" cy="550266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9103056" y="941696"/>
            <a:ext cx="0" cy="55026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3823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Member Installation Steps</a:t>
            </a:r>
            <a:endParaRPr lang="en-IN" dirty="0"/>
          </a:p>
        </p:txBody>
      </p:sp>
      <p:sp>
        <p:nvSpPr>
          <p:cNvPr id="3" name="Content Placeholder 2"/>
          <p:cNvSpPr>
            <a:spLocks noGrp="1"/>
          </p:cNvSpPr>
          <p:nvPr>
            <p:ph idx="1"/>
          </p:nvPr>
        </p:nvSpPr>
        <p:spPr>
          <a:xfrm>
            <a:off x="440069" y="1316583"/>
            <a:ext cx="8212137" cy="4708981"/>
          </a:xfrm>
        </p:spPr>
        <p:txBody>
          <a:bodyPr/>
          <a:lstStyle/>
          <a:p>
            <a:r>
              <a:rPr lang="en-IN" dirty="0"/>
              <a:t>Download </a:t>
            </a:r>
            <a:r>
              <a:rPr lang="en-IN" dirty="0" smtClean="0"/>
              <a:t>Hazelcast 3.6 zip </a:t>
            </a:r>
            <a:r>
              <a:rPr lang="en-IN" dirty="0"/>
              <a:t>from </a:t>
            </a:r>
            <a:r>
              <a:rPr lang="en-IN" dirty="0">
                <a:hlinkClick r:id="rId2"/>
              </a:rPr>
              <a:t>http://</a:t>
            </a:r>
            <a:r>
              <a:rPr lang="en-IN" dirty="0" smtClean="0">
                <a:hlinkClick r:id="rId2"/>
              </a:rPr>
              <a:t>download.hazelcast.com/download.jsp?version=hazelcast-3.6&amp;p=171028013171028013</a:t>
            </a:r>
            <a:endParaRPr lang="en-IN" dirty="0" smtClean="0"/>
          </a:p>
          <a:p>
            <a:r>
              <a:rPr lang="en-IN" dirty="0" smtClean="0"/>
              <a:t>Extract the Hazelcast-3.6.zip file into working directory.</a:t>
            </a:r>
          </a:p>
          <a:p>
            <a:r>
              <a:rPr lang="en-IN" dirty="0" smtClean="0"/>
              <a:t>Following attributes value needs to be modified in Hazelcast.xml which is available under bin directory.</a:t>
            </a:r>
          </a:p>
          <a:p>
            <a:pPr lvl="2"/>
            <a:r>
              <a:rPr lang="en-IN" dirty="0" smtClean="0"/>
              <a:t>Group </a:t>
            </a:r>
            <a:r>
              <a:rPr lang="en-IN" dirty="0" smtClean="0">
                <a:sym typeface="Wingdings" panose="05000000000000000000" pitchFamily="2" charset="2"/>
              </a:rPr>
              <a:t> </a:t>
            </a:r>
            <a:r>
              <a:rPr lang="en-IN" dirty="0" smtClean="0"/>
              <a:t>Cluster group name &amp; password that would be used to enable multi node with same group name</a:t>
            </a:r>
          </a:p>
          <a:p>
            <a:pPr lvl="2"/>
            <a:r>
              <a:rPr lang="en-IN" dirty="0" smtClean="0"/>
              <a:t>management-</a:t>
            </a:r>
            <a:r>
              <a:rPr lang="en-IN" dirty="0" err="1" smtClean="0"/>
              <a:t>center</a:t>
            </a:r>
            <a:r>
              <a:rPr lang="en-IN" dirty="0" smtClean="0"/>
              <a:t> </a:t>
            </a:r>
            <a:r>
              <a:rPr lang="en-IN" dirty="0" smtClean="0">
                <a:sym typeface="Wingdings" panose="05000000000000000000" pitchFamily="2" charset="2"/>
              </a:rPr>
              <a:t> It should be enabled with </a:t>
            </a:r>
            <a:r>
              <a:rPr lang="en-IN" dirty="0" err="1" smtClean="0">
                <a:sym typeface="Wingdings" panose="05000000000000000000" pitchFamily="2" charset="2"/>
              </a:rPr>
              <a:t>mancenter</a:t>
            </a:r>
            <a:r>
              <a:rPr lang="en-IN" dirty="0" smtClean="0">
                <a:sym typeface="Wingdings" panose="05000000000000000000" pitchFamily="2" charset="2"/>
              </a:rPr>
              <a:t> web application link that provides consolidated statistic report includes all clustered members.</a:t>
            </a:r>
            <a:endParaRPr lang="en-IN" dirty="0" smtClean="0"/>
          </a:p>
          <a:p>
            <a:pPr lvl="2"/>
            <a:r>
              <a:rPr lang="en-IN" dirty="0" smtClean="0"/>
              <a:t>network – multicast </a:t>
            </a:r>
            <a:r>
              <a:rPr lang="en-IN" dirty="0" smtClean="0">
                <a:sym typeface="Wingdings" panose="05000000000000000000" pitchFamily="2" charset="2"/>
              </a:rPr>
              <a:t> It should be enabled to access all clustered members which are available in same network.</a:t>
            </a:r>
            <a:endParaRPr lang="en-IN" dirty="0" smtClean="0"/>
          </a:p>
          <a:p>
            <a:r>
              <a:rPr lang="en-IN" dirty="0"/>
              <a:t>Run the </a:t>
            </a:r>
            <a:r>
              <a:rPr lang="en-IN" dirty="0" smtClean="0"/>
              <a:t>start.bat to up the Hazelcast server</a:t>
            </a:r>
          </a:p>
          <a:p>
            <a:r>
              <a:rPr lang="en-IN" dirty="0" smtClean="0"/>
              <a:t>Do the same step to enable the more Hazelcast members/servers within same group </a:t>
            </a:r>
          </a:p>
          <a:p>
            <a:pPr marL="0" indent="0">
              <a:buNone/>
            </a:pPr>
            <a:endParaRPr lang="en-IN" dirty="0"/>
          </a:p>
        </p:txBody>
      </p:sp>
    </p:spTree>
    <p:extLst>
      <p:ext uri="{BB962C8B-B14F-4D97-AF65-F5344CB8AC3E}">
        <p14:creationId xmlns:p14="http://schemas.microsoft.com/office/powerpoint/2010/main" val="1878328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Hazelcast.xml</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562319"/>
            <a:ext cx="7941861" cy="4261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7644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Mancenter</a:t>
            </a:r>
            <a:endParaRPr lang="en-IN" dirty="0"/>
          </a:p>
        </p:txBody>
      </p:sp>
      <p:sp>
        <p:nvSpPr>
          <p:cNvPr id="3" name="Content Placeholder 2"/>
          <p:cNvSpPr>
            <a:spLocks noGrp="1"/>
          </p:cNvSpPr>
          <p:nvPr>
            <p:ph idx="1"/>
          </p:nvPr>
        </p:nvSpPr>
        <p:spPr>
          <a:xfrm>
            <a:off x="440069" y="1316583"/>
            <a:ext cx="8212137" cy="5262979"/>
          </a:xfrm>
        </p:spPr>
        <p:txBody>
          <a:bodyPr/>
          <a:lstStyle/>
          <a:p>
            <a:pPr marL="0" indent="0">
              <a:buNone/>
            </a:pPr>
            <a:r>
              <a:rPr lang="en-IN" dirty="0" smtClean="0"/>
              <a:t>Mancenter provides dashboard that includes clustered members, caching, maps, queues, topics, partition distribution details and performance statistic report</a:t>
            </a:r>
          </a:p>
          <a:p>
            <a:endParaRPr lang="en-IN" dirty="0"/>
          </a:p>
          <a:p>
            <a:pPr marL="0" indent="0">
              <a:buNone/>
            </a:pPr>
            <a:r>
              <a:rPr lang="en-IN" b="1" i="1" u="sng" dirty="0" smtClean="0"/>
              <a:t>Deploy Mancenter</a:t>
            </a:r>
          </a:p>
          <a:p>
            <a:pPr marL="0" indent="0">
              <a:buNone/>
            </a:pPr>
            <a:endParaRPr lang="en-IN" b="1" i="1" u="sng" dirty="0" smtClean="0"/>
          </a:p>
          <a:p>
            <a:r>
              <a:rPr lang="en-IN" dirty="0" smtClean="0"/>
              <a:t>Hazelcast provides mancenter.war file which is available under </a:t>
            </a:r>
            <a:r>
              <a:rPr lang="en-IN" dirty="0" err="1" smtClean="0"/>
              <a:t>mancenter</a:t>
            </a:r>
            <a:r>
              <a:rPr lang="en-IN" dirty="0" smtClean="0"/>
              <a:t> directory</a:t>
            </a:r>
          </a:p>
          <a:p>
            <a:endParaRPr lang="en-IN" dirty="0" smtClean="0"/>
          </a:p>
          <a:p>
            <a:r>
              <a:rPr lang="en-IN" dirty="0" smtClean="0"/>
              <a:t>Deploy war file in any one application/web server</a:t>
            </a:r>
          </a:p>
          <a:p>
            <a:endParaRPr lang="en-IN" dirty="0" smtClean="0"/>
          </a:p>
          <a:p>
            <a:r>
              <a:rPr lang="en-IN" dirty="0" smtClean="0"/>
              <a:t>Login to </a:t>
            </a:r>
            <a:r>
              <a:rPr lang="en-IN" dirty="0" err="1" smtClean="0"/>
              <a:t>mancenter</a:t>
            </a:r>
            <a:r>
              <a:rPr lang="en-IN" dirty="0" smtClean="0"/>
              <a:t> Link : http://&lt;&lt;domain name &gt;&gt;/</a:t>
            </a:r>
            <a:r>
              <a:rPr lang="en-IN" dirty="0" err="1" smtClean="0"/>
              <a:t>mancenter</a:t>
            </a:r>
            <a:endParaRPr lang="en-IN" dirty="0" smtClean="0"/>
          </a:p>
          <a:p>
            <a:endParaRPr lang="en-IN" dirty="0" smtClean="0"/>
          </a:p>
          <a:p>
            <a:r>
              <a:rPr lang="en-IN" dirty="0" smtClean="0"/>
              <a:t>Default user name &amp; password to login: admin / admin</a:t>
            </a:r>
          </a:p>
          <a:p>
            <a:endParaRPr lang="en-IN" dirty="0" smtClean="0"/>
          </a:p>
          <a:p>
            <a:r>
              <a:rPr lang="en-IN" dirty="0" smtClean="0"/>
              <a:t>Mancenter displays all members which are clustered under same group name within same network</a:t>
            </a:r>
          </a:p>
          <a:p>
            <a:endParaRPr lang="en-IN" dirty="0" smtClean="0"/>
          </a:p>
          <a:p>
            <a:r>
              <a:rPr lang="en-IN" dirty="0" smtClean="0"/>
              <a:t>Provides different statistic views to analyse the data &amp; performance </a:t>
            </a:r>
          </a:p>
          <a:p>
            <a:pPr marL="0" indent="0">
              <a:buNone/>
            </a:pPr>
            <a:endParaRPr lang="en-IN" dirty="0"/>
          </a:p>
        </p:txBody>
      </p:sp>
    </p:spTree>
    <p:extLst>
      <p:ext uri="{BB962C8B-B14F-4D97-AF65-F5344CB8AC3E}">
        <p14:creationId xmlns:p14="http://schemas.microsoft.com/office/powerpoint/2010/main" val="1240415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Mancenter – Home Screen Sample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54" y="1317022"/>
            <a:ext cx="8521605" cy="4564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492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Hazelcast Java Client</a:t>
            </a:r>
          </a:p>
        </p:txBody>
      </p:sp>
      <p:sp>
        <p:nvSpPr>
          <p:cNvPr id="3" name="Content Placeholder 2"/>
          <p:cNvSpPr>
            <a:spLocks noGrp="1"/>
          </p:cNvSpPr>
          <p:nvPr>
            <p:ph idx="1"/>
          </p:nvPr>
        </p:nvSpPr>
        <p:spPr>
          <a:xfrm>
            <a:off x="440069" y="1316583"/>
            <a:ext cx="8212137" cy="4154984"/>
          </a:xfrm>
        </p:spPr>
        <p:txBody>
          <a:bodyPr/>
          <a:lstStyle/>
          <a:p>
            <a:r>
              <a:rPr lang="en-IN" dirty="0"/>
              <a:t>There are currently three ways to connect to a running Hazelcast cluster:</a:t>
            </a:r>
          </a:p>
          <a:p>
            <a:pPr lvl="2"/>
            <a:endParaRPr lang="en-IN" dirty="0" smtClean="0"/>
          </a:p>
          <a:p>
            <a:pPr lvl="2"/>
            <a:r>
              <a:rPr lang="en-IN" dirty="0" smtClean="0"/>
              <a:t>Native </a:t>
            </a:r>
            <a:r>
              <a:rPr lang="en-IN" dirty="0"/>
              <a:t>Clients (Java, C++, .NET</a:t>
            </a:r>
            <a:r>
              <a:rPr lang="en-IN" dirty="0" smtClean="0"/>
              <a:t>)</a:t>
            </a:r>
          </a:p>
          <a:p>
            <a:pPr lvl="3"/>
            <a:r>
              <a:rPr lang="en-IN" dirty="0"/>
              <a:t>Native Clients </a:t>
            </a:r>
            <a:r>
              <a:rPr lang="en-IN" dirty="0" smtClean="0"/>
              <a:t>enables to </a:t>
            </a:r>
            <a:r>
              <a:rPr lang="en-IN" dirty="0"/>
              <a:t>perform almost all Hazelcast operations without being a member of the cluster. </a:t>
            </a:r>
          </a:p>
          <a:p>
            <a:pPr lvl="3"/>
            <a:endParaRPr lang="en-IN" dirty="0" smtClean="0"/>
          </a:p>
          <a:p>
            <a:pPr lvl="3"/>
            <a:r>
              <a:rPr lang="en-IN" dirty="0" smtClean="0"/>
              <a:t>It </a:t>
            </a:r>
            <a:r>
              <a:rPr lang="en-IN" dirty="0"/>
              <a:t>connects to one of the cluster members and delegates all cluster wide operations to it (dummy client), </a:t>
            </a:r>
            <a:r>
              <a:rPr lang="en-IN" dirty="0" smtClean="0"/>
              <a:t>or </a:t>
            </a:r>
            <a:r>
              <a:rPr lang="en-IN" dirty="0"/>
              <a:t>it connects to all of them and delegates operations smartly (smart client</a:t>
            </a:r>
            <a:r>
              <a:rPr lang="en-IN" dirty="0" smtClean="0"/>
              <a:t>).</a:t>
            </a:r>
          </a:p>
          <a:p>
            <a:pPr lvl="2"/>
            <a:endParaRPr lang="en-IN" dirty="0" smtClean="0"/>
          </a:p>
          <a:p>
            <a:pPr lvl="2"/>
            <a:r>
              <a:rPr lang="en-IN" dirty="0" err="1" smtClean="0"/>
              <a:t>Memcache</a:t>
            </a:r>
            <a:r>
              <a:rPr lang="en-IN" dirty="0" smtClean="0"/>
              <a:t> Client</a:t>
            </a:r>
          </a:p>
          <a:p>
            <a:pPr lvl="2"/>
            <a:endParaRPr lang="en-IN" dirty="0" smtClean="0"/>
          </a:p>
          <a:p>
            <a:pPr lvl="2"/>
            <a:r>
              <a:rPr lang="en-IN" dirty="0" smtClean="0"/>
              <a:t>REST Client</a:t>
            </a:r>
          </a:p>
          <a:p>
            <a:pPr lvl="2"/>
            <a:endParaRPr lang="en-IN" dirty="0"/>
          </a:p>
          <a:p>
            <a:pPr marL="0" indent="0">
              <a:buNone/>
            </a:pPr>
            <a:endParaRPr lang="en-IN" dirty="0"/>
          </a:p>
        </p:txBody>
      </p:sp>
    </p:spTree>
    <p:extLst>
      <p:ext uri="{BB962C8B-B14F-4D97-AF65-F5344CB8AC3E}">
        <p14:creationId xmlns:p14="http://schemas.microsoft.com/office/powerpoint/2010/main" val="3503126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aler Portal - Redesign_WebSphereUpgApproach V1.0">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ocument_x0020_Classification xmlns="fcfb129d-2c4d-4bcd-afb5-a92980dfa96d">PreSales Kit</Document_x0020_Classification>
    <Folder xmlns="b6ae8028-3361-4878-ad09-deb2e128b95c" xsi:nil="true"/>
    <Document_x0020_Sub_x0020_Classification xmlns="fcfb129d-2c4d-4bcd-afb5-a92980dfa96d">Process and Service Offering</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CE6DA27E-1EBB-40C4-8898-6FC3071EF814}">
  <ds:schemaRefs>
    <ds:schemaRef ds:uri="fcfb129d-2c4d-4bcd-afb5-a92980dfa96d"/>
    <ds:schemaRef ds:uri="http://purl.org/dc/dcmitype/"/>
    <ds:schemaRef ds:uri="http://www.w3.org/XML/1998/namespace"/>
    <ds:schemaRef ds:uri="http://schemas.microsoft.com/office/2006/documentManagement/types"/>
    <ds:schemaRef ds:uri="http://purl.org/dc/terms/"/>
    <ds:schemaRef ds:uri="http://purl.org/dc/elements/1.1/"/>
    <ds:schemaRef ds:uri="b6ae8028-3361-4878-ad09-deb2e128b95c"/>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2BC631DF-D038-45DD-B9B8-299437204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1078</Words>
  <Application>Microsoft Office PowerPoint</Application>
  <PresentationFormat>On-screen Show (4:3)</PresentationFormat>
  <Paragraphs>151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Dealer Portal - Redesign_WebSphereUpgApproach V1.0</vt:lpstr>
      <vt:lpstr> </vt:lpstr>
      <vt:lpstr>Agenda</vt:lpstr>
      <vt:lpstr>Overview</vt:lpstr>
      <vt:lpstr>Approach to Handle Data</vt:lpstr>
      <vt:lpstr>Member Installation Steps</vt:lpstr>
      <vt:lpstr>Sample Hazelcast.xml</vt:lpstr>
      <vt:lpstr>Mancenter</vt:lpstr>
      <vt:lpstr>Mancenter – Home Screen Sample</vt:lpstr>
      <vt:lpstr>Hazelcast Java Client</vt:lpstr>
      <vt:lpstr>Java Client Implementation</vt:lpstr>
      <vt:lpstr>Java Client Implementation</vt:lpstr>
      <vt:lpstr>Sample XML for Map-Store Configuration</vt:lpstr>
      <vt:lpstr>Features</vt:lpstr>
      <vt:lpstr>Data Storage</vt:lpstr>
      <vt:lpstr>Use-cases</vt:lpstr>
      <vt:lpstr>In-Memory Data Grid Architecture</vt:lpstr>
      <vt:lpstr>Web Session Clustering Architecture</vt:lpstr>
      <vt:lpstr>Hazelcast Jcache Architecture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2013-06-28T13:40:41Z</dcterms:created>
  <dcterms:modified xsi:type="dcterms:W3CDTF">2016-06-16T09:14:53Z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Rating (0-5)">
    <vt:lpwstr/>
  </property>
</Properties>
</file>