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3"/>
  </p:notesMasterIdLst>
  <p:sldIdLst>
    <p:sldId id="321" r:id="rId5"/>
    <p:sldId id="322" r:id="rId6"/>
    <p:sldId id="351" r:id="rId7"/>
    <p:sldId id="352" r:id="rId8"/>
    <p:sldId id="337" r:id="rId9"/>
    <p:sldId id="353" r:id="rId10"/>
    <p:sldId id="354" r:id="rId11"/>
    <p:sldId id="355"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67" autoAdjust="0"/>
  </p:normalViewPr>
  <p:slideViewPr>
    <p:cSldViewPr snapToGrid="0" showGuides="1">
      <p:cViewPr varScale="1">
        <p:scale>
          <a:sx n="74" d="100"/>
          <a:sy n="74" d="100"/>
        </p:scale>
        <p:origin x="-1290" y="-90"/>
      </p:cViewPr>
      <p:guideLst>
        <p:guide orient="horz" pos="2160"/>
        <p:guide pos="2880"/>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11/29/2016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3029708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37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A8D56D8-29CD-4F74-A2B6-9F55DD446A0F}" type="slidenum">
              <a:rPr lang="en-US"/>
              <a:pPr fontAlgn="base">
                <a:spcBef>
                  <a:spcPct val="0"/>
                </a:spcBef>
                <a:spcAft>
                  <a:spcPct val="0"/>
                </a:spcAft>
              </a:pPr>
              <a:t>2</a:t>
            </a:fld>
            <a:endParaRPr lang="en-US"/>
          </a:p>
        </p:txBody>
      </p:sp>
    </p:spTree>
    <p:extLst>
      <p:ext uri="{BB962C8B-B14F-4D97-AF65-F5344CB8AC3E}">
        <p14:creationId xmlns:p14="http://schemas.microsoft.com/office/powerpoint/2010/main" val="3285737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37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A8D56D8-29CD-4F74-A2B6-9F55DD446A0F}" type="slidenum">
              <a:rPr lang="en-US"/>
              <a:pPr fontAlgn="base">
                <a:spcBef>
                  <a:spcPct val="0"/>
                </a:spcBef>
                <a:spcAft>
                  <a:spcPct val="0"/>
                </a:spcAft>
              </a:pPr>
              <a:t>3</a:t>
            </a:fld>
            <a:endParaRPr lang="en-US"/>
          </a:p>
        </p:txBody>
      </p:sp>
    </p:spTree>
    <p:extLst>
      <p:ext uri="{BB962C8B-B14F-4D97-AF65-F5344CB8AC3E}">
        <p14:creationId xmlns:p14="http://schemas.microsoft.com/office/powerpoint/2010/main" val="3285737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37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A8D56D8-29CD-4F74-A2B6-9F55DD446A0F}" type="slidenum">
              <a:rPr lang="en-US"/>
              <a:pPr fontAlgn="base">
                <a:spcBef>
                  <a:spcPct val="0"/>
                </a:spcBef>
                <a:spcAft>
                  <a:spcPct val="0"/>
                </a:spcAft>
              </a:pPr>
              <a:t>4</a:t>
            </a:fld>
            <a:endParaRPr lang="en-US"/>
          </a:p>
        </p:txBody>
      </p:sp>
    </p:spTree>
    <p:extLst>
      <p:ext uri="{BB962C8B-B14F-4D97-AF65-F5344CB8AC3E}">
        <p14:creationId xmlns:p14="http://schemas.microsoft.com/office/powerpoint/2010/main" val="3285737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4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5D62B17-BE92-4B69-890A-98798F275FFF}" type="slidenum">
              <a:rPr lang="en-US"/>
              <a:pPr fontAlgn="base">
                <a:spcBef>
                  <a:spcPct val="0"/>
                </a:spcBef>
                <a:spcAft>
                  <a:spcPct val="0"/>
                </a:spcAft>
              </a:pPr>
              <a:t>5</a:t>
            </a:fld>
            <a:endParaRPr lang="en-US"/>
          </a:p>
        </p:txBody>
      </p:sp>
    </p:spTree>
    <p:extLst>
      <p:ext uri="{BB962C8B-B14F-4D97-AF65-F5344CB8AC3E}">
        <p14:creationId xmlns:p14="http://schemas.microsoft.com/office/powerpoint/2010/main" val="1564880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37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A8D56D8-29CD-4F74-A2B6-9F55DD446A0F}" type="slidenum">
              <a:rPr lang="en-US"/>
              <a:pPr fontAlgn="base">
                <a:spcBef>
                  <a:spcPct val="0"/>
                </a:spcBef>
                <a:spcAft>
                  <a:spcPct val="0"/>
                </a:spcAft>
              </a:pPr>
              <a:t>6</a:t>
            </a:fld>
            <a:endParaRPr lang="en-US"/>
          </a:p>
        </p:txBody>
      </p:sp>
    </p:spTree>
    <p:extLst>
      <p:ext uri="{BB962C8B-B14F-4D97-AF65-F5344CB8AC3E}">
        <p14:creationId xmlns:p14="http://schemas.microsoft.com/office/powerpoint/2010/main" val="3285737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37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A8D56D8-29CD-4F74-A2B6-9F55DD446A0F}" type="slidenum">
              <a:rPr lang="en-US"/>
              <a:pPr fontAlgn="base">
                <a:spcBef>
                  <a:spcPct val="0"/>
                </a:spcBef>
                <a:spcAft>
                  <a:spcPct val="0"/>
                </a:spcAft>
              </a:pPr>
              <a:t>7</a:t>
            </a:fld>
            <a:endParaRPr lang="en-US"/>
          </a:p>
        </p:txBody>
      </p:sp>
    </p:spTree>
    <p:extLst>
      <p:ext uri="{BB962C8B-B14F-4D97-AF65-F5344CB8AC3E}">
        <p14:creationId xmlns:p14="http://schemas.microsoft.com/office/powerpoint/2010/main" val="3285737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37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A8D56D8-29CD-4F74-A2B6-9F55DD446A0F}" type="slidenum">
              <a:rPr lang="en-US"/>
              <a:pPr fontAlgn="base">
                <a:spcBef>
                  <a:spcPct val="0"/>
                </a:spcBef>
                <a:spcAft>
                  <a:spcPct val="0"/>
                </a:spcAft>
              </a:pPr>
              <a:t>8</a:t>
            </a:fld>
            <a:endParaRPr lang="en-US"/>
          </a:p>
        </p:txBody>
      </p:sp>
    </p:spTree>
    <p:extLst>
      <p:ext uri="{BB962C8B-B14F-4D97-AF65-F5344CB8AC3E}">
        <p14:creationId xmlns:p14="http://schemas.microsoft.com/office/powerpoint/2010/main" val="32857379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4A1B5254-7962-4C22-AEFA-8B9A0612FAEB}"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308324"/>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a:t>
            </a:r>
            <a:r>
              <a:rPr lang="en-US" sz="900" dirty="0" smtClean="0">
                <a:solidFill>
                  <a:schemeClr val="tx2"/>
                </a:solidFill>
                <a:latin typeface="Arial" pitchFamily="34" charset="0"/>
                <a:cs typeface="Arial" pitchFamily="34" charset="0"/>
              </a:rPr>
              <a:t>information purposes </a:t>
            </a:r>
            <a:r>
              <a:rPr lang="en-US" sz="900" dirty="0">
                <a:solidFill>
                  <a:schemeClr val="tx2"/>
                </a:solidFill>
                <a:latin typeface="Arial" pitchFamily="34" charset="0"/>
                <a:cs typeface="Arial" pitchFamily="34" charset="0"/>
              </a:rPr>
              <a:t>and private circulation only and do not constitute an offer to buy or sell any </a:t>
            </a:r>
            <a:r>
              <a:rPr lang="en-US" sz="900" dirty="0" smtClean="0">
                <a:solidFill>
                  <a:schemeClr val="tx2"/>
                </a:solidFill>
                <a:latin typeface="Arial" pitchFamily="34" charset="0"/>
                <a:cs typeface="Arial" pitchFamily="34" charset="0"/>
              </a:rPr>
              <a:t>services</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mentioned </a:t>
            </a:r>
            <a:r>
              <a:rPr lang="en-US" sz="900" dirty="0">
                <a:solidFill>
                  <a:schemeClr val="tx2"/>
                </a:solidFill>
                <a:latin typeface="Arial" pitchFamily="34" charset="0"/>
                <a:cs typeface="Arial" pitchFamily="34" charset="0"/>
              </a:rPr>
              <a:t>therein. They do not purport to be a complete description of the </a:t>
            </a:r>
            <a:r>
              <a:rPr lang="en-US" sz="900" dirty="0" smtClean="0">
                <a:solidFill>
                  <a:schemeClr val="tx2"/>
                </a:solidFill>
                <a:latin typeface="Arial" pitchFamily="34" charset="0"/>
                <a:cs typeface="Arial" pitchFamily="34" charset="0"/>
              </a:rPr>
              <a:t>market </a:t>
            </a:r>
            <a:r>
              <a:rPr lang="en-US" sz="900" dirty="0">
                <a:solidFill>
                  <a:schemeClr val="tx2"/>
                </a:solidFill>
                <a:latin typeface="Arial" pitchFamily="34" charset="0"/>
                <a:cs typeface="Arial" pitchFamily="34" charset="0"/>
              </a:rPr>
              <a:t>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a:t>
            </a:r>
            <a:r>
              <a:rPr lang="en-US" sz="900" dirty="0" smtClean="0">
                <a:solidFill>
                  <a:schemeClr val="tx2"/>
                </a:solidFill>
                <a:latin typeface="Arial" pitchFamily="34" charset="0"/>
                <a:cs typeface="Arial" pitchFamily="34" charset="0"/>
              </a:rPr>
              <a:t>Individual </a:t>
            </a:r>
            <a:r>
              <a:rPr lang="en-US" sz="900" dirty="0">
                <a:solidFill>
                  <a:schemeClr val="tx2"/>
                </a:solidFill>
                <a:latin typeface="Arial" pitchFamily="34" charset="0"/>
                <a:cs typeface="Arial" pitchFamily="34" charset="0"/>
              </a:rPr>
              <a:t>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sp>
        <p:nvSpPr>
          <p:cNvPr id="2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12" name="Picture 11"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fontAlgn="auto">
              <a:spcBef>
                <a:spcPts val="600"/>
              </a:spcBef>
              <a:spcAft>
                <a:spcPts val="0"/>
              </a:spcAft>
            </a:pPr>
            <a:r>
              <a:rPr lang="en-US" sz="1000" b="1" dirty="0">
                <a:solidFill>
                  <a:srgbClr val="6D6E71"/>
                </a:solidFill>
                <a:latin typeface="Arial" pitchFamily="34" charset="0"/>
                <a:cs typeface="Arial" pitchFamily="34" charset="0"/>
              </a:rPr>
              <a:t>Disclaimer </a:t>
            </a:r>
          </a:p>
          <a:p>
            <a:pPr algn="just" fontAlgn="auto">
              <a:spcBef>
                <a:spcPts val="600"/>
              </a:spcBef>
              <a:spcAft>
                <a:spcPts val="0"/>
              </a:spcAft>
            </a:pPr>
            <a:r>
              <a:rPr lang="en-US" sz="900" dirty="0">
                <a:solidFill>
                  <a:srgbClr val="6D6E71"/>
                </a:solidFill>
                <a:latin typeface="Arial" pitchFamily="34" charset="0"/>
                <a:cs typeface="Arial" pitchFamily="34" charset="0"/>
              </a:rPr>
              <a:t>Tech Mahindra, herein referred to as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Information contained in a presentation hosted or promoted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1864288" y="2717226"/>
            <a:ext cx="5603207" cy="149102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32"/>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13CCAD47-FD76-46E6-8D9F-02939C3786FE}"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2016 </a:t>
            </a:r>
            <a:r>
              <a:rPr lang="en-US" sz="800" dirty="0">
                <a:solidFill>
                  <a:schemeClr val="tx2"/>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eclipse-javadoc:%E2%98%82=hello-sso-jwt-resource/C:\/Users\/SD00476354\/.m2\/repository\/org\/springframework\/spring-web\/4.3.3.RELEASE\/spring-web-4.3.3.RELEASE.jar%3corg"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hyperlink" Target="eclipse-javadoc:%E2%98%82=hello-sso-jwt-resource/C:\/Users\/SD00476354\/.m2\/repository\/org\/springframework\/spring-web\/4.3.3.RELEASE\/spring-web-4.3.3.RELEASE.jar%3corg.springframework.web.filter" TargetMode="External"/><Relationship Id="rId5" Type="http://schemas.openxmlformats.org/officeDocument/2006/relationships/hyperlink" Target="eclipse-javadoc:%E2%98%82=hello-sso-jwt-resource/C:\/Users\/SD00476354\/.m2\/repository\/org\/springframework\/spring-web\/4.3.3.RELEASE\/spring-web-4.3.3.RELEASE.jar%3corg.springframework.web" TargetMode="External"/><Relationship Id="rId4" Type="http://schemas.openxmlformats.org/officeDocument/2006/relationships/hyperlink" Target="eclipse-javadoc:%E2%98%82=hello-sso-jwt-resource/C:\/Users\/SD00476354\/.m2\/repository\/org\/springframework\/spring-web\/4.3.3.RELEASE\/spring-web-4.3.3.RELEASE.jar%3corg.springframework"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jwt.io/#debugger"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ubtitle 1"/>
          <p:cNvSpPr>
            <a:spLocks noGrp="1"/>
          </p:cNvSpPr>
          <p:nvPr>
            <p:ph type="subTitle" idx="1"/>
          </p:nvPr>
        </p:nvSpPr>
        <p:spPr>
          <a:xfrm>
            <a:off x="1547813" y="3558143"/>
            <a:ext cx="5511800" cy="369332"/>
          </a:xfrm>
        </p:spPr>
        <p:txBody>
          <a:bodyPr>
            <a:spAutoFit/>
          </a:bodyPr>
          <a:lstStyle/>
          <a:p>
            <a:r>
              <a:rPr lang="en-US" sz="2400" dirty="0" smtClean="0">
                <a:latin typeface="Arial" charset="0"/>
                <a:cs typeface="Arial" charset="0"/>
              </a:rPr>
              <a:t>(JSON Web Token)</a:t>
            </a:r>
            <a:endParaRPr sz="2400" dirty="0" smtClean="0">
              <a:latin typeface="Arial" charset="0"/>
              <a:cs typeface="Arial" charset="0"/>
            </a:endParaRPr>
          </a:p>
        </p:txBody>
      </p:sp>
      <p:sp>
        <p:nvSpPr>
          <p:cNvPr id="11267" name="Title 2"/>
          <p:cNvSpPr>
            <a:spLocks noGrp="1"/>
          </p:cNvSpPr>
          <p:nvPr>
            <p:ph type="title"/>
          </p:nvPr>
        </p:nvSpPr>
        <p:spPr>
          <a:xfrm>
            <a:off x="1517650" y="2805113"/>
            <a:ext cx="6680200" cy="614362"/>
          </a:xfrm>
        </p:spPr>
        <p:txBody>
          <a:bodyPr/>
          <a:lstStyle/>
          <a:p>
            <a:r>
              <a:rPr lang="en-US" dirty="0" smtClean="0">
                <a:solidFill>
                  <a:srgbClr val="E31837"/>
                </a:solidFill>
                <a:latin typeface="Arial" charset="0"/>
                <a:cs typeface="Arial" charset="0"/>
              </a:rPr>
              <a:t>JWT </a:t>
            </a:r>
            <a:endParaRPr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81013" y="719138"/>
            <a:ext cx="8224837" cy="492125"/>
          </a:xfrm>
        </p:spPr>
        <p:txBody>
          <a:bodyPr/>
          <a:lstStyle/>
          <a:p>
            <a:r>
              <a:rPr lang="en-US" dirty="0" smtClean="0">
                <a:latin typeface="Arial" charset="0"/>
                <a:cs typeface="Arial" charset="0"/>
              </a:rPr>
              <a:t>JWT</a:t>
            </a:r>
            <a:endParaRPr dirty="0" smtClean="0">
              <a:latin typeface="Arial" charset="0"/>
              <a:cs typeface="Arial" charset="0"/>
            </a:endParaRPr>
          </a:p>
        </p:txBody>
      </p:sp>
      <p:sp>
        <p:nvSpPr>
          <p:cNvPr id="13315" name="Text Placeholder 2"/>
          <p:cNvSpPr>
            <a:spLocks noGrp="1"/>
          </p:cNvSpPr>
          <p:nvPr>
            <p:ph type="body" sz="quarter" idx="10"/>
          </p:nvPr>
        </p:nvSpPr>
        <p:spPr>
          <a:xfrm>
            <a:off x="481013" y="1407795"/>
            <a:ext cx="8224837" cy="3877985"/>
          </a:xfrm>
        </p:spPr>
        <p:txBody>
          <a:bodyPr/>
          <a:lstStyle/>
          <a:p>
            <a:pPr marL="0" indent="0">
              <a:spcBef>
                <a:spcPct val="0"/>
              </a:spcBef>
              <a:spcAft>
                <a:spcPct val="0"/>
              </a:spcAft>
              <a:buNone/>
            </a:pPr>
            <a:r>
              <a:rPr lang="en-US" dirty="0"/>
              <a:t>JSON Web Token (JWT) is an open </a:t>
            </a:r>
            <a:r>
              <a:rPr lang="en-US" dirty="0" smtClean="0"/>
              <a:t>standard </a:t>
            </a:r>
            <a:r>
              <a:rPr lang="en-US" dirty="0"/>
              <a:t>that defines a compact and self-contained way for securely transmitting information between parties as a JSON object</a:t>
            </a:r>
            <a:r>
              <a:rPr lang="en-US" dirty="0" smtClean="0"/>
              <a:t>.</a:t>
            </a:r>
          </a:p>
          <a:p>
            <a:pPr marL="0" indent="0">
              <a:spcBef>
                <a:spcPct val="0"/>
              </a:spcBef>
              <a:spcAft>
                <a:spcPct val="0"/>
              </a:spcAft>
              <a:buNone/>
            </a:pPr>
            <a:r>
              <a:rPr lang="en-US" dirty="0"/>
              <a:t>JWTs can be signed using a secret (with the </a:t>
            </a:r>
            <a:r>
              <a:rPr lang="en-US" b="1" dirty="0"/>
              <a:t>HMAC</a:t>
            </a:r>
            <a:r>
              <a:rPr lang="en-US" dirty="0"/>
              <a:t> algorithm) or a public/private key pair using </a:t>
            </a:r>
            <a:r>
              <a:rPr lang="en-US" b="1" dirty="0"/>
              <a:t>RSA</a:t>
            </a:r>
            <a:r>
              <a:rPr lang="en-US" dirty="0" smtClean="0"/>
              <a:t>.</a:t>
            </a:r>
          </a:p>
          <a:p>
            <a:pPr marL="0" indent="0">
              <a:spcBef>
                <a:spcPct val="0"/>
              </a:spcBef>
              <a:spcAft>
                <a:spcPct val="0"/>
              </a:spcAft>
              <a:buNone/>
            </a:pPr>
            <a:endParaRPr lang="en-US" dirty="0">
              <a:latin typeface="Arial" charset="0"/>
              <a:cs typeface="Arial" charset="0"/>
            </a:endParaRPr>
          </a:p>
          <a:p>
            <a:pPr marL="0" indent="0">
              <a:spcBef>
                <a:spcPct val="0"/>
              </a:spcBef>
              <a:spcAft>
                <a:spcPct val="0"/>
              </a:spcAft>
              <a:buNone/>
            </a:pPr>
            <a:r>
              <a:rPr lang="en-US" b="1" dirty="0" smtClean="0"/>
              <a:t>JWT </a:t>
            </a:r>
            <a:r>
              <a:rPr lang="en-US" dirty="0" smtClean="0"/>
              <a:t> are compact because of </a:t>
            </a:r>
            <a:r>
              <a:rPr lang="en-US" dirty="0"/>
              <a:t>its smaller size, JWTs can be sent through an URL, POST </a:t>
            </a:r>
            <a:r>
              <a:rPr lang="en-US" dirty="0" smtClean="0"/>
              <a:t>parameter</a:t>
            </a:r>
            <a:r>
              <a:rPr lang="en-US" dirty="0"/>
              <a:t>, or inside an HTTP header. Additionally, the smaller size means transmission is fast</a:t>
            </a:r>
            <a:r>
              <a:rPr lang="en-US" dirty="0" smtClean="0"/>
              <a:t>.</a:t>
            </a:r>
          </a:p>
          <a:p>
            <a:pPr marL="0" indent="0">
              <a:spcBef>
                <a:spcPct val="0"/>
              </a:spcBef>
              <a:spcAft>
                <a:spcPct val="0"/>
              </a:spcAft>
              <a:buNone/>
            </a:pPr>
            <a:endParaRPr lang="en-US" dirty="0">
              <a:latin typeface="Arial" charset="0"/>
              <a:cs typeface="Arial" charset="0"/>
            </a:endParaRPr>
          </a:p>
          <a:p>
            <a:pPr marL="0" indent="0">
              <a:spcBef>
                <a:spcPct val="0"/>
              </a:spcBef>
              <a:spcAft>
                <a:spcPct val="0"/>
              </a:spcAft>
              <a:buNone/>
            </a:pPr>
            <a:r>
              <a:rPr lang="en-US" dirty="0" smtClean="0">
                <a:latin typeface="Arial" charset="0"/>
                <a:cs typeface="Arial" charset="0"/>
              </a:rPr>
              <a:t>JWT is used for Authentication and information exchange.</a:t>
            </a:r>
          </a:p>
          <a:p>
            <a:pPr marL="0" indent="0">
              <a:spcBef>
                <a:spcPct val="0"/>
              </a:spcBef>
              <a:spcAft>
                <a:spcPct val="0"/>
              </a:spcAft>
              <a:buNone/>
            </a:pPr>
            <a:endParaRPr lang="en-US" dirty="0">
              <a:latin typeface="Arial" charset="0"/>
              <a:cs typeface="Arial" charset="0"/>
            </a:endParaRPr>
          </a:p>
          <a:p>
            <a:pPr marL="0" indent="0">
              <a:spcBef>
                <a:spcPct val="0"/>
              </a:spcBef>
              <a:spcAft>
                <a:spcPct val="0"/>
              </a:spcAft>
              <a:buNone/>
            </a:pPr>
            <a:r>
              <a:rPr lang="en-US" dirty="0"/>
              <a:t>Single Sign On is a feature that widely uses JWT nowadays, because of its small overhead and its ability to be easily used across different domains.</a:t>
            </a:r>
            <a:endParaRPr dirty="0">
              <a:latin typeface="Arial" charset="0"/>
              <a:cs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81013" y="719138"/>
            <a:ext cx="8224837" cy="492125"/>
          </a:xfrm>
        </p:spPr>
        <p:txBody>
          <a:bodyPr/>
          <a:lstStyle/>
          <a:p>
            <a:r>
              <a:rPr lang="en-US" dirty="0"/>
              <a:t>JSON Web Token structure</a:t>
            </a:r>
          </a:p>
        </p:txBody>
      </p:sp>
      <p:sp>
        <p:nvSpPr>
          <p:cNvPr id="13315" name="Text Placeholder 2"/>
          <p:cNvSpPr>
            <a:spLocks noGrp="1"/>
          </p:cNvSpPr>
          <p:nvPr>
            <p:ph type="body" sz="quarter" idx="10"/>
          </p:nvPr>
        </p:nvSpPr>
        <p:spPr>
          <a:xfrm>
            <a:off x="481013" y="1407795"/>
            <a:ext cx="8224837" cy="4708981"/>
          </a:xfrm>
        </p:spPr>
        <p:txBody>
          <a:bodyPr/>
          <a:lstStyle/>
          <a:p>
            <a:pPr marL="0" indent="0">
              <a:spcBef>
                <a:spcPct val="0"/>
              </a:spcBef>
              <a:spcAft>
                <a:spcPct val="0"/>
              </a:spcAft>
              <a:buNone/>
            </a:pPr>
            <a:r>
              <a:rPr lang="en-US" dirty="0" smtClean="0"/>
              <a:t> JWT Consists of:</a:t>
            </a:r>
          </a:p>
          <a:p>
            <a:pPr marL="0" indent="0">
              <a:spcBef>
                <a:spcPct val="0"/>
              </a:spcBef>
              <a:spcAft>
                <a:spcPct val="0"/>
              </a:spcAft>
              <a:buNone/>
            </a:pPr>
            <a:endParaRPr lang="en-US" dirty="0">
              <a:latin typeface="Arial" charset="0"/>
              <a:cs typeface="Arial" charset="0"/>
            </a:endParaRPr>
          </a:p>
          <a:p>
            <a:r>
              <a:rPr lang="en-US" dirty="0"/>
              <a:t>Header</a:t>
            </a:r>
          </a:p>
          <a:p>
            <a:r>
              <a:rPr lang="en-US" dirty="0"/>
              <a:t>Payload</a:t>
            </a:r>
          </a:p>
          <a:p>
            <a:r>
              <a:rPr lang="en-US" dirty="0"/>
              <a:t>Signature</a:t>
            </a:r>
          </a:p>
          <a:p>
            <a:pPr marL="0" indent="0">
              <a:spcBef>
                <a:spcPct val="0"/>
              </a:spcBef>
              <a:spcAft>
                <a:spcPct val="0"/>
              </a:spcAft>
              <a:buNone/>
            </a:pPr>
            <a:endParaRPr lang="en-US" dirty="0" smtClean="0">
              <a:latin typeface="Arial" charset="0"/>
              <a:cs typeface="Arial" charset="0"/>
            </a:endParaRPr>
          </a:p>
          <a:p>
            <a:pPr marL="0" indent="0">
              <a:spcBef>
                <a:spcPct val="0"/>
              </a:spcBef>
              <a:spcAft>
                <a:spcPct val="0"/>
              </a:spcAft>
              <a:buNone/>
            </a:pPr>
            <a:r>
              <a:rPr lang="en-US" dirty="0" smtClean="0">
                <a:latin typeface="Arial" charset="0"/>
                <a:cs typeface="Arial" charset="0"/>
              </a:rPr>
              <a:t>Header consists of Type of Token and </a:t>
            </a:r>
            <a:r>
              <a:rPr lang="en-US" dirty="0" err="1" smtClean="0">
                <a:latin typeface="Arial" charset="0"/>
                <a:cs typeface="Arial" charset="0"/>
              </a:rPr>
              <a:t>alogrithm</a:t>
            </a:r>
            <a:r>
              <a:rPr lang="en-US" dirty="0" smtClean="0">
                <a:latin typeface="Arial" charset="0"/>
                <a:cs typeface="Arial" charset="0"/>
              </a:rPr>
              <a:t> used.</a:t>
            </a:r>
          </a:p>
          <a:p>
            <a:pPr marL="0" indent="0">
              <a:spcBef>
                <a:spcPct val="0"/>
              </a:spcBef>
              <a:spcAft>
                <a:spcPct val="0"/>
              </a:spcAft>
              <a:buNone/>
            </a:pPr>
            <a:endParaRPr lang="en-US" dirty="0">
              <a:latin typeface="Arial" charset="0"/>
              <a:cs typeface="Arial" charset="0"/>
            </a:endParaRPr>
          </a:p>
          <a:p>
            <a:pPr marL="0" indent="0">
              <a:spcBef>
                <a:spcPct val="0"/>
              </a:spcBef>
              <a:spcAft>
                <a:spcPct val="0"/>
              </a:spcAft>
              <a:buNone/>
            </a:pPr>
            <a:r>
              <a:rPr lang="en-US" dirty="0" smtClean="0">
                <a:latin typeface="Arial" charset="0"/>
                <a:cs typeface="Arial" charset="0"/>
              </a:rPr>
              <a:t>Payload consists of Claims  </a:t>
            </a:r>
            <a:r>
              <a:rPr lang="en-US" dirty="0" err="1" smtClean="0">
                <a:latin typeface="Arial" charset="0"/>
                <a:cs typeface="Arial" charset="0"/>
              </a:rPr>
              <a:t>i.e</a:t>
            </a:r>
            <a:r>
              <a:rPr lang="en-US" dirty="0" smtClean="0">
                <a:latin typeface="Arial" charset="0"/>
                <a:cs typeface="Arial" charset="0"/>
              </a:rPr>
              <a:t> statements about entity. Claims are of 3 types:</a:t>
            </a:r>
          </a:p>
          <a:p>
            <a:pPr>
              <a:spcBef>
                <a:spcPct val="0"/>
              </a:spcBef>
              <a:spcAft>
                <a:spcPct val="0"/>
              </a:spcAft>
            </a:pPr>
            <a:r>
              <a:rPr lang="en-US" dirty="0" smtClean="0">
                <a:latin typeface="Arial" charset="0"/>
                <a:cs typeface="Arial" charset="0"/>
              </a:rPr>
              <a:t>Reserved Claims: These are set of predefined claims which has information of issuer, expiration time, subject, audience etc.,</a:t>
            </a:r>
          </a:p>
          <a:p>
            <a:pPr>
              <a:spcBef>
                <a:spcPct val="0"/>
              </a:spcBef>
              <a:spcAft>
                <a:spcPct val="0"/>
              </a:spcAft>
            </a:pPr>
            <a:r>
              <a:rPr lang="en-US" dirty="0" smtClean="0">
                <a:latin typeface="Arial" charset="0"/>
                <a:cs typeface="Arial" charset="0"/>
              </a:rPr>
              <a:t>Pre Defined claims are present in public claims.</a:t>
            </a:r>
          </a:p>
          <a:p>
            <a:pPr>
              <a:spcBef>
                <a:spcPct val="0"/>
              </a:spcBef>
              <a:spcAft>
                <a:spcPct val="0"/>
              </a:spcAft>
            </a:pPr>
            <a:r>
              <a:rPr lang="en-US" dirty="0" smtClean="0">
                <a:latin typeface="Arial" charset="0"/>
                <a:cs typeface="Arial" charset="0"/>
              </a:rPr>
              <a:t>All the Customized claims can be defined in private claims.</a:t>
            </a:r>
          </a:p>
          <a:p>
            <a:pPr marL="0" indent="0">
              <a:spcBef>
                <a:spcPct val="0"/>
              </a:spcBef>
              <a:spcAft>
                <a:spcPct val="0"/>
              </a:spcAft>
              <a:buNone/>
            </a:pPr>
            <a:endParaRPr lang="en-US" dirty="0">
              <a:latin typeface="Arial" charset="0"/>
              <a:cs typeface="Arial" charset="0"/>
            </a:endParaRPr>
          </a:p>
          <a:p>
            <a:pPr marL="0" indent="0">
              <a:spcBef>
                <a:spcPct val="0"/>
              </a:spcBef>
              <a:spcAft>
                <a:spcPct val="0"/>
              </a:spcAft>
              <a:buNone/>
            </a:pPr>
            <a:r>
              <a:rPr lang="en-US" dirty="0" smtClean="0">
                <a:latin typeface="Arial" charset="0"/>
                <a:cs typeface="Arial" charset="0"/>
              </a:rPr>
              <a:t>Signature is generated based on Header.</a:t>
            </a:r>
          </a:p>
          <a:p>
            <a:pPr marL="0" indent="0">
              <a:spcBef>
                <a:spcPct val="0"/>
              </a:spcBef>
              <a:spcAft>
                <a:spcPct val="0"/>
              </a:spcAft>
              <a:buNone/>
            </a:pPr>
            <a:endParaRPr lang="en-US" dirty="0" smtClean="0">
              <a:latin typeface="Arial" charset="0"/>
              <a:cs typeface="Arial" charset="0"/>
            </a:endParaRPr>
          </a:p>
          <a:p>
            <a:pPr marL="0" indent="0">
              <a:spcBef>
                <a:spcPct val="0"/>
              </a:spcBef>
              <a:spcAft>
                <a:spcPct val="0"/>
              </a:spcAft>
              <a:buNone/>
            </a:pPr>
            <a:endParaRPr dirty="0">
              <a:latin typeface="Arial" charset="0"/>
              <a:cs typeface="Arial" charset="0"/>
            </a:endParaRPr>
          </a:p>
        </p:txBody>
      </p:sp>
    </p:spTree>
    <p:extLst>
      <p:ext uri="{BB962C8B-B14F-4D97-AF65-F5344CB8AC3E}">
        <p14:creationId xmlns:p14="http://schemas.microsoft.com/office/powerpoint/2010/main" val="14960640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81013" y="1015352"/>
            <a:ext cx="8224837" cy="492125"/>
          </a:xfrm>
        </p:spPr>
        <p:txBody>
          <a:bodyPr/>
          <a:lstStyle/>
          <a:p>
            <a:r>
              <a:rPr lang="en-US" dirty="0" smtClean="0"/>
              <a:t>Working of JWT </a:t>
            </a:r>
            <a:endParaRPr lang="en-US" dirty="0"/>
          </a:p>
        </p:txBody>
      </p:sp>
      <p:sp>
        <p:nvSpPr>
          <p:cNvPr id="13315" name="Text Placeholder 2"/>
          <p:cNvSpPr>
            <a:spLocks noGrp="1"/>
          </p:cNvSpPr>
          <p:nvPr>
            <p:ph type="body" sz="quarter" idx="10"/>
          </p:nvPr>
        </p:nvSpPr>
        <p:spPr>
          <a:xfrm>
            <a:off x="481013" y="2038859"/>
            <a:ext cx="7838739" cy="3370267"/>
          </a:xfrm>
        </p:spPr>
        <p:txBody>
          <a:bodyPr/>
          <a:lstStyle/>
          <a:p>
            <a:pPr marL="0" indent="0">
              <a:spcBef>
                <a:spcPct val="0"/>
              </a:spcBef>
              <a:spcAft>
                <a:spcPct val="0"/>
              </a:spcAft>
              <a:buNone/>
            </a:pPr>
            <a:r>
              <a:rPr lang="en-US" dirty="0" smtClean="0">
                <a:latin typeface="Arial" charset="0"/>
                <a:cs typeface="Arial" charset="0"/>
              </a:rPr>
              <a:t>Generally most common scenario of JWT working is </a:t>
            </a:r>
            <a:r>
              <a:rPr lang="en-US" dirty="0" smtClean="0"/>
              <a:t>authentication. </a:t>
            </a:r>
          </a:p>
          <a:p>
            <a:pPr marL="0" indent="0">
              <a:spcBef>
                <a:spcPct val="0"/>
              </a:spcBef>
              <a:spcAft>
                <a:spcPct val="0"/>
              </a:spcAft>
              <a:buNone/>
            </a:pPr>
            <a:endParaRPr lang="en-US" dirty="0">
              <a:latin typeface="Arial" charset="0"/>
              <a:cs typeface="Arial" charset="0"/>
            </a:endParaRPr>
          </a:p>
          <a:p>
            <a:pPr marL="0" indent="0">
              <a:spcBef>
                <a:spcPct val="0"/>
              </a:spcBef>
              <a:spcAft>
                <a:spcPct val="0"/>
              </a:spcAft>
              <a:buNone/>
            </a:pPr>
            <a:r>
              <a:rPr lang="en-US" dirty="0"/>
              <a:t>W</a:t>
            </a:r>
            <a:r>
              <a:rPr lang="en-US" dirty="0" smtClean="0"/>
              <a:t>hen ever user </a:t>
            </a:r>
            <a:r>
              <a:rPr lang="en-US" dirty="0"/>
              <a:t>successfully logs in using their credentials, a JSON Web Token will be returned and must be saved locally (typically in local storage, but cookies can be also used), instead of the traditional approach of creating a session in the server and returning a cookie</a:t>
            </a:r>
            <a:r>
              <a:rPr lang="en-US" dirty="0" smtClean="0"/>
              <a:t>.</a:t>
            </a:r>
          </a:p>
          <a:p>
            <a:pPr marL="0" indent="0">
              <a:spcBef>
                <a:spcPct val="0"/>
              </a:spcBef>
              <a:spcAft>
                <a:spcPct val="0"/>
              </a:spcAft>
              <a:buNone/>
            </a:pPr>
            <a:endParaRPr lang="en-US" dirty="0">
              <a:latin typeface="Arial" charset="0"/>
              <a:cs typeface="Arial" charset="0"/>
            </a:endParaRPr>
          </a:p>
          <a:p>
            <a:pPr marL="0" indent="0">
              <a:spcBef>
                <a:spcPct val="0"/>
              </a:spcBef>
              <a:spcAft>
                <a:spcPct val="0"/>
              </a:spcAft>
              <a:buNone/>
            </a:pPr>
            <a:r>
              <a:rPr lang="en-US" dirty="0" smtClean="0">
                <a:latin typeface="Arial" charset="0"/>
                <a:cs typeface="Arial" charset="0"/>
              </a:rPr>
              <a:t>User state is never saved in server memory it is a stateless authentication mechanism.</a:t>
            </a:r>
          </a:p>
          <a:p>
            <a:pPr marL="0" indent="0">
              <a:spcBef>
                <a:spcPct val="0"/>
              </a:spcBef>
              <a:spcAft>
                <a:spcPct val="0"/>
              </a:spcAft>
              <a:buNone/>
            </a:pPr>
            <a:r>
              <a:rPr lang="en-US" dirty="0"/>
              <a:t>The server's protected routes will check for a valid JWT in the Authorization header, and if it's present, the user will be allowed to access protected resources.</a:t>
            </a:r>
            <a:endParaRPr dirty="0">
              <a:latin typeface="Arial" charset="0"/>
              <a:cs typeface="Arial" charset="0"/>
            </a:endParaRPr>
          </a:p>
        </p:txBody>
      </p:sp>
    </p:spTree>
    <p:extLst>
      <p:ext uri="{BB962C8B-B14F-4D97-AF65-F5344CB8AC3E}">
        <p14:creationId xmlns:p14="http://schemas.microsoft.com/office/powerpoint/2010/main" val="8119285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81013" y="719138"/>
            <a:ext cx="8224837" cy="492125"/>
          </a:xfrm>
        </p:spPr>
        <p:txBody>
          <a:bodyPr/>
          <a:lstStyle/>
          <a:p>
            <a:r>
              <a:rPr dirty="0" smtClean="0">
                <a:latin typeface="Arial" charset="0"/>
                <a:cs typeface="Arial" charset="0"/>
              </a:rPr>
              <a:t>JWT Working:</a:t>
            </a: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160" y="1349921"/>
            <a:ext cx="7421880" cy="4639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81013" y="719138"/>
            <a:ext cx="8224837" cy="492125"/>
          </a:xfrm>
        </p:spPr>
        <p:txBody>
          <a:bodyPr/>
          <a:lstStyle/>
          <a:p>
            <a:r>
              <a:rPr lang="en-US" dirty="0" smtClean="0"/>
              <a:t>Configuring JWT with our application: </a:t>
            </a:r>
            <a:endParaRPr lang="en-US" dirty="0"/>
          </a:p>
        </p:txBody>
      </p:sp>
      <p:sp>
        <p:nvSpPr>
          <p:cNvPr id="13315" name="Text Placeholder 2"/>
          <p:cNvSpPr>
            <a:spLocks noGrp="1"/>
          </p:cNvSpPr>
          <p:nvPr>
            <p:ph type="body" sz="quarter" idx="10"/>
          </p:nvPr>
        </p:nvSpPr>
        <p:spPr>
          <a:xfrm>
            <a:off x="481013" y="1781283"/>
            <a:ext cx="8224837" cy="3877985"/>
          </a:xfrm>
        </p:spPr>
        <p:txBody>
          <a:bodyPr/>
          <a:lstStyle/>
          <a:p>
            <a:pPr marL="0" indent="0">
              <a:spcBef>
                <a:spcPct val="0"/>
              </a:spcBef>
              <a:spcAft>
                <a:spcPct val="0"/>
              </a:spcAft>
              <a:buNone/>
            </a:pPr>
            <a:r>
              <a:rPr lang="en-US" dirty="0" smtClean="0">
                <a:latin typeface="Arial" charset="0"/>
                <a:cs typeface="Arial" charset="0"/>
              </a:rPr>
              <a:t>We can use JWT Builder for generating JWT Tokens.</a:t>
            </a:r>
          </a:p>
          <a:p>
            <a:pPr marL="0" indent="0">
              <a:spcBef>
                <a:spcPct val="0"/>
              </a:spcBef>
              <a:spcAft>
                <a:spcPct val="0"/>
              </a:spcAft>
              <a:buNone/>
            </a:pPr>
            <a:endParaRPr lang="en-US" dirty="0">
              <a:latin typeface="Arial" charset="0"/>
              <a:cs typeface="Arial" charset="0"/>
            </a:endParaRPr>
          </a:p>
          <a:p>
            <a:pPr>
              <a:spcBef>
                <a:spcPct val="0"/>
              </a:spcBef>
              <a:spcAft>
                <a:spcPct val="0"/>
              </a:spcAft>
            </a:pPr>
            <a:r>
              <a:rPr lang="en-US" dirty="0" smtClean="0">
                <a:latin typeface="Arial" charset="0"/>
                <a:cs typeface="Arial" charset="0"/>
              </a:rPr>
              <a:t>JWT Builder uses </a:t>
            </a:r>
            <a:r>
              <a:rPr lang="en-US" dirty="0" err="1" smtClean="0">
                <a:latin typeface="Arial" charset="0"/>
                <a:cs typeface="Arial" charset="0"/>
              </a:rPr>
              <a:t>jwts</a:t>
            </a:r>
            <a:r>
              <a:rPr lang="en-US" dirty="0" smtClean="0">
                <a:latin typeface="Arial" charset="0"/>
                <a:cs typeface="Arial" charset="0"/>
              </a:rPr>
              <a:t> and Signature Algorithm for generating tokens.</a:t>
            </a:r>
          </a:p>
          <a:p>
            <a:pPr marL="0" indent="0">
              <a:spcBef>
                <a:spcPct val="0"/>
              </a:spcBef>
              <a:spcAft>
                <a:spcPct val="0"/>
              </a:spcAft>
              <a:buNone/>
            </a:pPr>
            <a:r>
              <a:rPr lang="en-US" dirty="0" smtClean="0">
                <a:latin typeface="Arial" charset="0"/>
                <a:cs typeface="Arial" charset="0"/>
              </a:rPr>
              <a:t>	</a:t>
            </a:r>
          </a:p>
          <a:p>
            <a:pPr marL="0" indent="0">
              <a:buNone/>
            </a:pPr>
            <a:r>
              <a:rPr lang="en-US" dirty="0" smtClean="0"/>
              <a:t>	</a:t>
            </a:r>
            <a:r>
              <a:rPr lang="en-US" dirty="0" err="1" smtClean="0"/>
              <a:t>JwtBuilder</a:t>
            </a:r>
            <a:r>
              <a:rPr lang="en-US" dirty="0" smtClean="0"/>
              <a:t> </a:t>
            </a:r>
            <a:r>
              <a:rPr lang="en-US" dirty="0"/>
              <a:t>builder = Jwts.</a:t>
            </a:r>
            <a:r>
              <a:rPr lang="en-US" i="1" dirty="0"/>
              <a:t>builder()</a:t>
            </a:r>
          </a:p>
          <a:p>
            <a:pPr marL="0" indent="0">
              <a:buNone/>
            </a:pPr>
            <a:r>
              <a:rPr lang="en-US" dirty="0"/>
              <a:t>                .setSubject(subject)</a:t>
            </a:r>
          </a:p>
          <a:p>
            <a:pPr marL="0" indent="0">
              <a:buNone/>
            </a:pPr>
            <a:r>
              <a:rPr lang="en-US" dirty="0"/>
              <a:t>                .setIssuedAt(now)</a:t>
            </a:r>
          </a:p>
          <a:p>
            <a:pPr marL="0" indent="0">
              <a:buNone/>
            </a:pPr>
            <a:r>
              <a:rPr lang="en-US" dirty="0"/>
              <a:t>                .signWith(SignatureAlgorithm.</a:t>
            </a:r>
            <a:r>
              <a:rPr lang="en-US" b="1" i="1" dirty="0"/>
              <a:t>HS256, </a:t>
            </a:r>
            <a:r>
              <a:rPr lang="en-US" b="1" i="1" dirty="0" err="1"/>
              <a:t>signingKey</a:t>
            </a:r>
            <a:r>
              <a:rPr lang="en-US" b="1" i="1" dirty="0" smtClean="0"/>
              <a:t>);</a:t>
            </a:r>
          </a:p>
          <a:p>
            <a:pPr marL="0" indent="0">
              <a:buNone/>
            </a:pPr>
            <a:endParaRPr lang="en-US" b="1" i="1" dirty="0">
              <a:latin typeface="Arial" charset="0"/>
              <a:cs typeface="Arial" charset="0"/>
            </a:endParaRPr>
          </a:p>
          <a:p>
            <a:r>
              <a:rPr lang="en-US" dirty="0">
                <a:latin typeface="Arial" charset="0"/>
                <a:cs typeface="Arial" charset="0"/>
              </a:rPr>
              <a:t>When ever request comes a Token is generated based on signing key and object(Example: user object).</a:t>
            </a:r>
          </a:p>
          <a:p>
            <a:r>
              <a:rPr lang="en-US" dirty="0">
                <a:latin typeface="Arial" charset="0"/>
                <a:cs typeface="Arial" charset="0"/>
              </a:rPr>
              <a:t>A cookie is created and generated token is attached to the response and  sent back to the browser.</a:t>
            </a:r>
          </a:p>
          <a:p>
            <a:pPr marL="0" indent="0">
              <a:spcBef>
                <a:spcPct val="0"/>
              </a:spcBef>
              <a:spcAft>
                <a:spcPct val="0"/>
              </a:spcAft>
              <a:buNone/>
            </a:pPr>
            <a:endParaRPr dirty="0">
              <a:latin typeface="Arial" charset="0"/>
              <a:cs typeface="Arial" charset="0"/>
            </a:endParaRPr>
          </a:p>
        </p:txBody>
      </p:sp>
    </p:spTree>
    <p:extLst>
      <p:ext uri="{BB962C8B-B14F-4D97-AF65-F5344CB8AC3E}">
        <p14:creationId xmlns:p14="http://schemas.microsoft.com/office/powerpoint/2010/main" val="9322434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81013" y="719138"/>
            <a:ext cx="8224837" cy="1477328"/>
          </a:xfrm>
        </p:spPr>
        <p:txBody>
          <a:bodyPr/>
          <a:lstStyle/>
          <a:p>
            <a:r>
              <a:rPr lang="en-US" dirty="0" smtClean="0"/>
              <a:t>Configuring it as a Single sign on with different Services which are running independently.</a:t>
            </a:r>
            <a:endParaRPr lang="en-US" dirty="0"/>
          </a:p>
        </p:txBody>
      </p:sp>
      <p:sp>
        <p:nvSpPr>
          <p:cNvPr id="13315" name="Text Placeholder 2"/>
          <p:cNvSpPr>
            <a:spLocks noGrp="1"/>
          </p:cNvSpPr>
          <p:nvPr>
            <p:ph type="body" sz="quarter" idx="10"/>
          </p:nvPr>
        </p:nvSpPr>
        <p:spPr>
          <a:xfrm>
            <a:off x="511493" y="2337435"/>
            <a:ext cx="8224837" cy="3600986"/>
          </a:xfrm>
        </p:spPr>
        <p:txBody>
          <a:bodyPr/>
          <a:lstStyle/>
          <a:p>
            <a:pPr marL="280987" lvl="1">
              <a:spcBef>
                <a:spcPct val="0"/>
              </a:spcBef>
              <a:spcAft>
                <a:spcPct val="0"/>
              </a:spcAft>
            </a:pPr>
            <a:r>
              <a:rPr lang="en-US" dirty="0" smtClean="0">
                <a:latin typeface="Arial" charset="0"/>
                <a:cs typeface="Arial" charset="0"/>
              </a:rPr>
              <a:t>We need to </a:t>
            </a:r>
            <a:r>
              <a:rPr lang="en-US" dirty="0">
                <a:latin typeface="Arial" charset="0"/>
                <a:cs typeface="Arial" charset="0"/>
              </a:rPr>
              <a:t>extend our class with </a:t>
            </a:r>
            <a:r>
              <a:rPr lang="en-US" dirty="0" err="1">
                <a:latin typeface="Arial" charset="0"/>
                <a:cs typeface="Arial" charset="0"/>
                <a:hlinkClick r:id="rId3"/>
              </a:rPr>
              <a:t>org</a:t>
            </a:r>
            <a:r>
              <a:rPr lang="en-US" dirty="0" err="1">
                <a:latin typeface="Arial" charset="0"/>
                <a:cs typeface="Arial" charset="0"/>
              </a:rPr>
              <a:t>.</a:t>
            </a:r>
            <a:r>
              <a:rPr lang="en-US" dirty="0" err="1">
                <a:latin typeface="Arial" charset="0"/>
                <a:cs typeface="Arial" charset="0"/>
                <a:hlinkClick r:id="rId4"/>
              </a:rPr>
              <a:t>springframework</a:t>
            </a:r>
            <a:r>
              <a:rPr lang="en-US" dirty="0" err="1">
                <a:latin typeface="Arial" charset="0"/>
                <a:cs typeface="Arial" charset="0"/>
              </a:rPr>
              <a:t>.</a:t>
            </a:r>
            <a:r>
              <a:rPr lang="en-US" dirty="0" err="1">
                <a:latin typeface="Arial" charset="0"/>
                <a:cs typeface="Arial" charset="0"/>
                <a:hlinkClick r:id="rId5"/>
              </a:rPr>
              <a:t>web</a:t>
            </a:r>
            <a:r>
              <a:rPr lang="en-US" dirty="0" err="1">
                <a:latin typeface="Arial" charset="0"/>
                <a:cs typeface="Arial" charset="0"/>
              </a:rPr>
              <a:t>.</a:t>
            </a:r>
            <a:r>
              <a:rPr lang="en-US" dirty="0" err="1">
                <a:latin typeface="Arial" charset="0"/>
                <a:cs typeface="Arial" charset="0"/>
                <a:hlinkClick r:id="rId6"/>
              </a:rPr>
              <a:t>filter</a:t>
            </a:r>
            <a:r>
              <a:rPr lang="en-US" dirty="0" err="1">
                <a:latin typeface="Arial" charset="0"/>
                <a:cs typeface="Arial" charset="0"/>
              </a:rPr>
              <a:t>.OncePerRequestFilter</a:t>
            </a:r>
            <a:r>
              <a:rPr lang="en-US" dirty="0">
                <a:latin typeface="Arial" charset="0"/>
                <a:cs typeface="Arial" charset="0"/>
              </a:rPr>
              <a:t> </a:t>
            </a:r>
            <a:r>
              <a:rPr lang="en-US" dirty="0" smtClean="0">
                <a:latin typeface="Arial" charset="0"/>
                <a:cs typeface="Arial" charset="0"/>
              </a:rPr>
              <a:t>  class</a:t>
            </a:r>
            <a:r>
              <a:rPr lang="en-US" dirty="0">
                <a:latin typeface="Arial" charset="0"/>
                <a:cs typeface="Arial" charset="0"/>
              </a:rPr>
              <a:t>.</a:t>
            </a:r>
          </a:p>
          <a:p>
            <a:pPr marL="280987" lvl="1">
              <a:spcBef>
                <a:spcPct val="0"/>
              </a:spcBef>
              <a:spcAft>
                <a:spcPct val="0"/>
              </a:spcAft>
            </a:pPr>
            <a:endParaRPr lang="en-US" dirty="0">
              <a:latin typeface="Arial" charset="0"/>
              <a:cs typeface="Arial" charset="0"/>
            </a:endParaRPr>
          </a:p>
          <a:p>
            <a:pPr marL="280987" lvl="1">
              <a:spcBef>
                <a:spcPct val="0"/>
              </a:spcBef>
              <a:spcAft>
                <a:spcPct val="0"/>
              </a:spcAft>
            </a:pPr>
            <a:r>
              <a:rPr lang="en-US" dirty="0">
                <a:latin typeface="Arial" charset="0"/>
                <a:cs typeface="Arial" charset="0"/>
              </a:rPr>
              <a:t>Once per request filter consists of </a:t>
            </a:r>
            <a:r>
              <a:rPr lang="en-US" dirty="0" err="1">
                <a:latin typeface="Arial" charset="0"/>
                <a:cs typeface="Arial" charset="0"/>
              </a:rPr>
              <a:t>doFilterInternal</a:t>
            </a:r>
            <a:r>
              <a:rPr lang="en-US" dirty="0">
                <a:latin typeface="Arial" charset="0"/>
                <a:cs typeface="Arial" charset="0"/>
              </a:rPr>
              <a:t>(…) method which takes request and response as parameters.</a:t>
            </a:r>
          </a:p>
          <a:p>
            <a:pPr marL="280987" lvl="1">
              <a:spcBef>
                <a:spcPct val="0"/>
              </a:spcBef>
              <a:spcAft>
                <a:spcPct val="0"/>
              </a:spcAft>
            </a:pPr>
            <a:endParaRPr lang="en-US" dirty="0">
              <a:latin typeface="Arial" charset="0"/>
              <a:cs typeface="Arial" charset="0"/>
            </a:endParaRPr>
          </a:p>
          <a:p>
            <a:pPr marL="280987" lvl="1">
              <a:spcBef>
                <a:spcPct val="0"/>
              </a:spcBef>
              <a:spcAft>
                <a:spcPct val="0"/>
              </a:spcAft>
            </a:pPr>
            <a:r>
              <a:rPr lang="en-US" dirty="0">
                <a:latin typeface="Arial" charset="0"/>
                <a:cs typeface="Arial" charset="0"/>
              </a:rPr>
              <a:t>Configure the authorization </a:t>
            </a:r>
            <a:r>
              <a:rPr lang="en-US" dirty="0" err="1">
                <a:latin typeface="Arial" charset="0"/>
                <a:cs typeface="Arial" charset="0"/>
              </a:rPr>
              <a:t>url</a:t>
            </a:r>
            <a:r>
              <a:rPr lang="en-US" dirty="0">
                <a:latin typeface="Arial" charset="0"/>
                <a:cs typeface="Arial" charset="0"/>
              </a:rPr>
              <a:t>  in configuration file:</a:t>
            </a:r>
          </a:p>
          <a:p>
            <a:pPr marL="0" lvl="1" indent="0">
              <a:spcBef>
                <a:spcPct val="0"/>
              </a:spcBef>
              <a:spcAft>
                <a:spcPct val="0"/>
              </a:spcAft>
              <a:buNone/>
            </a:pPr>
            <a:r>
              <a:rPr lang="en-US" dirty="0" smtClean="0">
                <a:latin typeface="Arial" charset="0"/>
                <a:cs typeface="Arial" charset="0"/>
              </a:rPr>
              <a:t>	</a:t>
            </a:r>
            <a:r>
              <a:rPr lang="en-US" dirty="0" err="1" smtClean="0">
                <a:latin typeface="Arial" charset="0"/>
                <a:cs typeface="Arial" charset="0"/>
              </a:rPr>
              <a:t>services.auth</a:t>
            </a:r>
            <a:r>
              <a:rPr lang="en-US" dirty="0" smtClean="0">
                <a:latin typeface="Arial" charset="0"/>
                <a:cs typeface="Arial" charset="0"/>
              </a:rPr>
              <a:t>=http</a:t>
            </a:r>
            <a:r>
              <a:rPr lang="en-US" dirty="0">
                <a:latin typeface="Arial" charset="0"/>
                <a:cs typeface="Arial" charset="0"/>
              </a:rPr>
              <a:t>://</a:t>
            </a:r>
            <a:r>
              <a:rPr lang="en-US" dirty="0" smtClean="0">
                <a:latin typeface="Arial" charset="0"/>
                <a:cs typeface="Arial" charset="0"/>
              </a:rPr>
              <a:t>localhost:8080/login</a:t>
            </a:r>
          </a:p>
          <a:p>
            <a:pPr marL="0" lvl="1" indent="0">
              <a:spcBef>
                <a:spcPct val="0"/>
              </a:spcBef>
              <a:spcAft>
                <a:spcPct val="0"/>
              </a:spcAft>
              <a:buNone/>
            </a:pPr>
            <a:endParaRPr lang="en-US" dirty="0">
              <a:latin typeface="Arial" charset="0"/>
              <a:cs typeface="Arial" charset="0"/>
            </a:endParaRPr>
          </a:p>
          <a:p>
            <a:pPr marL="280987" lvl="1">
              <a:spcBef>
                <a:spcPct val="0"/>
              </a:spcBef>
              <a:spcAft>
                <a:spcPct val="0"/>
              </a:spcAft>
            </a:pPr>
            <a:r>
              <a:rPr lang="en-US" dirty="0">
                <a:latin typeface="Arial" charset="0"/>
                <a:cs typeface="Arial" charset="0"/>
              </a:rPr>
              <a:t>This gives the authorization token, </a:t>
            </a:r>
            <a:r>
              <a:rPr lang="en-US" dirty="0" err="1">
                <a:latin typeface="Arial" charset="0"/>
                <a:cs typeface="Arial" charset="0"/>
              </a:rPr>
              <a:t>JWTFilter</a:t>
            </a:r>
            <a:r>
              <a:rPr lang="en-US" dirty="0">
                <a:latin typeface="Arial" charset="0"/>
                <a:cs typeface="Arial" charset="0"/>
              </a:rPr>
              <a:t> uses this </a:t>
            </a:r>
            <a:r>
              <a:rPr lang="en-US" dirty="0" err="1">
                <a:latin typeface="Arial" charset="0"/>
                <a:cs typeface="Arial" charset="0"/>
              </a:rPr>
              <a:t>auth</a:t>
            </a:r>
            <a:r>
              <a:rPr lang="en-US" dirty="0">
                <a:latin typeface="Arial" charset="0"/>
                <a:cs typeface="Arial" charset="0"/>
              </a:rPr>
              <a:t> which is in key value pairs and sets it to the </a:t>
            </a:r>
            <a:r>
              <a:rPr lang="en-US" dirty="0" err="1">
                <a:latin typeface="Arial" charset="0"/>
                <a:cs typeface="Arial" charset="0"/>
              </a:rPr>
              <a:t>init</a:t>
            </a:r>
            <a:r>
              <a:rPr lang="en-US" dirty="0">
                <a:latin typeface="Arial" charset="0"/>
                <a:cs typeface="Arial" charset="0"/>
              </a:rPr>
              <a:t> parameters and sends back to response with </a:t>
            </a:r>
            <a:r>
              <a:rPr lang="en-US" dirty="0" err="1">
                <a:latin typeface="Arial" charset="0"/>
                <a:cs typeface="Arial" charset="0"/>
              </a:rPr>
              <a:t>url</a:t>
            </a:r>
            <a:r>
              <a:rPr lang="en-US" dirty="0">
                <a:latin typeface="Arial" charset="0"/>
                <a:cs typeface="Arial" charset="0"/>
              </a:rPr>
              <a:t> patters.</a:t>
            </a:r>
          </a:p>
          <a:p>
            <a:pPr marL="0" lvl="1" indent="-4763">
              <a:spcBef>
                <a:spcPct val="0"/>
              </a:spcBef>
              <a:spcAft>
                <a:spcPct val="0"/>
              </a:spcAft>
              <a:buNone/>
            </a:pPr>
            <a:endParaRPr dirty="0">
              <a:latin typeface="Arial" charset="0"/>
              <a:cs typeface="Arial" charset="0"/>
            </a:endParaRPr>
          </a:p>
        </p:txBody>
      </p:sp>
    </p:spTree>
    <p:extLst>
      <p:ext uri="{BB962C8B-B14F-4D97-AF65-F5344CB8AC3E}">
        <p14:creationId xmlns:p14="http://schemas.microsoft.com/office/powerpoint/2010/main" val="37264532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81013" y="719138"/>
            <a:ext cx="8224837" cy="492443"/>
          </a:xfrm>
        </p:spPr>
        <p:txBody>
          <a:bodyPr/>
          <a:lstStyle/>
          <a:p>
            <a:r>
              <a:rPr lang="en-US" dirty="0" smtClean="0"/>
              <a:t>JWT Sample:</a:t>
            </a:r>
            <a:endParaRPr lang="en-US" dirty="0"/>
          </a:p>
        </p:txBody>
      </p:sp>
      <p:sp>
        <p:nvSpPr>
          <p:cNvPr id="13315" name="Text Placeholder 2"/>
          <p:cNvSpPr>
            <a:spLocks noGrp="1"/>
          </p:cNvSpPr>
          <p:nvPr>
            <p:ph type="body" sz="quarter" idx="10"/>
          </p:nvPr>
        </p:nvSpPr>
        <p:spPr>
          <a:xfrm>
            <a:off x="343853" y="1301115"/>
            <a:ext cx="8224837" cy="1990725"/>
          </a:xfrm>
        </p:spPr>
        <p:txBody>
          <a:bodyPr/>
          <a:lstStyle/>
          <a:p>
            <a:pPr marL="0" lvl="1" indent="-4763">
              <a:spcBef>
                <a:spcPct val="0"/>
              </a:spcBef>
              <a:spcAft>
                <a:spcPct val="0"/>
              </a:spcAft>
              <a:buNone/>
            </a:pPr>
            <a:r>
              <a:rPr lang="en-US" dirty="0" smtClean="0">
                <a:latin typeface="Arial" charset="0"/>
                <a:cs typeface="Arial" charset="0"/>
              </a:rPr>
              <a:t>JWT Generated Token Sample:</a:t>
            </a:r>
          </a:p>
          <a:p>
            <a:pPr marL="0" lvl="1" indent="-4763">
              <a:spcBef>
                <a:spcPct val="0"/>
              </a:spcBef>
              <a:spcAft>
                <a:spcPct val="0"/>
              </a:spcAft>
              <a:buNone/>
            </a:pPr>
            <a:endParaRPr lang="en-US" dirty="0" smtClean="0">
              <a:latin typeface="Arial" charset="0"/>
              <a:cs typeface="Arial" charset="0"/>
            </a:endParaRPr>
          </a:p>
          <a:p>
            <a:pPr marL="0" indent="0">
              <a:buNone/>
            </a:pPr>
            <a:r>
              <a:rPr lang="en-US" dirty="0" smtClean="0"/>
              <a:t>	eyJhbGciOiJIUzI1NiJ9.eyJzdWIiOiJhZG1pbiIsImlhdCI6MTQ4MDM5NjYzMX0.rclNE0CnB_rBziDwsy9rMn3v7yNHDd-gw7yqabI6erU</a:t>
            </a:r>
          </a:p>
          <a:p>
            <a:pPr marL="0" indent="0">
              <a:buNone/>
            </a:pPr>
            <a:endParaRPr lang="en-US" dirty="0"/>
          </a:p>
          <a:p>
            <a:pPr marL="0" indent="0">
              <a:buNone/>
            </a:pPr>
            <a:r>
              <a:rPr lang="en-US" dirty="0" smtClean="0"/>
              <a:t>We can </a:t>
            </a:r>
            <a:r>
              <a:rPr lang="en-US" dirty="0" err="1" smtClean="0"/>
              <a:t>decoed</a:t>
            </a:r>
            <a:r>
              <a:rPr lang="en-US" dirty="0" smtClean="0"/>
              <a:t> the above token with which gives us </a:t>
            </a:r>
            <a:r>
              <a:rPr lang="en-US" u="sng" dirty="0">
                <a:hlinkClick r:id="rId3"/>
              </a:rPr>
              <a:t>https://jwt.io/#debugger</a:t>
            </a:r>
            <a:endParaRPr lang="en-US" dirty="0"/>
          </a:p>
          <a:p>
            <a:pPr marL="0" indent="0">
              <a:buNone/>
            </a:pPr>
            <a:r>
              <a:rPr lang="en-US" dirty="0" smtClean="0"/>
              <a:t> the header payload and signature. </a:t>
            </a:r>
          </a:p>
          <a:p>
            <a:pPr marL="0" indent="0">
              <a:buNone/>
            </a:pPr>
            <a:endParaRPr lang="en-US" dirty="0"/>
          </a:p>
          <a:p>
            <a:pPr marL="0" lvl="1" indent="-4763">
              <a:spcBef>
                <a:spcPct val="0"/>
              </a:spcBef>
              <a:spcAft>
                <a:spcPct val="0"/>
              </a:spcAft>
              <a:buNone/>
            </a:pPr>
            <a:endParaRPr lang="en-US" dirty="0">
              <a:latin typeface="Arial" charset="0"/>
              <a:cs typeface="Arial" charset="0"/>
            </a:endParaRPr>
          </a:p>
          <a:p>
            <a:pPr marL="0" lvl="1" indent="-4763">
              <a:spcBef>
                <a:spcPct val="0"/>
              </a:spcBef>
              <a:spcAft>
                <a:spcPct val="0"/>
              </a:spcAft>
              <a:buNone/>
            </a:pPr>
            <a:endParaRPr dirty="0">
              <a:latin typeface="Arial" charset="0"/>
              <a:cs typeface="Arial" charset="0"/>
            </a:endParaRPr>
          </a:p>
        </p:txBody>
      </p:sp>
      <p:pic>
        <p:nvPicPr>
          <p:cNvPr id="2560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 y="3413761"/>
            <a:ext cx="6751319" cy="2695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5486556"/>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xmlns="" name="TechM PPT Template 2016.potx" id="{6ACBD4B3-A66C-4815-8E28-90331BB9745D}" vid="{7C5506E5-C65E-4798-9CF8-59A9802C7E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ategories0 xmlns="4d6ad1ba-d08e-4b75-8db3-2812d04b0920">System Elements</Categories0>
    <Buisness xmlns="4d6ad1ba-d08e-4b75-8db3-2812d04b0920">Corporate</Buisnes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3DB49D88D31094DA120D26E4D4F3F0E" ma:contentTypeVersion="12" ma:contentTypeDescription="Create a new document." ma:contentTypeScope="" ma:versionID="177528042dfc9983a61241e73ce23cff">
  <xsd:schema xmlns:xsd="http://www.w3.org/2001/XMLSchema" xmlns:xs="http://www.w3.org/2001/XMLSchema" xmlns:p="http://schemas.microsoft.com/office/2006/metadata/properties" xmlns:ns3="4d6ad1ba-d08e-4b75-8db3-2812d04b0920" targetNamespace="http://schemas.microsoft.com/office/2006/metadata/properties" ma:root="true" ma:fieldsID="e7a484c8c8fa8045003fe2170f633c7a" ns3:_="">
    <xsd:import namespace="4d6ad1ba-d08e-4b75-8db3-2812d04b0920"/>
    <xsd:element name="properties">
      <xsd:complexType>
        <xsd:sequence>
          <xsd:element name="documentManagement">
            <xsd:complexType>
              <xsd:all>
                <xsd:element ref="ns3:Categories0" minOccurs="0"/>
                <xsd:element ref="ns3:Buisnes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6ad1ba-d08e-4b75-8db3-2812d04b0920" elementFormDefault="qualified">
    <xsd:import namespace="http://schemas.microsoft.com/office/2006/documentManagement/types"/>
    <xsd:import namespace="http://schemas.microsoft.com/office/infopath/2007/PartnerControls"/>
    <xsd:element name="Categories0" ma:index="9" nillable="true" ma:displayName="Categories" ma:default="System Elements" ma:format="Dropdown" ma:internalName="Categories0">
      <xsd:simpleType>
        <xsd:restriction base="dms:Choice">
          <xsd:enumeration value="System Elements"/>
          <xsd:enumeration value="Stationary"/>
          <xsd:enumeration value="Signage"/>
          <xsd:enumeration value="Collateral"/>
          <xsd:enumeration value="Advertising"/>
          <xsd:enumeration value="Digital"/>
        </xsd:restriction>
      </xsd:simpleType>
    </xsd:element>
    <xsd:element name="Buisness" ma:index="10" nillable="true" ma:displayName="Buisness" ma:default="Corporate" ma:format="Dropdown" ma:internalName="Buisness">
      <xsd:simpleType>
        <xsd:restriction base="dms:Choice">
          <xsd:enumeration value="Corporate"/>
          <xsd:enumeration value="Mobility"/>
          <xsd:enumeration value="B2B"/>
          <xsd:enumeration value="Non mobility"/>
          <xsd:enumeration value="B2C"/>
          <xsd:enumeration value="Joint Ventur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0B3A14-0F09-4A5A-AEC4-1E6EBA155821}">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d6ad1ba-d08e-4b75-8db3-2812d04b0920"/>
    <ds:schemaRef ds:uri="http://www.w3.org/XML/1998/namespace"/>
    <ds:schemaRef ds:uri="http://purl.org/dc/dcmitype/"/>
  </ds:schemaRefs>
</ds:datastoreItem>
</file>

<file path=customXml/itemProps2.xml><?xml version="1.0" encoding="utf-8"?>
<ds:datastoreItem xmlns:ds="http://schemas.openxmlformats.org/officeDocument/2006/customXml" ds:itemID="{3B5A58A0-7396-4B7D-871B-A6C043C61F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6ad1ba-d08e-4b75-8db3-2812d04b09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A1B877-42DF-448B-A257-86EBCF04CE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338</Words>
  <Application>Microsoft Office PowerPoint</Application>
  <PresentationFormat>On-screen Show (4:3)</PresentationFormat>
  <Paragraphs>71</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Blank</vt:lpstr>
      <vt:lpstr>JWT </vt:lpstr>
      <vt:lpstr>JWT</vt:lpstr>
      <vt:lpstr>JSON Web Token structure</vt:lpstr>
      <vt:lpstr>Working of JWT </vt:lpstr>
      <vt:lpstr>JWT Working:</vt:lpstr>
      <vt:lpstr>Configuring JWT with our application: </vt:lpstr>
      <vt:lpstr>Configuring it as a Single sign on with different Services which are running independently.</vt:lpstr>
      <vt:lpstr>JWT Sample: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2016-11-29T04:08:33Z</dcterms:created>
  <dcterms:modified xsi:type="dcterms:W3CDTF">2016-11-29T05:53:27Z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0x01010013DB49D88D31094DA120D26E4D4F3F0E</vt:lpwstr>
  </property>
  <property fmtid="{D5CDD505-2E9C-101B-9397-08002B2CF9AE}" pid="3" name="Categories0">
    <vt:lpwstr>System Elements</vt:lpwstr>
  </property>
  <property fmtid="{D5CDD505-2E9C-101B-9397-08002B2CF9AE}" pid="4" name="Buisness">
    <vt:lpwstr>Corporate</vt:lpwstr>
  </property>
</Properties>
</file>