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26" r:id="rId2"/>
  </p:sldMasterIdLst>
  <p:notesMasterIdLst>
    <p:notesMasterId r:id="rId29"/>
  </p:notesMasterIdLst>
  <p:handoutMasterIdLst>
    <p:handoutMasterId r:id="rId30"/>
  </p:handoutMasterIdLst>
  <p:sldIdLst>
    <p:sldId id="312" r:id="rId3"/>
    <p:sldId id="328" r:id="rId4"/>
    <p:sldId id="313" r:id="rId5"/>
    <p:sldId id="360" r:id="rId6"/>
    <p:sldId id="361" r:id="rId7"/>
    <p:sldId id="354" r:id="rId8"/>
    <p:sldId id="355" r:id="rId9"/>
    <p:sldId id="368" r:id="rId10"/>
    <p:sldId id="356" r:id="rId11"/>
    <p:sldId id="357" r:id="rId12"/>
    <p:sldId id="358" r:id="rId13"/>
    <p:sldId id="359" r:id="rId14"/>
    <p:sldId id="362" r:id="rId15"/>
    <p:sldId id="363" r:id="rId16"/>
    <p:sldId id="351" r:id="rId17"/>
    <p:sldId id="369" r:id="rId18"/>
    <p:sldId id="370" r:id="rId19"/>
    <p:sldId id="372" r:id="rId20"/>
    <p:sldId id="373" r:id="rId21"/>
    <p:sldId id="374" r:id="rId22"/>
    <p:sldId id="375" r:id="rId23"/>
    <p:sldId id="376" r:id="rId24"/>
    <p:sldId id="377" r:id="rId25"/>
    <p:sldId id="353" r:id="rId26"/>
    <p:sldId id="367" r:id="rId27"/>
    <p:sldId id="31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99"/>
    <a:srgbClr val="E3183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77975" autoAdjust="0"/>
  </p:normalViewPr>
  <p:slideViewPr>
    <p:cSldViewPr>
      <p:cViewPr>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5A0218-79C4-4FBC-8750-B935CEFDA450}"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A80A0AE5-CDE5-4D19-AFED-EA784A52CC06}">
      <dgm:prSet phldrT="[Text]"/>
      <dgm:spPr/>
      <dgm:t>
        <a:bodyPr/>
        <a:lstStyle/>
        <a:p>
          <a:r>
            <a:rPr lang="en-IN" dirty="0" smtClean="0"/>
            <a:t>Sonar</a:t>
          </a:r>
          <a:endParaRPr lang="en-IN" dirty="0"/>
        </a:p>
      </dgm:t>
    </dgm:pt>
    <dgm:pt modelId="{E747DA58-0D7F-4DC6-B65B-D4DCDEFC28CD}" type="parTrans" cxnId="{01E0D044-18EB-4717-8570-76DA2884EE8C}">
      <dgm:prSet/>
      <dgm:spPr/>
      <dgm:t>
        <a:bodyPr/>
        <a:lstStyle/>
        <a:p>
          <a:endParaRPr lang="en-IN"/>
        </a:p>
      </dgm:t>
    </dgm:pt>
    <dgm:pt modelId="{ABB67DB4-46E4-4E2B-B692-B64FE030B6C3}" type="sibTrans" cxnId="{01E0D044-18EB-4717-8570-76DA2884EE8C}">
      <dgm:prSet/>
      <dgm:spPr/>
      <dgm:t>
        <a:bodyPr/>
        <a:lstStyle/>
        <a:p>
          <a:endParaRPr lang="en-IN"/>
        </a:p>
      </dgm:t>
    </dgm:pt>
    <dgm:pt modelId="{E7CE74EF-4D4E-4C89-AB0D-5B3A763E3C39}">
      <dgm:prSet phldrT="[Text]"/>
      <dgm:spPr/>
      <dgm:t>
        <a:bodyPr/>
        <a:lstStyle/>
        <a:p>
          <a:r>
            <a:rPr lang="en-IN" dirty="0" smtClean="0"/>
            <a:t> Install Sonar and Sonar Runner</a:t>
          </a:r>
          <a:endParaRPr lang="en-IN" dirty="0"/>
        </a:p>
      </dgm:t>
    </dgm:pt>
    <dgm:pt modelId="{75D11508-2C3B-47AC-9856-9DAC7F295E1F}" type="parTrans" cxnId="{4C7E48AF-8E77-44E4-BE13-83DAA7585B83}">
      <dgm:prSet/>
      <dgm:spPr/>
      <dgm:t>
        <a:bodyPr/>
        <a:lstStyle/>
        <a:p>
          <a:endParaRPr lang="en-IN"/>
        </a:p>
      </dgm:t>
    </dgm:pt>
    <dgm:pt modelId="{2A291523-CA97-48AE-8C25-0FF8FF5611F1}" type="sibTrans" cxnId="{4C7E48AF-8E77-44E4-BE13-83DAA7585B83}">
      <dgm:prSet/>
      <dgm:spPr/>
      <dgm:t>
        <a:bodyPr/>
        <a:lstStyle/>
        <a:p>
          <a:endParaRPr lang="en-IN"/>
        </a:p>
      </dgm:t>
    </dgm:pt>
    <dgm:pt modelId="{B83996DE-763F-40E9-8B5B-80F2ED0AF35C}">
      <dgm:prSet phldrT="[Text]"/>
      <dgm:spPr/>
      <dgm:t>
        <a:bodyPr/>
        <a:lstStyle/>
        <a:p>
          <a:r>
            <a:rPr lang="en-IN" dirty="0" smtClean="0"/>
            <a:t> Create Users and Groups in Sonar server using administration login</a:t>
          </a:r>
          <a:endParaRPr lang="en-IN" dirty="0"/>
        </a:p>
      </dgm:t>
    </dgm:pt>
    <dgm:pt modelId="{39897BDC-C0AD-4096-BE3F-AD1AF9FF3206}" type="parTrans" cxnId="{621F06E0-BC7D-48AE-A335-EF9705B26599}">
      <dgm:prSet/>
      <dgm:spPr/>
      <dgm:t>
        <a:bodyPr/>
        <a:lstStyle/>
        <a:p>
          <a:endParaRPr lang="en-IN"/>
        </a:p>
      </dgm:t>
    </dgm:pt>
    <dgm:pt modelId="{891E3030-511A-421B-82F9-1BE792995400}" type="sibTrans" cxnId="{621F06E0-BC7D-48AE-A335-EF9705B26599}">
      <dgm:prSet/>
      <dgm:spPr/>
      <dgm:t>
        <a:bodyPr/>
        <a:lstStyle/>
        <a:p>
          <a:endParaRPr lang="en-IN"/>
        </a:p>
      </dgm:t>
    </dgm:pt>
    <dgm:pt modelId="{87A45997-DB7F-4B77-9BA5-95A2D9DF05BD}">
      <dgm:prSet phldrT="[Text]"/>
      <dgm:spPr/>
      <dgm:t>
        <a:bodyPr/>
        <a:lstStyle/>
        <a:p>
          <a:r>
            <a:rPr lang="en-IN" dirty="0" smtClean="0"/>
            <a:t>Jenkins</a:t>
          </a:r>
          <a:endParaRPr lang="en-IN" dirty="0"/>
        </a:p>
      </dgm:t>
    </dgm:pt>
    <dgm:pt modelId="{45FB8ECC-AB4E-4AEB-8669-B7AFEBB21F2B}" type="parTrans" cxnId="{7CBFA58B-804E-46FE-A956-26EE0BC6E177}">
      <dgm:prSet/>
      <dgm:spPr/>
      <dgm:t>
        <a:bodyPr/>
        <a:lstStyle/>
        <a:p>
          <a:endParaRPr lang="en-IN"/>
        </a:p>
      </dgm:t>
    </dgm:pt>
    <dgm:pt modelId="{15865FA7-DCDA-40EF-9784-17C43D4DEE9B}" type="sibTrans" cxnId="{7CBFA58B-804E-46FE-A956-26EE0BC6E177}">
      <dgm:prSet/>
      <dgm:spPr/>
      <dgm:t>
        <a:bodyPr/>
        <a:lstStyle/>
        <a:p>
          <a:endParaRPr lang="en-IN"/>
        </a:p>
      </dgm:t>
    </dgm:pt>
    <dgm:pt modelId="{E3C93C55-F93E-4E35-9166-8EABADF59FA7}">
      <dgm:prSet phldrT="[Text]"/>
      <dgm:spPr/>
      <dgm:t>
        <a:bodyPr/>
        <a:lstStyle/>
        <a:p>
          <a:r>
            <a:rPr lang="en-IN" dirty="0" smtClean="0"/>
            <a:t> Install Jenkins</a:t>
          </a:r>
          <a:endParaRPr lang="en-IN" dirty="0"/>
        </a:p>
      </dgm:t>
    </dgm:pt>
    <dgm:pt modelId="{FA1FE380-B307-4C0C-AA0D-68F7EF00C55A}" type="parTrans" cxnId="{DA506504-EB30-4D64-90E7-F5A2535B185F}">
      <dgm:prSet/>
      <dgm:spPr/>
      <dgm:t>
        <a:bodyPr/>
        <a:lstStyle/>
        <a:p>
          <a:endParaRPr lang="en-IN"/>
        </a:p>
      </dgm:t>
    </dgm:pt>
    <dgm:pt modelId="{BA504DA4-0504-4505-AEEC-0D5C6DC069C2}" type="sibTrans" cxnId="{DA506504-EB30-4D64-90E7-F5A2535B185F}">
      <dgm:prSet/>
      <dgm:spPr/>
      <dgm:t>
        <a:bodyPr/>
        <a:lstStyle/>
        <a:p>
          <a:endParaRPr lang="en-IN"/>
        </a:p>
      </dgm:t>
    </dgm:pt>
    <dgm:pt modelId="{9DC82443-C3F8-480F-A8D4-BCCD862BCA28}">
      <dgm:prSet phldrT="[Text]"/>
      <dgm:spPr/>
      <dgm:t>
        <a:bodyPr/>
        <a:lstStyle/>
        <a:p>
          <a:r>
            <a:rPr lang="en-IN" smtClean="0"/>
            <a:t> Login to Sonar server with user details</a:t>
          </a:r>
          <a:endParaRPr lang="en-IN" dirty="0"/>
        </a:p>
      </dgm:t>
    </dgm:pt>
    <dgm:pt modelId="{6BDC83D1-4D16-4F0E-8A4D-81475ED7E9C1}">
      <dgm:prSet phldrT="[Text]"/>
      <dgm:spPr/>
      <dgm:t>
        <a:bodyPr/>
        <a:lstStyle/>
        <a:p>
          <a:r>
            <a:rPr lang="en-IN" dirty="0" smtClean="0"/>
            <a:t>Sonar Reports</a:t>
          </a:r>
          <a:endParaRPr lang="en-IN" dirty="0"/>
        </a:p>
      </dgm:t>
    </dgm:pt>
    <dgm:pt modelId="{6E1F5C22-6F66-4F29-A482-CDAE5A3B874D}" type="sibTrans" cxnId="{7AF56450-FC5A-465A-9600-FA078B444E66}">
      <dgm:prSet/>
      <dgm:spPr/>
      <dgm:t>
        <a:bodyPr/>
        <a:lstStyle/>
        <a:p>
          <a:endParaRPr lang="en-IN"/>
        </a:p>
      </dgm:t>
    </dgm:pt>
    <dgm:pt modelId="{988DDF03-95CC-4188-87D1-0452B4BFF9F9}" type="parTrans" cxnId="{7AF56450-FC5A-465A-9600-FA078B444E66}">
      <dgm:prSet/>
      <dgm:spPr/>
      <dgm:t>
        <a:bodyPr/>
        <a:lstStyle/>
        <a:p>
          <a:endParaRPr lang="en-IN"/>
        </a:p>
      </dgm:t>
    </dgm:pt>
    <dgm:pt modelId="{2905D683-639E-4F0D-ACF5-8B4B052019D7}" type="sibTrans" cxnId="{D6B365C7-A241-4A09-9D70-14B31A99D0AF}">
      <dgm:prSet/>
      <dgm:spPr/>
      <dgm:t>
        <a:bodyPr/>
        <a:lstStyle/>
        <a:p>
          <a:endParaRPr lang="en-IN"/>
        </a:p>
      </dgm:t>
    </dgm:pt>
    <dgm:pt modelId="{ED0E9136-0B9F-42BE-9163-15A3F88D50A3}" type="parTrans" cxnId="{D6B365C7-A241-4A09-9D70-14B31A99D0AF}">
      <dgm:prSet/>
      <dgm:spPr/>
      <dgm:t>
        <a:bodyPr/>
        <a:lstStyle/>
        <a:p>
          <a:endParaRPr lang="en-IN"/>
        </a:p>
      </dgm:t>
    </dgm:pt>
    <dgm:pt modelId="{3A9EBD76-AB49-496A-BFF0-A47B6831C412}">
      <dgm:prSet phldrT="[Text]"/>
      <dgm:spPr/>
      <dgm:t>
        <a:bodyPr/>
        <a:lstStyle/>
        <a:p>
          <a:r>
            <a:rPr lang="en-IN" dirty="0" smtClean="0"/>
            <a:t> Assign projects to the sonar by using Sonar runner</a:t>
          </a:r>
          <a:endParaRPr lang="en-IN" dirty="0"/>
        </a:p>
      </dgm:t>
    </dgm:pt>
    <dgm:pt modelId="{CFBF7763-6A13-440D-B6A0-9EF0AFC80701}" type="parTrans" cxnId="{DCFCFF6D-6163-4EFB-B019-40A9B78958B6}">
      <dgm:prSet/>
      <dgm:spPr/>
      <dgm:t>
        <a:bodyPr/>
        <a:lstStyle/>
        <a:p>
          <a:endParaRPr lang="en-IN"/>
        </a:p>
      </dgm:t>
    </dgm:pt>
    <dgm:pt modelId="{05F31BA5-FA13-4FB0-A424-42F57E769771}" type="sibTrans" cxnId="{DCFCFF6D-6163-4EFB-B019-40A9B78958B6}">
      <dgm:prSet/>
      <dgm:spPr/>
      <dgm:t>
        <a:bodyPr/>
        <a:lstStyle/>
        <a:p>
          <a:endParaRPr lang="en-IN"/>
        </a:p>
      </dgm:t>
    </dgm:pt>
    <dgm:pt modelId="{FF1C591D-BE3D-47FE-BFD3-3B8A947B1ED8}">
      <dgm:prSet phldrT="[Text]"/>
      <dgm:spPr/>
      <dgm:t>
        <a:bodyPr/>
        <a:lstStyle/>
        <a:p>
          <a:r>
            <a:rPr lang="en-IN" dirty="0" smtClean="0"/>
            <a:t> Assign Rules for the project</a:t>
          </a:r>
          <a:endParaRPr lang="en-IN" dirty="0"/>
        </a:p>
      </dgm:t>
    </dgm:pt>
    <dgm:pt modelId="{3CFB662C-24E1-4419-8993-BB94D8137FF9}" type="parTrans" cxnId="{0198678E-0451-4B99-9F09-0084DEA1301A}">
      <dgm:prSet/>
      <dgm:spPr/>
      <dgm:t>
        <a:bodyPr/>
        <a:lstStyle/>
        <a:p>
          <a:endParaRPr lang="en-IN"/>
        </a:p>
      </dgm:t>
    </dgm:pt>
    <dgm:pt modelId="{0DBB8A3E-4DB6-426F-B5F2-14496DACB07C}" type="sibTrans" cxnId="{0198678E-0451-4B99-9F09-0084DEA1301A}">
      <dgm:prSet/>
      <dgm:spPr/>
      <dgm:t>
        <a:bodyPr/>
        <a:lstStyle/>
        <a:p>
          <a:endParaRPr lang="en-IN"/>
        </a:p>
      </dgm:t>
    </dgm:pt>
    <dgm:pt modelId="{7E4C13C6-D460-4A94-B3CF-4F841694AEFF}">
      <dgm:prSet phldrT="[Text]"/>
      <dgm:spPr/>
      <dgm:t>
        <a:bodyPr/>
        <a:lstStyle/>
        <a:p>
          <a:r>
            <a:rPr lang="en-IN" dirty="0" smtClean="0"/>
            <a:t> Assign Users and Groups for the project to access</a:t>
          </a:r>
          <a:endParaRPr lang="en-IN" dirty="0"/>
        </a:p>
      </dgm:t>
    </dgm:pt>
    <dgm:pt modelId="{09DC8F99-2ED7-4C0A-8E67-825A9E9059E3}" type="parTrans" cxnId="{00C7C880-99B3-4208-B823-14741879CCDC}">
      <dgm:prSet/>
      <dgm:spPr/>
      <dgm:t>
        <a:bodyPr/>
        <a:lstStyle/>
        <a:p>
          <a:endParaRPr lang="en-IN"/>
        </a:p>
      </dgm:t>
    </dgm:pt>
    <dgm:pt modelId="{2BB20F7C-B0D4-41C0-8191-51C428B73DB1}" type="sibTrans" cxnId="{00C7C880-99B3-4208-B823-14741879CCDC}">
      <dgm:prSet/>
      <dgm:spPr/>
      <dgm:t>
        <a:bodyPr/>
        <a:lstStyle/>
        <a:p>
          <a:endParaRPr lang="en-IN"/>
        </a:p>
      </dgm:t>
    </dgm:pt>
    <dgm:pt modelId="{3E76402B-F772-4DF7-BFFC-8D9AEA32D6A3}">
      <dgm:prSet phldrT="[Text]"/>
      <dgm:spPr/>
      <dgm:t>
        <a:bodyPr/>
        <a:lstStyle/>
        <a:p>
          <a:r>
            <a:rPr lang="en-IN" dirty="0" smtClean="0"/>
            <a:t> Create people OR assign LDAP to the Jenkins</a:t>
          </a:r>
          <a:endParaRPr lang="en-IN" dirty="0"/>
        </a:p>
      </dgm:t>
    </dgm:pt>
    <dgm:pt modelId="{237289A2-B4EE-4927-AE83-ECB94EC9BDFF}" type="parTrans" cxnId="{4C3C105C-8A31-4475-8528-5FCB1F0179E7}">
      <dgm:prSet/>
      <dgm:spPr/>
      <dgm:t>
        <a:bodyPr/>
        <a:lstStyle/>
        <a:p>
          <a:endParaRPr lang="en-IN"/>
        </a:p>
      </dgm:t>
    </dgm:pt>
    <dgm:pt modelId="{4C675C35-F4EB-4341-B5D1-209405923236}" type="sibTrans" cxnId="{4C3C105C-8A31-4475-8528-5FCB1F0179E7}">
      <dgm:prSet/>
      <dgm:spPr/>
      <dgm:t>
        <a:bodyPr/>
        <a:lstStyle/>
        <a:p>
          <a:endParaRPr lang="en-IN"/>
        </a:p>
      </dgm:t>
    </dgm:pt>
    <dgm:pt modelId="{4564D421-8C3A-4B86-AEC3-428ACD86251E}">
      <dgm:prSet phldrT="[Text]"/>
      <dgm:spPr/>
      <dgm:t>
        <a:bodyPr/>
        <a:lstStyle/>
        <a:p>
          <a:r>
            <a:rPr lang="en-IN" dirty="0" smtClean="0"/>
            <a:t> Configure Sonar and Sonar Runner in Jenkins</a:t>
          </a:r>
          <a:endParaRPr lang="en-IN" dirty="0"/>
        </a:p>
      </dgm:t>
    </dgm:pt>
    <dgm:pt modelId="{3BC2A83A-07FD-490C-AE75-C814470BAEEE}" type="parTrans" cxnId="{059855DC-9293-4831-B585-83BB0DE60B2B}">
      <dgm:prSet/>
      <dgm:spPr/>
      <dgm:t>
        <a:bodyPr/>
        <a:lstStyle/>
        <a:p>
          <a:endParaRPr lang="en-IN"/>
        </a:p>
      </dgm:t>
    </dgm:pt>
    <dgm:pt modelId="{58713833-4F1B-400B-A338-A5A027A9B629}" type="sibTrans" cxnId="{059855DC-9293-4831-B585-83BB0DE60B2B}">
      <dgm:prSet/>
      <dgm:spPr/>
      <dgm:t>
        <a:bodyPr/>
        <a:lstStyle/>
        <a:p>
          <a:endParaRPr lang="en-IN"/>
        </a:p>
      </dgm:t>
    </dgm:pt>
    <dgm:pt modelId="{A1C89325-6BCA-4A18-A502-15198950EA06}">
      <dgm:prSet phldrT="[Text]"/>
      <dgm:spPr/>
      <dgm:t>
        <a:bodyPr/>
        <a:lstStyle/>
        <a:p>
          <a:r>
            <a:rPr lang="en-IN" dirty="0" smtClean="0"/>
            <a:t> Assign jobs to the people for execution</a:t>
          </a:r>
          <a:endParaRPr lang="en-IN" dirty="0"/>
        </a:p>
      </dgm:t>
    </dgm:pt>
    <dgm:pt modelId="{4DAA02DF-0A13-4233-9B8D-96A21DEC49F1}" type="parTrans" cxnId="{4BCE7CBD-FF4D-49A0-B518-2C41639F80B3}">
      <dgm:prSet/>
      <dgm:spPr/>
      <dgm:t>
        <a:bodyPr/>
        <a:lstStyle/>
        <a:p>
          <a:endParaRPr lang="en-IN"/>
        </a:p>
      </dgm:t>
    </dgm:pt>
    <dgm:pt modelId="{AED85433-7E99-4ED0-AA28-E323C5BB3392}" type="sibTrans" cxnId="{4BCE7CBD-FF4D-49A0-B518-2C41639F80B3}">
      <dgm:prSet/>
      <dgm:spPr/>
      <dgm:t>
        <a:bodyPr/>
        <a:lstStyle/>
        <a:p>
          <a:endParaRPr lang="en-IN"/>
        </a:p>
      </dgm:t>
    </dgm:pt>
    <dgm:pt modelId="{FF7C3C84-87CA-4DEC-8265-BC270BCA26EB}">
      <dgm:prSet phldrT="[Text]"/>
      <dgm:spPr/>
      <dgm:t>
        <a:bodyPr/>
        <a:lstStyle/>
        <a:p>
          <a:r>
            <a:rPr lang="en-IN" dirty="0" smtClean="0"/>
            <a:t> Create Job and assign Sonar runner / ANT / Maven task to execute sonar rules</a:t>
          </a:r>
          <a:endParaRPr lang="en-IN" dirty="0"/>
        </a:p>
      </dgm:t>
    </dgm:pt>
    <dgm:pt modelId="{3E41BA48-5852-4948-91D3-794533E0DE45}" type="parTrans" cxnId="{DE8798E5-CE6F-4F3C-A7D2-079439E42DDA}">
      <dgm:prSet/>
      <dgm:spPr/>
      <dgm:t>
        <a:bodyPr/>
        <a:lstStyle/>
        <a:p>
          <a:endParaRPr lang="en-IN"/>
        </a:p>
      </dgm:t>
    </dgm:pt>
    <dgm:pt modelId="{F24B009F-4A55-41A9-AB32-6C1C4E212003}" type="sibTrans" cxnId="{DE8798E5-CE6F-4F3C-A7D2-079439E42DDA}">
      <dgm:prSet/>
      <dgm:spPr/>
      <dgm:t>
        <a:bodyPr/>
        <a:lstStyle/>
        <a:p>
          <a:endParaRPr lang="en-IN"/>
        </a:p>
      </dgm:t>
    </dgm:pt>
    <dgm:pt modelId="{08C6B1DE-7D04-452A-A134-C3C452947CCB}">
      <dgm:prSet phldrT="[Text]"/>
      <dgm:spPr/>
      <dgm:t>
        <a:bodyPr/>
        <a:lstStyle/>
        <a:p>
          <a:r>
            <a:rPr lang="en-IN" dirty="0" smtClean="0"/>
            <a:t> Add Sonar plugin in Jenkins plugin</a:t>
          </a:r>
          <a:endParaRPr lang="en-IN" dirty="0"/>
        </a:p>
      </dgm:t>
    </dgm:pt>
    <dgm:pt modelId="{E3E4BC38-F29A-4FB2-AF1A-4F1271EE9131}" type="parTrans" cxnId="{106FA7D7-9F11-4E21-AFE4-FE89CE1A7363}">
      <dgm:prSet/>
      <dgm:spPr/>
      <dgm:t>
        <a:bodyPr/>
        <a:lstStyle/>
        <a:p>
          <a:endParaRPr lang="en-IN"/>
        </a:p>
      </dgm:t>
    </dgm:pt>
    <dgm:pt modelId="{29FAE352-6785-4A7D-AEB2-6D6BB021569E}" type="sibTrans" cxnId="{106FA7D7-9F11-4E21-AFE4-FE89CE1A7363}">
      <dgm:prSet/>
      <dgm:spPr/>
      <dgm:t>
        <a:bodyPr/>
        <a:lstStyle/>
        <a:p>
          <a:endParaRPr lang="en-IN"/>
        </a:p>
      </dgm:t>
    </dgm:pt>
    <dgm:pt modelId="{A5B9A261-702D-49F4-A4BF-6A8E959D66CF}">
      <dgm:prSet phldrT="[Text]"/>
      <dgm:spPr/>
      <dgm:t>
        <a:bodyPr/>
        <a:lstStyle/>
        <a:p>
          <a:r>
            <a:rPr lang="en-IN" dirty="0" smtClean="0"/>
            <a:t> View the project code review report in Sonar Dashboard</a:t>
          </a:r>
          <a:endParaRPr lang="en-IN" dirty="0"/>
        </a:p>
      </dgm:t>
    </dgm:pt>
    <dgm:pt modelId="{29F0BBB6-A373-49FE-B978-30D90C913E92}" type="parTrans" cxnId="{1ED4CF72-E5AC-4A81-8C55-2A3A15E6D583}">
      <dgm:prSet/>
      <dgm:spPr/>
      <dgm:t>
        <a:bodyPr/>
        <a:lstStyle/>
        <a:p>
          <a:endParaRPr lang="en-IN"/>
        </a:p>
      </dgm:t>
    </dgm:pt>
    <dgm:pt modelId="{F5B053F5-BF3A-4DE3-A821-DB7B59B2A241}" type="sibTrans" cxnId="{1ED4CF72-E5AC-4A81-8C55-2A3A15E6D583}">
      <dgm:prSet/>
      <dgm:spPr/>
      <dgm:t>
        <a:bodyPr/>
        <a:lstStyle/>
        <a:p>
          <a:endParaRPr lang="en-IN"/>
        </a:p>
      </dgm:t>
    </dgm:pt>
    <dgm:pt modelId="{EA3161BC-F0E5-45AB-BACB-EE2330A768C4}" type="pres">
      <dgm:prSet presAssocID="{805A0218-79C4-4FBC-8750-B935CEFDA450}" presName="linearFlow" presStyleCnt="0">
        <dgm:presLayoutVars>
          <dgm:dir/>
          <dgm:animLvl val="lvl"/>
          <dgm:resizeHandles val="exact"/>
        </dgm:presLayoutVars>
      </dgm:prSet>
      <dgm:spPr/>
      <dgm:t>
        <a:bodyPr/>
        <a:lstStyle/>
        <a:p>
          <a:endParaRPr lang="en-IN"/>
        </a:p>
      </dgm:t>
    </dgm:pt>
    <dgm:pt modelId="{BDE7CCB1-9557-4026-900E-61457C3DD9A9}" type="pres">
      <dgm:prSet presAssocID="{A80A0AE5-CDE5-4D19-AFED-EA784A52CC06}" presName="composite" presStyleCnt="0"/>
      <dgm:spPr/>
    </dgm:pt>
    <dgm:pt modelId="{DBC09A86-13C1-47F0-993C-E6CEC7FB93DD}" type="pres">
      <dgm:prSet presAssocID="{A80A0AE5-CDE5-4D19-AFED-EA784A52CC06}" presName="parentText" presStyleLbl="alignNode1" presStyleIdx="0" presStyleCnt="3">
        <dgm:presLayoutVars>
          <dgm:chMax val="1"/>
          <dgm:bulletEnabled val="1"/>
        </dgm:presLayoutVars>
      </dgm:prSet>
      <dgm:spPr/>
      <dgm:t>
        <a:bodyPr/>
        <a:lstStyle/>
        <a:p>
          <a:endParaRPr lang="en-IN"/>
        </a:p>
      </dgm:t>
    </dgm:pt>
    <dgm:pt modelId="{C3D330EA-4FF2-45CB-8219-B16DEFA44510}" type="pres">
      <dgm:prSet presAssocID="{A80A0AE5-CDE5-4D19-AFED-EA784A52CC06}" presName="descendantText" presStyleLbl="alignAcc1" presStyleIdx="0" presStyleCnt="3">
        <dgm:presLayoutVars>
          <dgm:bulletEnabled val="1"/>
        </dgm:presLayoutVars>
      </dgm:prSet>
      <dgm:spPr/>
      <dgm:t>
        <a:bodyPr/>
        <a:lstStyle/>
        <a:p>
          <a:endParaRPr lang="en-IN"/>
        </a:p>
      </dgm:t>
    </dgm:pt>
    <dgm:pt modelId="{0C829AE9-2564-4DA7-81CB-6EB8E29D67B1}" type="pres">
      <dgm:prSet presAssocID="{ABB67DB4-46E4-4E2B-B692-B64FE030B6C3}" presName="sp" presStyleCnt="0"/>
      <dgm:spPr/>
    </dgm:pt>
    <dgm:pt modelId="{B8C3F734-0412-4FED-8336-F536673E7220}" type="pres">
      <dgm:prSet presAssocID="{87A45997-DB7F-4B77-9BA5-95A2D9DF05BD}" presName="composite" presStyleCnt="0"/>
      <dgm:spPr/>
    </dgm:pt>
    <dgm:pt modelId="{7B077BBD-6C11-4AD3-9DAA-3A996FD3B640}" type="pres">
      <dgm:prSet presAssocID="{87A45997-DB7F-4B77-9BA5-95A2D9DF05BD}" presName="parentText" presStyleLbl="alignNode1" presStyleIdx="1" presStyleCnt="3">
        <dgm:presLayoutVars>
          <dgm:chMax val="1"/>
          <dgm:bulletEnabled val="1"/>
        </dgm:presLayoutVars>
      </dgm:prSet>
      <dgm:spPr/>
      <dgm:t>
        <a:bodyPr/>
        <a:lstStyle/>
        <a:p>
          <a:endParaRPr lang="en-IN"/>
        </a:p>
      </dgm:t>
    </dgm:pt>
    <dgm:pt modelId="{0087816C-99D5-400D-AF05-01F90651BFAD}" type="pres">
      <dgm:prSet presAssocID="{87A45997-DB7F-4B77-9BA5-95A2D9DF05BD}" presName="descendantText" presStyleLbl="alignAcc1" presStyleIdx="1" presStyleCnt="3">
        <dgm:presLayoutVars>
          <dgm:bulletEnabled val="1"/>
        </dgm:presLayoutVars>
      </dgm:prSet>
      <dgm:spPr/>
      <dgm:t>
        <a:bodyPr/>
        <a:lstStyle/>
        <a:p>
          <a:endParaRPr lang="en-IN"/>
        </a:p>
      </dgm:t>
    </dgm:pt>
    <dgm:pt modelId="{33698AD1-8801-49FB-A41A-CF045A4EDE62}" type="pres">
      <dgm:prSet presAssocID="{15865FA7-DCDA-40EF-9784-17C43D4DEE9B}" presName="sp" presStyleCnt="0"/>
      <dgm:spPr/>
    </dgm:pt>
    <dgm:pt modelId="{E9665912-9722-4C68-B5C3-3D698A6DF492}" type="pres">
      <dgm:prSet presAssocID="{6BDC83D1-4D16-4F0E-8A4D-81475ED7E9C1}" presName="composite" presStyleCnt="0"/>
      <dgm:spPr/>
    </dgm:pt>
    <dgm:pt modelId="{E673A75E-5FBA-4084-9DA0-3191340F9924}" type="pres">
      <dgm:prSet presAssocID="{6BDC83D1-4D16-4F0E-8A4D-81475ED7E9C1}" presName="parentText" presStyleLbl="alignNode1" presStyleIdx="2" presStyleCnt="3" custLinFactNeighborY="-3520">
        <dgm:presLayoutVars>
          <dgm:chMax val="1"/>
          <dgm:bulletEnabled val="1"/>
        </dgm:presLayoutVars>
      </dgm:prSet>
      <dgm:spPr/>
      <dgm:t>
        <a:bodyPr/>
        <a:lstStyle/>
        <a:p>
          <a:endParaRPr lang="en-IN"/>
        </a:p>
      </dgm:t>
    </dgm:pt>
    <dgm:pt modelId="{1616DCBD-AD1D-480A-B72A-16BA6544D690}" type="pres">
      <dgm:prSet presAssocID="{6BDC83D1-4D16-4F0E-8A4D-81475ED7E9C1}" presName="descendantText" presStyleLbl="alignAcc1" presStyleIdx="2" presStyleCnt="3">
        <dgm:presLayoutVars>
          <dgm:bulletEnabled val="1"/>
        </dgm:presLayoutVars>
      </dgm:prSet>
      <dgm:spPr/>
      <dgm:t>
        <a:bodyPr/>
        <a:lstStyle/>
        <a:p>
          <a:endParaRPr lang="en-IN"/>
        </a:p>
      </dgm:t>
    </dgm:pt>
  </dgm:ptLst>
  <dgm:cxnLst>
    <dgm:cxn modelId="{5C7A0A78-6D67-4384-9934-9D8C0A48EE4C}" type="presOf" srcId="{FF1C591D-BE3D-47FE-BFD3-3B8A947B1ED8}" destId="{C3D330EA-4FF2-45CB-8219-B16DEFA44510}" srcOrd="0" destOrd="3" presId="urn:microsoft.com/office/officeart/2005/8/layout/chevron2"/>
    <dgm:cxn modelId="{059855DC-9293-4831-B585-83BB0DE60B2B}" srcId="{87A45997-DB7F-4B77-9BA5-95A2D9DF05BD}" destId="{4564D421-8C3A-4B86-AEC3-428ACD86251E}" srcOrd="3" destOrd="0" parTransId="{3BC2A83A-07FD-490C-AE75-C814470BAEEE}" sibTransId="{58713833-4F1B-400B-A338-A5A027A9B629}"/>
    <dgm:cxn modelId="{2D76AED5-8192-479C-911F-8DC7DF95CF08}" type="presOf" srcId="{E3C93C55-F93E-4E35-9166-8EABADF59FA7}" destId="{0087816C-99D5-400D-AF05-01F90651BFAD}" srcOrd="0" destOrd="0" presId="urn:microsoft.com/office/officeart/2005/8/layout/chevron2"/>
    <dgm:cxn modelId="{AE974302-9296-445A-AFDE-51592801A2C2}" type="presOf" srcId="{08C6B1DE-7D04-452A-A134-C3C452947CCB}" destId="{0087816C-99D5-400D-AF05-01F90651BFAD}" srcOrd="0" destOrd="1" presId="urn:microsoft.com/office/officeart/2005/8/layout/chevron2"/>
    <dgm:cxn modelId="{621F06E0-BC7D-48AE-A335-EF9705B26599}" srcId="{A80A0AE5-CDE5-4D19-AFED-EA784A52CC06}" destId="{B83996DE-763F-40E9-8B5B-80F2ED0AF35C}" srcOrd="1" destOrd="0" parTransId="{39897BDC-C0AD-4096-BE3F-AD1AF9FF3206}" sibTransId="{891E3030-511A-421B-82F9-1BE792995400}"/>
    <dgm:cxn modelId="{6F562FAB-70E8-41B3-925B-B5855BB2ECCF}" type="presOf" srcId="{3A9EBD76-AB49-496A-BFF0-A47B6831C412}" destId="{C3D330EA-4FF2-45CB-8219-B16DEFA44510}" srcOrd="0" destOrd="2" presId="urn:microsoft.com/office/officeart/2005/8/layout/chevron2"/>
    <dgm:cxn modelId="{6023CB61-4586-4BF8-A8C2-AAB601E884DA}" type="presOf" srcId="{7E4C13C6-D460-4A94-B3CF-4F841694AEFF}" destId="{C3D330EA-4FF2-45CB-8219-B16DEFA44510}" srcOrd="0" destOrd="4" presId="urn:microsoft.com/office/officeart/2005/8/layout/chevron2"/>
    <dgm:cxn modelId="{01E0D044-18EB-4717-8570-76DA2884EE8C}" srcId="{805A0218-79C4-4FBC-8750-B935CEFDA450}" destId="{A80A0AE5-CDE5-4D19-AFED-EA784A52CC06}" srcOrd="0" destOrd="0" parTransId="{E747DA58-0D7F-4DC6-B65B-D4DCDEFC28CD}" sibTransId="{ABB67DB4-46E4-4E2B-B692-B64FE030B6C3}"/>
    <dgm:cxn modelId="{4E81D621-D9F0-459B-8FD2-AF89A33111E0}" type="presOf" srcId="{A80A0AE5-CDE5-4D19-AFED-EA784A52CC06}" destId="{DBC09A86-13C1-47F0-993C-E6CEC7FB93DD}" srcOrd="0" destOrd="0" presId="urn:microsoft.com/office/officeart/2005/8/layout/chevron2"/>
    <dgm:cxn modelId="{7CBFA58B-804E-46FE-A956-26EE0BC6E177}" srcId="{805A0218-79C4-4FBC-8750-B935CEFDA450}" destId="{87A45997-DB7F-4B77-9BA5-95A2D9DF05BD}" srcOrd="1" destOrd="0" parTransId="{45FB8ECC-AB4E-4AEB-8669-B7AFEBB21F2B}" sibTransId="{15865FA7-DCDA-40EF-9784-17C43D4DEE9B}"/>
    <dgm:cxn modelId="{6FF3086E-B670-4B2B-B3D9-CC415CAB16BD}" type="presOf" srcId="{3E76402B-F772-4DF7-BFFC-8D9AEA32D6A3}" destId="{0087816C-99D5-400D-AF05-01F90651BFAD}" srcOrd="0" destOrd="2" presId="urn:microsoft.com/office/officeart/2005/8/layout/chevron2"/>
    <dgm:cxn modelId="{DE8798E5-CE6F-4F3C-A7D2-079439E42DDA}" srcId="{87A45997-DB7F-4B77-9BA5-95A2D9DF05BD}" destId="{FF7C3C84-87CA-4DEC-8265-BC270BCA26EB}" srcOrd="5" destOrd="0" parTransId="{3E41BA48-5852-4948-91D3-794533E0DE45}" sibTransId="{F24B009F-4A55-41A9-AB32-6C1C4E212003}"/>
    <dgm:cxn modelId="{DCFCFF6D-6163-4EFB-B019-40A9B78958B6}" srcId="{A80A0AE5-CDE5-4D19-AFED-EA784A52CC06}" destId="{3A9EBD76-AB49-496A-BFF0-A47B6831C412}" srcOrd="2" destOrd="0" parTransId="{CFBF7763-6A13-440D-B6A0-9EF0AFC80701}" sibTransId="{05F31BA5-FA13-4FB0-A424-42F57E769771}"/>
    <dgm:cxn modelId="{00C7C880-99B3-4208-B823-14741879CCDC}" srcId="{A80A0AE5-CDE5-4D19-AFED-EA784A52CC06}" destId="{7E4C13C6-D460-4A94-B3CF-4F841694AEFF}" srcOrd="4" destOrd="0" parTransId="{09DC8F99-2ED7-4C0A-8E67-825A9E9059E3}" sibTransId="{2BB20F7C-B0D4-41C0-8191-51C428B73DB1}"/>
    <dgm:cxn modelId="{D6B365C7-A241-4A09-9D70-14B31A99D0AF}" srcId="{6BDC83D1-4D16-4F0E-8A4D-81475ED7E9C1}" destId="{9DC82443-C3F8-480F-A8D4-BCCD862BCA28}" srcOrd="0" destOrd="0" parTransId="{ED0E9136-0B9F-42BE-9163-15A3F88D50A3}" sibTransId="{2905D683-639E-4F0D-ACF5-8B4B052019D7}"/>
    <dgm:cxn modelId="{1ED4CF72-E5AC-4A81-8C55-2A3A15E6D583}" srcId="{6BDC83D1-4D16-4F0E-8A4D-81475ED7E9C1}" destId="{A5B9A261-702D-49F4-A4BF-6A8E959D66CF}" srcOrd="1" destOrd="0" parTransId="{29F0BBB6-A373-49FE-B978-30D90C913E92}" sibTransId="{F5B053F5-BF3A-4DE3-A821-DB7B59B2A241}"/>
    <dgm:cxn modelId="{4C7E48AF-8E77-44E4-BE13-83DAA7585B83}" srcId="{A80A0AE5-CDE5-4D19-AFED-EA784A52CC06}" destId="{E7CE74EF-4D4E-4C89-AB0D-5B3A763E3C39}" srcOrd="0" destOrd="0" parTransId="{75D11508-2C3B-47AC-9856-9DAC7F295E1F}" sibTransId="{2A291523-CA97-48AE-8C25-0FF8FF5611F1}"/>
    <dgm:cxn modelId="{6CB94606-BF42-46F8-B0BD-91694E0C7CA5}" type="presOf" srcId="{9DC82443-C3F8-480F-A8D4-BCCD862BCA28}" destId="{1616DCBD-AD1D-480A-B72A-16BA6544D690}" srcOrd="0" destOrd="0" presId="urn:microsoft.com/office/officeart/2005/8/layout/chevron2"/>
    <dgm:cxn modelId="{C1DA8126-0767-4506-9B00-9F5AC89C518A}" type="presOf" srcId="{805A0218-79C4-4FBC-8750-B935CEFDA450}" destId="{EA3161BC-F0E5-45AB-BACB-EE2330A768C4}" srcOrd="0" destOrd="0" presId="urn:microsoft.com/office/officeart/2005/8/layout/chevron2"/>
    <dgm:cxn modelId="{4C3C105C-8A31-4475-8528-5FCB1F0179E7}" srcId="{87A45997-DB7F-4B77-9BA5-95A2D9DF05BD}" destId="{3E76402B-F772-4DF7-BFFC-8D9AEA32D6A3}" srcOrd="2" destOrd="0" parTransId="{237289A2-B4EE-4927-AE83-ECB94EC9BDFF}" sibTransId="{4C675C35-F4EB-4341-B5D1-209405923236}"/>
    <dgm:cxn modelId="{0198678E-0451-4B99-9F09-0084DEA1301A}" srcId="{A80A0AE5-CDE5-4D19-AFED-EA784A52CC06}" destId="{FF1C591D-BE3D-47FE-BFD3-3B8A947B1ED8}" srcOrd="3" destOrd="0" parTransId="{3CFB662C-24E1-4419-8993-BB94D8137FF9}" sibTransId="{0DBB8A3E-4DB6-426F-B5F2-14496DACB07C}"/>
    <dgm:cxn modelId="{C3CACD76-CA3E-46EF-9F40-EFE71DC76320}" type="presOf" srcId="{87A45997-DB7F-4B77-9BA5-95A2D9DF05BD}" destId="{7B077BBD-6C11-4AD3-9DAA-3A996FD3B640}" srcOrd="0" destOrd="0" presId="urn:microsoft.com/office/officeart/2005/8/layout/chevron2"/>
    <dgm:cxn modelId="{DA506504-EB30-4D64-90E7-F5A2535B185F}" srcId="{87A45997-DB7F-4B77-9BA5-95A2D9DF05BD}" destId="{E3C93C55-F93E-4E35-9166-8EABADF59FA7}" srcOrd="0" destOrd="0" parTransId="{FA1FE380-B307-4C0C-AA0D-68F7EF00C55A}" sibTransId="{BA504DA4-0504-4505-AEEC-0D5C6DC069C2}"/>
    <dgm:cxn modelId="{7AF56450-FC5A-465A-9600-FA078B444E66}" srcId="{805A0218-79C4-4FBC-8750-B935CEFDA450}" destId="{6BDC83D1-4D16-4F0E-8A4D-81475ED7E9C1}" srcOrd="2" destOrd="0" parTransId="{988DDF03-95CC-4188-87D1-0452B4BFF9F9}" sibTransId="{6E1F5C22-6F66-4F29-A482-CDAE5A3B874D}"/>
    <dgm:cxn modelId="{B92D694D-E578-41D0-BF3E-89A75E8A5994}" type="presOf" srcId="{E7CE74EF-4D4E-4C89-AB0D-5B3A763E3C39}" destId="{C3D330EA-4FF2-45CB-8219-B16DEFA44510}" srcOrd="0" destOrd="0" presId="urn:microsoft.com/office/officeart/2005/8/layout/chevron2"/>
    <dgm:cxn modelId="{A71C1C99-7684-481D-8B38-F5D9C1B5CC26}" type="presOf" srcId="{B83996DE-763F-40E9-8B5B-80F2ED0AF35C}" destId="{C3D330EA-4FF2-45CB-8219-B16DEFA44510}" srcOrd="0" destOrd="1" presId="urn:microsoft.com/office/officeart/2005/8/layout/chevron2"/>
    <dgm:cxn modelId="{4BCE7CBD-FF4D-49A0-B518-2C41639F80B3}" srcId="{87A45997-DB7F-4B77-9BA5-95A2D9DF05BD}" destId="{A1C89325-6BCA-4A18-A502-15198950EA06}" srcOrd="4" destOrd="0" parTransId="{4DAA02DF-0A13-4233-9B8D-96A21DEC49F1}" sibTransId="{AED85433-7E99-4ED0-AA28-E323C5BB3392}"/>
    <dgm:cxn modelId="{8221BC61-75C9-4587-99C8-CD735BA94842}" type="presOf" srcId="{FF7C3C84-87CA-4DEC-8265-BC270BCA26EB}" destId="{0087816C-99D5-400D-AF05-01F90651BFAD}" srcOrd="0" destOrd="5" presId="urn:microsoft.com/office/officeart/2005/8/layout/chevron2"/>
    <dgm:cxn modelId="{0EFE32F0-54F3-4267-8DDE-4D30FF765D2F}" type="presOf" srcId="{4564D421-8C3A-4B86-AEC3-428ACD86251E}" destId="{0087816C-99D5-400D-AF05-01F90651BFAD}" srcOrd="0" destOrd="3" presId="urn:microsoft.com/office/officeart/2005/8/layout/chevron2"/>
    <dgm:cxn modelId="{292CCDA9-E1DD-4623-99B1-89BABA2E1284}" type="presOf" srcId="{A5B9A261-702D-49F4-A4BF-6A8E959D66CF}" destId="{1616DCBD-AD1D-480A-B72A-16BA6544D690}" srcOrd="0" destOrd="1" presId="urn:microsoft.com/office/officeart/2005/8/layout/chevron2"/>
    <dgm:cxn modelId="{D682B661-3489-476A-9D9C-B093EE40E821}" type="presOf" srcId="{A1C89325-6BCA-4A18-A502-15198950EA06}" destId="{0087816C-99D5-400D-AF05-01F90651BFAD}" srcOrd="0" destOrd="4" presId="urn:microsoft.com/office/officeart/2005/8/layout/chevron2"/>
    <dgm:cxn modelId="{106FA7D7-9F11-4E21-AFE4-FE89CE1A7363}" srcId="{87A45997-DB7F-4B77-9BA5-95A2D9DF05BD}" destId="{08C6B1DE-7D04-452A-A134-C3C452947CCB}" srcOrd="1" destOrd="0" parTransId="{E3E4BC38-F29A-4FB2-AF1A-4F1271EE9131}" sibTransId="{29FAE352-6785-4A7D-AEB2-6D6BB021569E}"/>
    <dgm:cxn modelId="{B60324A6-358C-488D-896A-57CF3F9FE3C7}" type="presOf" srcId="{6BDC83D1-4D16-4F0E-8A4D-81475ED7E9C1}" destId="{E673A75E-5FBA-4084-9DA0-3191340F9924}" srcOrd="0" destOrd="0" presId="urn:microsoft.com/office/officeart/2005/8/layout/chevron2"/>
    <dgm:cxn modelId="{0BD92344-0887-4B77-AE81-D6A4F45EAA18}" type="presParOf" srcId="{EA3161BC-F0E5-45AB-BACB-EE2330A768C4}" destId="{BDE7CCB1-9557-4026-900E-61457C3DD9A9}" srcOrd="0" destOrd="0" presId="urn:microsoft.com/office/officeart/2005/8/layout/chevron2"/>
    <dgm:cxn modelId="{C5B31950-056E-4398-B11A-577311EB799F}" type="presParOf" srcId="{BDE7CCB1-9557-4026-900E-61457C3DD9A9}" destId="{DBC09A86-13C1-47F0-993C-E6CEC7FB93DD}" srcOrd="0" destOrd="0" presId="urn:microsoft.com/office/officeart/2005/8/layout/chevron2"/>
    <dgm:cxn modelId="{DDE64203-330B-41EA-B05A-69B4B091CD81}" type="presParOf" srcId="{BDE7CCB1-9557-4026-900E-61457C3DD9A9}" destId="{C3D330EA-4FF2-45CB-8219-B16DEFA44510}" srcOrd="1" destOrd="0" presId="urn:microsoft.com/office/officeart/2005/8/layout/chevron2"/>
    <dgm:cxn modelId="{4E482C6D-E950-4312-AB17-3C39ED7FF258}" type="presParOf" srcId="{EA3161BC-F0E5-45AB-BACB-EE2330A768C4}" destId="{0C829AE9-2564-4DA7-81CB-6EB8E29D67B1}" srcOrd="1" destOrd="0" presId="urn:microsoft.com/office/officeart/2005/8/layout/chevron2"/>
    <dgm:cxn modelId="{B0F7439E-5B91-4674-AD26-7C8557AAB022}" type="presParOf" srcId="{EA3161BC-F0E5-45AB-BACB-EE2330A768C4}" destId="{B8C3F734-0412-4FED-8336-F536673E7220}" srcOrd="2" destOrd="0" presId="urn:microsoft.com/office/officeart/2005/8/layout/chevron2"/>
    <dgm:cxn modelId="{B0278C3B-26CB-4A0F-9DC3-9ED8842FBD69}" type="presParOf" srcId="{B8C3F734-0412-4FED-8336-F536673E7220}" destId="{7B077BBD-6C11-4AD3-9DAA-3A996FD3B640}" srcOrd="0" destOrd="0" presId="urn:microsoft.com/office/officeart/2005/8/layout/chevron2"/>
    <dgm:cxn modelId="{B0A6E84F-A415-4B4D-9585-19696AE1596F}" type="presParOf" srcId="{B8C3F734-0412-4FED-8336-F536673E7220}" destId="{0087816C-99D5-400D-AF05-01F90651BFAD}" srcOrd="1" destOrd="0" presId="urn:microsoft.com/office/officeart/2005/8/layout/chevron2"/>
    <dgm:cxn modelId="{607E2C20-1494-4DB7-B78E-14C5A935FBE3}" type="presParOf" srcId="{EA3161BC-F0E5-45AB-BACB-EE2330A768C4}" destId="{33698AD1-8801-49FB-A41A-CF045A4EDE62}" srcOrd="3" destOrd="0" presId="urn:microsoft.com/office/officeart/2005/8/layout/chevron2"/>
    <dgm:cxn modelId="{CBDEDF52-1D89-4D82-B1CF-BA0528F19654}" type="presParOf" srcId="{EA3161BC-F0E5-45AB-BACB-EE2330A768C4}" destId="{E9665912-9722-4C68-B5C3-3D698A6DF492}" srcOrd="4" destOrd="0" presId="urn:microsoft.com/office/officeart/2005/8/layout/chevron2"/>
    <dgm:cxn modelId="{29C08ADB-12EF-4013-9F57-C382109991FD}" type="presParOf" srcId="{E9665912-9722-4C68-B5C3-3D698A6DF492}" destId="{E673A75E-5FBA-4084-9DA0-3191340F9924}" srcOrd="0" destOrd="0" presId="urn:microsoft.com/office/officeart/2005/8/layout/chevron2"/>
    <dgm:cxn modelId="{196E5235-081A-4B51-86CD-16147FD7C6C9}" type="presParOf" srcId="{E9665912-9722-4C68-B5C3-3D698A6DF492}" destId="{1616DCBD-AD1D-480A-B72A-16BA6544D69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09A86-13C1-47F0-993C-E6CEC7FB93DD}">
      <dsp:nvSpPr>
        <dsp:cNvPr id="0" name=""/>
        <dsp:cNvSpPr/>
      </dsp:nvSpPr>
      <dsp:spPr>
        <a:xfrm rot="5400000">
          <a:off x="-262889" y="264899"/>
          <a:ext cx="1752600" cy="122682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kern="1200" dirty="0" smtClean="0"/>
            <a:t>Sonar</a:t>
          </a:r>
          <a:endParaRPr lang="en-IN" sz="1900" kern="1200" dirty="0"/>
        </a:p>
      </dsp:txBody>
      <dsp:txXfrm rot="-5400000">
        <a:off x="1" y="615419"/>
        <a:ext cx="1226820" cy="525780"/>
      </dsp:txXfrm>
    </dsp:sp>
    <dsp:sp modelId="{C3D330EA-4FF2-45CB-8219-B16DEFA44510}">
      <dsp:nvSpPr>
        <dsp:cNvPr id="0" name=""/>
        <dsp:cNvSpPr/>
      </dsp:nvSpPr>
      <dsp:spPr>
        <a:xfrm rot="5400000">
          <a:off x="3739515" y="-2510684"/>
          <a:ext cx="1139190" cy="616457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IN" sz="1100" kern="1200" dirty="0" smtClean="0"/>
            <a:t> Install Sonar and Sonar Runner</a:t>
          </a:r>
          <a:endParaRPr lang="en-IN" sz="1100" kern="1200" dirty="0"/>
        </a:p>
        <a:p>
          <a:pPr marL="57150" lvl="1" indent="-57150" algn="l" defTabSz="488950">
            <a:lnSpc>
              <a:spcPct val="90000"/>
            </a:lnSpc>
            <a:spcBef>
              <a:spcPct val="0"/>
            </a:spcBef>
            <a:spcAft>
              <a:spcPct val="15000"/>
            </a:spcAft>
            <a:buChar char="••"/>
          </a:pPr>
          <a:r>
            <a:rPr lang="en-IN" sz="1100" kern="1200" dirty="0" smtClean="0"/>
            <a:t> Create Users and Groups in Sonar server using administration login</a:t>
          </a:r>
          <a:endParaRPr lang="en-IN" sz="1100" kern="1200" dirty="0"/>
        </a:p>
        <a:p>
          <a:pPr marL="57150" lvl="1" indent="-57150" algn="l" defTabSz="488950">
            <a:lnSpc>
              <a:spcPct val="90000"/>
            </a:lnSpc>
            <a:spcBef>
              <a:spcPct val="0"/>
            </a:spcBef>
            <a:spcAft>
              <a:spcPct val="15000"/>
            </a:spcAft>
            <a:buChar char="••"/>
          </a:pPr>
          <a:r>
            <a:rPr lang="en-IN" sz="1100" kern="1200" dirty="0" smtClean="0"/>
            <a:t> Assign projects to the sonar by using Sonar runner</a:t>
          </a:r>
          <a:endParaRPr lang="en-IN" sz="1100" kern="1200" dirty="0"/>
        </a:p>
        <a:p>
          <a:pPr marL="57150" lvl="1" indent="-57150" algn="l" defTabSz="488950">
            <a:lnSpc>
              <a:spcPct val="90000"/>
            </a:lnSpc>
            <a:spcBef>
              <a:spcPct val="0"/>
            </a:spcBef>
            <a:spcAft>
              <a:spcPct val="15000"/>
            </a:spcAft>
            <a:buChar char="••"/>
          </a:pPr>
          <a:r>
            <a:rPr lang="en-IN" sz="1100" kern="1200" dirty="0" smtClean="0"/>
            <a:t> Assign Rules for the project</a:t>
          </a:r>
          <a:endParaRPr lang="en-IN" sz="1100" kern="1200" dirty="0"/>
        </a:p>
        <a:p>
          <a:pPr marL="57150" lvl="1" indent="-57150" algn="l" defTabSz="488950">
            <a:lnSpc>
              <a:spcPct val="90000"/>
            </a:lnSpc>
            <a:spcBef>
              <a:spcPct val="0"/>
            </a:spcBef>
            <a:spcAft>
              <a:spcPct val="15000"/>
            </a:spcAft>
            <a:buChar char="••"/>
          </a:pPr>
          <a:r>
            <a:rPr lang="en-IN" sz="1100" kern="1200" dirty="0" smtClean="0"/>
            <a:t> Assign Users and Groups for the project to access</a:t>
          </a:r>
          <a:endParaRPr lang="en-IN" sz="1100" kern="1200" dirty="0"/>
        </a:p>
      </dsp:txBody>
      <dsp:txXfrm rot="-5400000">
        <a:off x="1226821" y="57621"/>
        <a:ext cx="6108968" cy="1027968"/>
      </dsp:txXfrm>
    </dsp:sp>
    <dsp:sp modelId="{7B077BBD-6C11-4AD3-9DAA-3A996FD3B640}">
      <dsp:nvSpPr>
        <dsp:cNvPr id="0" name=""/>
        <dsp:cNvSpPr/>
      </dsp:nvSpPr>
      <dsp:spPr>
        <a:xfrm rot="5400000">
          <a:off x="-262889" y="1824989"/>
          <a:ext cx="1752600" cy="122682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kern="1200" dirty="0" smtClean="0"/>
            <a:t>Jenkins</a:t>
          </a:r>
          <a:endParaRPr lang="en-IN" sz="1900" kern="1200" dirty="0"/>
        </a:p>
      </dsp:txBody>
      <dsp:txXfrm rot="-5400000">
        <a:off x="1" y="2175509"/>
        <a:ext cx="1226820" cy="525780"/>
      </dsp:txXfrm>
    </dsp:sp>
    <dsp:sp modelId="{0087816C-99D5-400D-AF05-01F90651BFAD}">
      <dsp:nvSpPr>
        <dsp:cNvPr id="0" name=""/>
        <dsp:cNvSpPr/>
      </dsp:nvSpPr>
      <dsp:spPr>
        <a:xfrm rot="5400000">
          <a:off x="3739515" y="-950594"/>
          <a:ext cx="1139190" cy="616457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IN" sz="1100" kern="1200" dirty="0" smtClean="0"/>
            <a:t> Install Jenkins</a:t>
          </a:r>
          <a:endParaRPr lang="en-IN" sz="1100" kern="1200" dirty="0"/>
        </a:p>
        <a:p>
          <a:pPr marL="57150" lvl="1" indent="-57150" algn="l" defTabSz="488950">
            <a:lnSpc>
              <a:spcPct val="90000"/>
            </a:lnSpc>
            <a:spcBef>
              <a:spcPct val="0"/>
            </a:spcBef>
            <a:spcAft>
              <a:spcPct val="15000"/>
            </a:spcAft>
            <a:buChar char="••"/>
          </a:pPr>
          <a:r>
            <a:rPr lang="en-IN" sz="1100" kern="1200" dirty="0" smtClean="0"/>
            <a:t> Add Sonar plugin in Jenkins plugin</a:t>
          </a:r>
          <a:endParaRPr lang="en-IN" sz="1100" kern="1200" dirty="0"/>
        </a:p>
        <a:p>
          <a:pPr marL="57150" lvl="1" indent="-57150" algn="l" defTabSz="488950">
            <a:lnSpc>
              <a:spcPct val="90000"/>
            </a:lnSpc>
            <a:spcBef>
              <a:spcPct val="0"/>
            </a:spcBef>
            <a:spcAft>
              <a:spcPct val="15000"/>
            </a:spcAft>
            <a:buChar char="••"/>
          </a:pPr>
          <a:r>
            <a:rPr lang="en-IN" sz="1100" kern="1200" dirty="0" smtClean="0"/>
            <a:t> Create people OR assign LDAP to the Jenkins</a:t>
          </a:r>
          <a:endParaRPr lang="en-IN" sz="1100" kern="1200" dirty="0"/>
        </a:p>
        <a:p>
          <a:pPr marL="57150" lvl="1" indent="-57150" algn="l" defTabSz="488950">
            <a:lnSpc>
              <a:spcPct val="90000"/>
            </a:lnSpc>
            <a:spcBef>
              <a:spcPct val="0"/>
            </a:spcBef>
            <a:spcAft>
              <a:spcPct val="15000"/>
            </a:spcAft>
            <a:buChar char="••"/>
          </a:pPr>
          <a:r>
            <a:rPr lang="en-IN" sz="1100" kern="1200" dirty="0" smtClean="0"/>
            <a:t> Configure Sonar and Sonar Runner in Jenkins</a:t>
          </a:r>
          <a:endParaRPr lang="en-IN" sz="1100" kern="1200" dirty="0"/>
        </a:p>
        <a:p>
          <a:pPr marL="57150" lvl="1" indent="-57150" algn="l" defTabSz="488950">
            <a:lnSpc>
              <a:spcPct val="90000"/>
            </a:lnSpc>
            <a:spcBef>
              <a:spcPct val="0"/>
            </a:spcBef>
            <a:spcAft>
              <a:spcPct val="15000"/>
            </a:spcAft>
            <a:buChar char="••"/>
          </a:pPr>
          <a:r>
            <a:rPr lang="en-IN" sz="1100" kern="1200" dirty="0" smtClean="0"/>
            <a:t> Assign jobs to the people for execution</a:t>
          </a:r>
          <a:endParaRPr lang="en-IN" sz="1100" kern="1200" dirty="0"/>
        </a:p>
        <a:p>
          <a:pPr marL="57150" lvl="1" indent="-57150" algn="l" defTabSz="488950">
            <a:lnSpc>
              <a:spcPct val="90000"/>
            </a:lnSpc>
            <a:spcBef>
              <a:spcPct val="0"/>
            </a:spcBef>
            <a:spcAft>
              <a:spcPct val="15000"/>
            </a:spcAft>
            <a:buChar char="••"/>
          </a:pPr>
          <a:r>
            <a:rPr lang="en-IN" sz="1100" kern="1200" dirty="0" smtClean="0"/>
            <a:t> Create Job and assign Sonar runner / ANT / Maven task to execute sonar rules</a:t>
          </a:r>
          <a:endParaRPr lang="en-IN" sz="1100" kern="1200" dirty="0"/>
        </a:p>
      </dsp:txBody>
      <dsp:txXfrm rot="-5400000">
        <a:off x="1226821" y="1617711"/>
        <a:ext cx="6108968" cy="1027968"/>
      </dsp:txXfrm>
    </dsp:sp>
    <dsp:sp modelId="{E673A75E-5FBA-4084-9DA0-3191340F9924}">
      <dsp:nvSpPr>
        <dsp:cNvPr id="0" name=""/>
        <dsp:cNvSpPr/>
      </dsp:nvSpPr>
      <dsp:spPr>
        <a:xfrm rot="5400000">
          <a:off x="-262889" y="3323388"/>
          <a:ext cx="1752600" cy="122682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kern="1200" dirty="0" smtClean="0"/>
            <a:t>Sonar Reports</a:t>
          </a:r>
          <a:endParaRPr lang="en-IN" sz="1900" kern="1200" dirty="0"/>
        </a:p>
      </dsp:txBody>
      <dsp:txXfrm rot="-5400000">
        <a:off x="1" y="3673908"/>
        <a:ext cx="1226820" cy="525780"/>
      </dsp:txXfrm>
    </dsp:sp>
    <dsp:sp modelId="{1616DCBD-AD1D-480A-B72A-16BA6544D690}">
      <dsp:nvSpPr>
        <dsp:cNvPr id="0" name=""/>
        <dsp:cNvSpPr/>
      </dsp:nvSpPr>
      <dsp:spPr>
        <a:xfrm rot="5400000">
          <a:off x="3739515" y="609495"/>
          <a:ext cx="1139190" cy="616457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IN" sz="1100" kern="1200" smtClean="0"/>
            <a:t> Login to Sonar server with user details</a:t>
          </a:r>
          <a:endParaRPr lang="en-IN" sz="1100" kern="1200" dirty="0"/>
        </a:p>
        <a:p>
          <a:pPr marL="57150" lvl="1" indent="-57150" algn="l" defTabSz="488950">
            <a:lnSpc>
              <a:spcPct val="90000"/>
            </a:lnSpc>
            <a:spcBef>
              <a:spcPct val="0"/>
            </a:spcBef>
            <a:spcAft>
              <a:spcPct val="15000"/>
            </a:spcAft>
            <a:buChar char="••"/>
          </a:pPr>
          <a:r>
            <a:rPr lang="en-IN" sz="1100" kern="1200" dirty="0" smtClean="0"/>
            <a:t> View the project code review report in Sonar Dashboard</a:t>
          </a:r>
          <a:endParaRPr lang="en-IN" sz="1100" kern="1200" dirty="0"/>
        </a:p>
      </dsp:txBody>
      <dsp:txXfrm rot="-5400000">
        <a:off x="1226821" y="3177801"/>
        <a:ext cx="6108968" cy="10279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8A4BB9-85AA-4D87-93F4-73E47892F7C8}" type="datetimeFigureOut">
              <a:rPr lang="en-IN" smtClean="0"/>
              <a:t>21-04-2016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F33238-1285-4C96-8F60-A80944370C0A}" type="slidenum">
              <a:rPr lang="en-IN" smtClean="0"/>
              <a:t>‹#›</a:t>
            </a:fld>
            <a:endParaRPr lang="en-IN"/>
          </a:p>
        </p:txBody>
      </p:sp>
    </p:spTree>
    <p:extLst>
      <p:ext uri="{BB962C8B-B14F-4D97-AF65-F5344CB8AC3E}">
        <p14:creationId xmlns:p14="http://schemas.microsoft.com/office/powerpoint/2010/main" val="36968202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7F857F-7D1D-4707-B545-ECDA10C05179}" type="datetimeFigureOut">
              <a:rPr lang="en-US" smtClean="0"/>
              <a:t>4/21/2016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D156D-B5A4-4A71-B6A3-FC00D3E48F77}" type="slidenum">
              <a:rPr lang="en-US" smtClean="0"/>
              <a:t>‹#›</a:t>
            </a:fld>
            <a:endParaRPr lang="en-US"/>
          </a:p>
        </p:txBody>
      </p:sp>
    </p:spTree>
    <p:extLst>
      <p:ext uri="{BB962C8B-B14F-4D97-AF65-F5344CB8AC3E}">
        <p14:creationId xmlns:p14="http://schemas.microsoft.com/office/powerpoint/2010/main" val="15266135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CD156D-B5A4-4A71-B6A3-FC00D3E48F7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646158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13</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14</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3</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6</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7</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8</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9</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10</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11</a:t>
            </a:fld>
            <a:endParaRPr lang="en-US"/>
          </a:p>
        </p:txBody>
      </p:sp>
    </p:spTree>
    <p:extLst>
      <p:ext uri="{BB962C8B-B14F-4D97-AF65-F5344CB8AC3E}">
        <p14:creationId xmlns:p14="http://schemas.microsoft.com/office/powerpoint/2010/main" val="222117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CD156D-B5A4-4A71-B6A3-FC00D3E48F77}" type="slidenum">
              <a:rPr lang="en-US" smtClean="0"/>
              <a:t>12</a:t>
            </a:fld>
            <a:endParaRPr lang="en-US"/>
          </a:p>
        </p:txBody>
      </p:sp>
    </p:spTree>
    <p:extLst>
      <p:ext uri="{BB962C8B-B14F-4D97-AF65-F5344CB8AC3E}">
        <p14:creationId xmlns:p14="http://schemas.microsoft.com/office/powerpoint/2010/main" val="2221179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18"/>
            <a:ext cx="3968824" cy="1443209"/>
          </a:xfrm>
          <a:prstGeom prst="rect">
            <a:avLst/>
          </a:prstGeom>
        </p:spPr>
      </p:pic>
      <p:sp>
        <p:nvSpPr>
          <p:cNvPr id="20" name="TextBox 20"/>
          <p:cNvSpPr txBox="1">
            <a:spLocks noChangeArrowheads="1"/>
          </p:cNvSpPr>
          <p:nvPr userDrawn="1"/>
        </p:nvSpPr>
        <p:spPr bwMode="gray">
          <a:xfrm>
            <a:off x="481013" y="6629419"/>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5"/>
            <a:ext cx="2467304" cy="656555"/>
          </a:xfrm>
          <a:prstGeom prst="rect">
            <a:avLst/>
          </a:prstGeom>
        </p:spPr>
      </p:pic>
      <p:sp>
        <p:nvSpPr>
          <p:cNvPr id="2" name="TextBox 1"/>
          <p:cNvSpPr txBox="1"/>
          <p:nvPr userDrawn="1"/>
        </p:nvSpPr>
        <p:spPr>
          <a:xfrm>
            <a:off x="3048000" y="6537086"/>
            <a:ext cx="769226"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rgbClr val="6D6E71"/>
              </a:buClr>
            </a:pPr>
            <a:r>
              <a:rPr lang="en-IN" sz="1200" dirty="0" smtClean="0">
                <a:solidFill>
                  <a:prstClr val="black"/>
                </a:solidFill>
              </a:rPr>
              <a:t>1</a:t>
            </a:r>
          </a:p>
        </p:txBody>
      </p:sp>
    </p:spTree>
    <p:extLst>
      <p:ext uri="{BB962C8B-B14F-4D97-AF65-F5344CB8AC3E}">
        <p14:creationId xmlns:p14="http://schemas.microsoft.com/office/powerpoint/2010/main" val="26190706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6"/>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94"/>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94"/>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8"/>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5"/>
            <a:ext cx="2467304" cy="656555"/>
          </a:xfrm>
          <a:prstGeom prst="rect">
            <a:avLst/>
          </a:prstGeom>
        </p:spPr>
      </p:pic>
    </p:spTree>
    <p:extLst>
      <p:ext uri="{BB962C8B-B14F-4D97-AF65-F5344CB8AC3E}">
        <p14:creationId xmlns:p14="http://schemas.microsoft.com/office/powerpoint/2010/main" val="16791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34" y="2466994"/>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30" y="2466994"/>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34" y="1980856"/>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30" y="1980856"/>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55"/>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55"/>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7" y="727094"/>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71"/>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44203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7" y="727094"/>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34" y="2466994"/>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30" y="2466994"/>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34" y="1980856"/>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30" y="1980856"/>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55"/>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55"/>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34" y="4703314"/>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30" y="4703314"/>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34" y="4217172"/>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30" y="4217172"/>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75"/>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75"/>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71"/>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73442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1" y="197169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34" y="1971677"/>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7" y="727094"/>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94" y="197169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6" y="1971677"/>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1" y="424181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34"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94" y="424181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6"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71"/>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547633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7"/>
            <a:ext cx="8226425"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7" y="727094"/>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71"/>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213339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94"/>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7" y="727094"/>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71"/>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17714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14"/>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6" y="2140187"/>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19"/>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6" name="Picture 5" descr="Mahindra Logo.png"/>
          <p:cNvPicPr>
            <a:picLocks noChangeAspect="1"/>
          </p:cNvPicPr>
          <p:nvPr userDrawn="1"/>
        </p:nvPicPr>
        <p:blipFill>
          <a:blip r:embed="rId2" cstate="email"/>
          <a:stretch>
            <a:fillRect/>
          </a:stretch>
        </p:blipFill>
        <p:spPr bwMode="gray">
          <a:xfrm>
            <a:off x="6058912" y="476645"/>
            <a:ext cx="2467304" cy="656555"/>
          </a:xfrm>
          <a:prstGeom prst="rect">
            <a:avLst/>
          </a:prstGeom>
        </p:spPr>
      </p:pic>
    </p:spTree>
    <p:extLst>
      <p:ext uri="{BB962C8B-B14F-4D97-AF65-F5344CB8AC3E}">
        <p14:creationId xmlns:p14="http://schemas.microsoft.com/office/powerpoint/2010/main" val="229423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303" y="2717232"/>
            <a:ext cx="5603207" cy="1491023"/>
          </a:xfrm>
          <a:prstGeom prst="rect">
            <a:avLst/>
          </a:prstGeom>
        </p:spPr>
      </p:pic>
    </p:spTree>
    <p:extLst>
      <p:ext uri="{BB962C8B-B14F-4D97-AF65-F5344CB8AC3E}">
        <p14:creationId xmlns:p14="http://schemas.microsoft.com/office/powerpoint/2010/main" val="2676827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3"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2015 Tech Mahindra. All rights reserved.</a:t>
            </a:r>
            <a:endParaRPr lang="en-US" sz="800" dirty="0">
              <a:solidFill>
                <a:srgbClr val="6D6E71"/>
              </a:solidFill>
              <a:cs typeface="Arial" pitchFamily="34" charset="0"/>
            </a:endParaRPr>
          </a:p>
        </p:txBody>
      </p:sp>
      <p:pic>
        <p:nvPicPr>
          <p:cNvPr id="7" name="Picture 6" descr="Mahindra Logo.png"/>
          <p:cNvPicPr>
            <a:picLocks noChangeAspect="1"/>
          </p:cNvPicPr>
          <p:nvPr userDrawn="1"/>
        </p:nvPicPr>
        <p:blipFill>
          <a:blip r:embed="rId4"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978766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3"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2015 Tech Mahindra. All rights reserved.</a:t>
            </a:r>
            <a:endParaRPr lang="en-US" sz="800" dirty="0">
              <a:solidFill>
                <a:srgbClr val="6D6E71"/>
              </a:solidFill>
              <a:cs typeface="Arial" pitchFamily="34" charset="0"/>
            </a:endParaRPr>
          </a:p>
        </p:txBody>
      </p:sp>
    </p:spTree>
    <p:extLst>
      <p:ext uri="{BB962C8B-B14F-4D97-AF65-F5344CB8AC3E}">
        <p14:creationId xmlns:p14="http://schemas.microsoft.com/office/powerpoint/2010/main" val="305783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11" name="Picture 4" descr="E:\SANJEEV DATA-dont delete\E-COPY TO LAPTOP\Sanjeev\Corporate presentation Template\- TechM licenced Images\Image Assets\Competencies\Images\gfdgdf.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8"/>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20"/>
          <p:cNvSpPr txBox="1">
            <a:spLocks noChangeArrowheads="1"/>
          </p:cNvSpPr>
          <p:nvPr userDrawn="1"/>
        </p:nvSpPr>
        <p:spPr bwMode="gray">
          <a:xfrm>
            <a:off x="481013" y="6629419"/>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12" name="Picture 11" descr="ridge4.png"/>
          <p:cNvPicPr>
            <a:picLocks noChangeAspect="1"/>
          </p:cNvPicPr>
          <p:nvPr userDrawn="1"/>
        </p:nvPicPr>
        <p:blipFill>
          <a:blip r:embed="rId3" cstate="email"/>
          <a:stretch>
            <a:fillRect/>
          </a:stretch>
        </p:blipFill>
        <p:spPr bwMode="ltGray">
          <a:xfrm rot="10800000">
            <a:off x="5197754" y="5417631"/>
            <a:ext cx="3968824" cy="1443209"/>
          </a:xfrm>
          <a:prstGeom prst="rect">
            <a:avLst/>
          </a:prstGeom>
        </p:spPr>
      </p:pic>
      <p:pic>
        <p:nvPicPr>
          <p:cNvPr id="7" name="Picture 6" descr="Mahindra Logo.png"/>
          <p:cNvPicPr>
            <a:picLocks noChangeAspect="1"/>
          </p:cNvPicPr>
          <p:nvPr userDrawn="1"/>
        </p:nvPicPr>
        <p:blipFill>
          <a:blip r:embed="rId4" cstate="email"/>
          <a:stretch>
            <a:fillRect/>
          </a:stretch>
        </p:blipFill>
        <p:spPr bwMode="gray">
          <a:xfrm>
            <a:off x="6058912" y="476645"/>
            <a:ext cx="2467304" cy="656555"/>
          </a:xfrm>
          <a:prstGeom prst="rect">
            <a:avLst/>
          </a:prstGeom>
        </p:spPr>
      </p:pic>
    </p:spTree>
    <p:extLst>
      <p:ext uri="{BB962C8B-B14F-4D97-AF65-F5344CB8AC3E}">
        <p14:creationId xmlns:p14="http://schemas.microsoft.com/office/powerpoint/2010/main" val="760816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4262790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3074950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0"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9327819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26008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7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0"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4017785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8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2225265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9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2545190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0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1197908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8228967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104189"/>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296339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8" y="368145"/>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0"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94"/>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4" name="Picture 3" descr="Mahindra Logo.png"/>
          <p:cNvPicPr>
            <a:picLocks noChangeAspect="1"/>
          </p:cNvPicPr>
          <p:nvPr userDrawn="1"/>
        </p:nvPicPr>
        <p:blipFill>
          <a:blip r:embed="rId2" cstate="email"/>
          <a:stretch>
            <a:fillRect/>
          </a:stretch>
        </p:blipFill>
        <p:spPr bwMode="gray">
          <a:xfrm>
            <a:off x="8001000" y="135156"/>
            <a:ext cx="923871" cy="245844"/>
          </a:xfrm>
          <a:prstGeom prst="rect">
            <a:avLst/>
          </a:prstGeom>
        </p:spPr>
      </p:pic>
    </p:spTree>
    <p:extLst>
      <p:ext uri="{BB962C8B-B14F-4D97-AF65-F5344CB8AC3E}">
        <p14:creationId xmlns:p14="http://schemas.microsoft.com/office/powerpoint/2010/main" val="5672459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Tech Mahindra. All rights reserved.</a:t>
            </a:r>
            <a:endParaRPr lang="en-US" sz="800" dirty="0">
              <a:solidFill>
                <a:srgbClr val="6D6E71"/>
              </a:solidFill>
              <a:cs typeface="Arial" pitchFamily="34" charset="0"/>
            </a:endParaRPr>
          </a:p>
        </p:txBody>
      </p:sp>
    </p:spTree>
    <p:extLst>
      <p:ext uri="{BB962C8B-B14F-4D97-AF65-F5344CB8AC3E}">
        <p14:creationId xmlns:p14="http://schemas.microsoft.com/office/powerpoint/2010/main" val="12320347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smtClean="0">
                <a:solidFill>
                  <a:srgbClr val="6D6E71"/>
                </a:solidFill>
                <a:cs typeface="Arial" pitchFamily="34" charset="0"/>
              </a:rPr>
              <a:t>Copyright © 2013 Tech Mahindra. </a:t>
            </a:r>
            <a:r>
              <a:rPr lang="en-US" sz="800" dirty="0" smtClean="0">
                <a:solidFill>
                  <a:srgbClr val="6D6E71"/>
                </a:solidFill>
                <a:cs typeface="Arial" pitchFamily="34" charset="0"/>
              </a:rPr>
              <a:t>All rights reserved.</a:t>
            </a:r>
            <a:endParaRPr lang="en-US" sz="800" dirty="0">
              <a:solidFill>
                <a:srgbClr val="6D6E71"/>
              </a:solidFill>
              <a:cs typeface="Arial" pitchFamily="34" charset="0"/>
            </a:endParaRP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385169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2537233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70715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2943960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808848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4781990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9207539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92162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5521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pic>
        <p:nvPicPr>
          <p:cNvPr id="8" name="Picture 4" descr="E:\SANJEEV DATA-dont delete\E-COPY TO LAPTOP\Sanjeev\Corporate presentation Template\- TechM licenced Images\Image Assets\More\Picture9.jpg"/>
          <p:cNvPicPr>
            <a:picLocks noChangeAspect="1" noChangeArrowheads="1"/>
          </p:cNvPicPr>
          <p:nvPr userDrawn="1"/>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9159055" cy="68692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gray">
          <a:xfrm>
            <a:off x="238098" y="368145"/>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94"/>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4" name="Picture 3" descr="Mahindra Logo.png"/>
          <p:cNvPicPr>
            <a:picLocks noChangeAspect="1"/>
          </p:cNvPicPr>
          <p:nvPr userDrawn="1"/>
        </p:nvPicPr>
        <p:blipFill>
          <a:blip r:embed="rId3" cstate="email"/>
          <a:stretch>
            <a:fillRect/>
          </a:stretch>
        </p:blipFill>
        <p:spPr bwMode="gray">
          <a:xfrm>
            <a:off x="8001000" y="135156"/>
            <a:ext cx="923871" cy="245844"/>
          </a:xfrm>
          <a:prstGeom prst="rect">
            <a:avLst/>
          </a:prstGeom>
        </p:spPr>
      </p:pic>
      <p:pic>
        <p:nvPicPr>
          <p:cNvPr id="5" name="Picture 2" descr="C:\Users\RS0093745\Desktop\TLS icon.pn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1798" t="10393" r="12222" b="25218"/>
          <a:stretch/>
        </p:blipFill>
        <p:spPr bwMode="auto">
          <a:xfrm>
            <a:off x="7257996" y="126470"/>
            <a:ext cx="556751" cy="2627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Ridge.pdf"/>
          <p:cNvPicPr>
            <a:picLocks noChangeAspect="1"/>
          </p:cNvPicPr>
          <p:nvPr userDrawn="1"/>
        </p:nvPicPr>
        <p:blipFill>
          <a:blip r:embed="rId5" cstate="email"/>
          <a:stretch>
            <a:fillRect/>
          </a:stretch>
        </p:blipFill>
        <p:spPr bwMode="ltGray">
          <a:xfrm rot="10800000">
            <a:off x="6899276" y="6043789"/>
            <a:ext cx="2270124" cy="825500"/>
          </a:xfrm>
          <a:prstGeom prst="rect">
            <a:avLst/>
          </a:prstGeom>
        </p:spPr>
      </p:pic>
    </p:spTree>
    <p:extLst>
      <p:ext uri="{BB962C8B-B14F-4D97-AF65-F5344CB8AC3E}">
        <p14:creationId xmlns:p14="http://schemas.microsoft.com/office/powerpoint/2010/main" val="2582813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440294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0792071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285302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herein referred to as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Information contained in a presentation hosted or promoted by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smtClean="0">
                <a:solidFill>
                  <a:srgbClr val="6D6E71"/>
                </a:solidFill>
                <a:cs typeface="Arial" pitchFamily="34" charset="0"/>
              </a:rPr>
              <a:t>TechM</a:t>
            </a:r>
            <a:r>
              <a:rPr lang="en-US" sz="900" dirty="0" smtClean="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2013 </a:t>
            </a:r>
            <a:r>
              <a:rPr lang="en-US" sz="800" smtClean="0">
                <a:solidFill>
                  <a:srgbClr val="6D6E71"/>
                </a:solidFill>
                <a:cs typeface="Arial" pitchFamily="34" charset="0"/>
              </a:rPr>
              <a:t>Tech Mahindra. </a:t>
            </a:r>
            <a:r>
              <a:rPr lang="en-US" sz="800" dirty="0" smtClean="0">
                <a:solidFill>
                  <a:srgbClr val="6D6E71"/>
                </a:solidFill>
                <a:cs typeface="Arial" pitchFamily="34" charset="0"/>
              </a:rPr>
              <a:t>All rights reserved.</a:t>
            </a:r>
            <a:endParaRPr lang="en-US" sz="800" dirty="0">
              <a:solidFill>
                <a:srgbClr val="6D6E71"/>
              </a:solidFill>
              <a:cs typeface="Arial" pitchFamily="34" charset="0"/>
            </a:endParaRPr>
          </a:p>
        </p:txBody>
      </p:sp>
    </p:spTree>
    <p:extLst>
      <p:ext uri="{BB962C8B-B14F-4D97-AF65-F5344CB8AC3E}">
        <p14:creationId xmlns:p14="http://schemas.microsoft.com/office/powerpoint/2010/main" val="11307731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168447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3075" name="Picture 3" descr="E:\SANJEEV DATA-dont delete\E-COPY TO LAPTOP\Sanjeev\Corporate presentation Template\- TechM licenced Images\Image Assets\Competencies\Images\Pictadure9.jpg"/>
          <p:cNvPicPr>
            <a:picLocks noChangeAspect="1" noChangeArrowheads="1"/>
          </p:cNvPicPr>
          <p:nvPr userDrawn="1"/>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gray">
          <a:xfrm>
            <a:off x="238098" y="368145"/>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94"/>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4" name="Picture 3" descr="Mahindra Logo.png"/>
          <p:cNvPicPr>
            <a:picLocks noChangeAspect="1"/>
          </p:cNvPicPr>
          <p:nvPr userDrawn="1"/>
        </p:nvPicPr>
        <p:blipFill>
          <a:blip r:embed="rId3" cstate="email"/>
          <a:stretch>
            <a:fillRect/>
          </a:stretch>
        </p:blipFill>
        <p:spPr bwMode="gray">
          <a:xfrm>
            <a:off x="8001000" y="135156"/>
            <a:ext cx="923871" cy="245844"/>
          </a:xfrm>
          <a:prstGeom prst="rect">
            <a:avLst/>
          </a:prstGeom>
        </p:spPr>
      </p:pic>
      <p:pic>
        <p:nvPicPr>
          <p:cNvPr id="5" name="Picture 2" descr="C:\Users\RS0093745\Desktop\TLS icon.pn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1798" t="10393" r="12222" b="25218"/>
          <a:stretch/>
        </p:blipFill>
        <p:spPr bwMode="auto">
          <a:xfrm>
            <a:off x="7257996" y="126470"/>
            <a:ext cx="556751" cy="2627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Ridge.pdf"/>
          <p:cNvPicPr>
            <a:picLocks noChangeAspect="1"/>
          </p:cNvPicPr>
          <p:nvPr userDrawn="1"/>
        </p:nvPicPr>
        <p:blipFill>
          <a:blip r:embed="rId5" cstate="email"/>
          <a:stretch>
            <a:fillRect/>
          </a:stretch>
        </p:blipFill>
        <p:spPr bwMode="ltGray">
          <a:xfrm rot="10800000">
            <a:off x="6899276" y="6043789"/>
            <a:ext cx="2270124" cy="825500"/>
          </a:xfrm>
          <a:prstGeom prst="rect">
            <a:avLst/>
          </a:prstGeom>
        </p:spPr>
      </p:pic>
    </p:spTree>
    <p:extLst>
      <p:ext uri="{BB962C8B-B14F-4D97-AF65-F5344CB8AC3E}">
        <p14:creationId xmlns:p14="http://schemas.microsoft.com/office/powerpoint/2010/main" val="255616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34" y="719156"/>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94"/>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71"/>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9908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94"/>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94"/>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93646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31" y="1971694"/>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94"/>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7" y="727094"/>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71"/>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1111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94"/>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18"/>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5"/>
            <a:ext cx="2467304" cy="656555"/>
          </a:xfrm>
          <a:prstGeom prst="rect">
            <a:avLst/>
          </a:prstGeom>
        </p:spPr>
      </p:pic>
    </p:spTree>
    <p:extLst>
      <p:ext uri="{BB962C8B-B14F-4D97-AF65-F5344CB8AC3E}">
        <p14:creationId xmlns:p14="http://schemas.microsoft.com/office/powerpoint/2010/main" val="23064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image" Target="../media/image1.png"/><Relationship Id="rId2" Type="http://schemas.openxmlformats.org/officeDocument/2006/relationships/slideLayout" Target="../slideLayouts/slideLayout31.xml"/><Relationship Id="rId16"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31" cstate="email"/>
          <a:stretch>
            <a:fillRect/>
          </a:stretch>
        </p:blipFill>
        <p:spPr bwMode="ltGray">
          <a:xfrm rot="10800000">
            <a:off x="6899276" y="6043789"/>
            <a:ext cx="2270124" cy="825500"/>
          </a:xfrm>
          <a:prstGeom prst="rect">
            <a:avLst/>
          </a:prstGeom>
        </p:spPr>
      </p:pic>
      <p:sp>
        <p:nvSpPr>
          <p:cNvPr id="2" name="Title Placeholder 1"/>
          <p:cNvSpPr>
            <a:spLocks noGrp="1"/>
          </p:cNvSpPr>
          <p:nvPr>
            <p:ph type="title"/>
          </p:nvPr>
        </p:nvSpPr>
        <p:spPr>
          <a:xfrm>
            <a:off x="468325" y="711219"/>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481018"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34037454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Lst>
  <p:hf hdr="0" ft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3255532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www.sonarqube.org/downloads/"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hyperlink" Target="http://docs.sonarqube.org/display/SONAR/Analyzing+with+SonarQube+Scanner" TargetMode="External"/><Relationship Id="rId5" Type="http://schemas.openxmlformats.org/officeDocument/2006/relationships/hyperlink" Target="http://docs.sonarqube.org/display/SONAR/Authorization" TargetMode="External"/><Relationship Id="rId4" Type="http://schemas.openxmlformats.org/officeDocument/2006/relationships/hyperlink" Target="http://localhost:900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5257800" y="1600200"/>
            <a:ext cx="4114800" cy="4064021"/>
            <a:chOff x="4983480" y="1286563"/>
            <a:chExt cx="4286250" cy="4064021"/>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480" y="1664409"/>
              <a:ext cx="428625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9062" y="1286563"/>
              <a:ext cx="2370137" cy="2840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8"/>
          <p:cNvSpPr/>
          <p:nvPr/>
        </p:nvSpPr>
        <p:spPr>
          <a:xfrm>
            <a:off x="0" y="5867400"/>
            <a:ext cx="8884920" cy="738664"/>
          </a:xfrm>
          <a:prstGeom prst="rect">
            <a:avLst/>
          </a:prstGeom>
        </p:spPr>
        <p:txBody>
          <a:bodyPr wrap="square">
            <a:spAutoFit/>
          </a:bodyPr>
          <a:lstStyle/>
          <a:p>
            <a:pPr algn="ctr"/>
            <a:r>
              <a:rPr lang="en-US" sz="2400" dirty="0" smtClean="0">
                <a:solidFill>
                  <a:srgbClr val="FFC000"/>
                </a:solidFill>
                <a:latin typeface="Calibri" pitchFamily="34" charset="0"/>
                <a:cs typeface="Calibri" pitchFamily="34" charset="0"/>
              </a:rPr>
              <a:t>Java and Open Source Competency</a:t>
            </a:r>
          </a:p>
          <a:p>
            <a:pPr algn="ctr"/>
            <a:r>
              <a:rPr lang="en-US" i="1" dirty="0">
                <a:solidFill>
                  <a:srgbClr val="FFC000"/>
                </a:solidFill>
                <a:latin typeface="Calibri" pitchFamily="34" charset="0"/>
                <a:cs typeface="Calibri" pitchFamily="34" charset="0"/>
              </a:rPr>
              <a:t>Tech Mahindra’s Automation </a:t>
            </a:r>
            <a:r>
              <a:rPr lang="en-US" i="1" dirty="0" smtClean="0">
                <a:solidFill>
                  <a:srgbClr val="FFC000"/>
                </a:solidFill>
                <a:latin typeface="Calibri" pitchFamily="34" charset="0"/>
                <a:cs typeface="Calibri" pitchFamily="34" charset="0"/>
              </a:rPr>
              <a:t>Program</a:t>
            </a:r>
            <a:endParaRPr lang="en-US" sz="1200" i="1" dirty="0" smtClean="0">
              <a:solidFill>
                <a:srgbClr val="FFC000"/>
              </a:solidFill>
              <a:latin typeface="Calibri" pitchFamily="34" charset="0"/>
              <a:cs typeface="Calibri" pitchFamily="34" charset="0"/>
            </a:endParaRPr>
          </a:p>
        </p:txBody>
      </p:sp>
      <p:sp>
        <p:nvSpPr>
          <p:cNvPr id="10" name="Rectangle 9"/>
          <p:cNvSpPr/>
          <p:nvPr/>
        </p:nvSpPr>
        <p:spPr>
          <a:xfrm>
            <a:off x="259080" y="2112660"/>
            <a:ext cx="5303520" cy="1569660"/>
          </a:xfrm>
          <a:prstGeom prst="rect">
            <a:avLst/>
          </a:prstGeom>
        </p:spPr>
        <p:txBody>
          <a:bodyPr wrap="square">
            <a:spAutoFit/>
          </a:bodyPr>
          <a:lstStyle/>
          <a:p>
            <a:pPr algn="ctr"/>
            <a:r>
              <a:rPr lang="en-IN" sz="3200" b="1" i="1" dirty="0" smtClean="0">
                <a:solidFill>
                  <a:srgbClr val="FFC000"/>
                </a:solidFill>
                <a:latin typeface="Economica" charset="0"/>
              </a:rPr>
              <a:t>Static Code Analysis Using </a:t>
            </a:r>
          </a:p>
          <a:p>
            <a:pPr algn="ctr"/>
            <a:r>
              <a:rPr lang="en-IN" sz="3200" b="1" i="1" dirty="0" smtClean="0">
                <a:solidFill>
                  <a:srgbClr val="FFC000"/>
                </a:solidFill>
                <a:latin typeface="Economica" charset="0"/>
              </a:rPr>
              <a:t>SonarQube</a:t>
            </a:r>
            <a:endParaRPr lang="en-US" sz="3200" b="1" i="1" dirty="0">
              <a:solidFill>
                <a:srgbClr val="FFC000"/>
              </a:solidFill>
              <a:latin typeface="Economica" charset="0"/>
            </a:endParaRPr>
          </a:p>
        </p:txBody>
      </p:sp>
    </p:spTree>
    <p:extLst>
      <p:ext uri="{BB962C8B-B14F-4D97-AF65-F5344CB8AC3E}">
        <p14:creationId xmlns:p14="http://schemas.microsoft.com/office/powerpoint/2010/main" val="95053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Analyse Source Code - Scanner</a:t>
            </a:r>
            <a:endParaRPr lang="en-US" sz="2400" b="1" dirty="0">
              <a:solidFill>
                <a:schemeClr val="tx1"/>
              </a:solidFill>
              <a:latin typeface="+mj-lt"/>
            </a:endParaRPr>
          </a:p>
        </p:txBody>
      </p:sp>
      <p:sp>
        <p:nvSpPr>
          <p:cNvPr id="3" name="Rectangle 2"/>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a:solidFill>
                  <a:schemeClr val="tx1"/>
                </a:solidFill>
              </a:rPr>
              <a:t>The SonarQube Scanner is recommended as the default launcher to </a:t>
            </a:r>
            <a:r>
              <a:rPr lang="en-IN" sz="1400" dirty="0" smtClean="0">
                <a:solidFill>
                  <a:schemeClr val="tx1"/>
                </a:solidFill>
              </a:rPr>
              <a:t>analyse </a:t>
            </a:r>
            <a:r>
              <a:rPr lang="en-IN" sz="1400" dirty="0">
                <a:solidFill>
                  <a:schemeClr val="tx1"/>
                </a:solidFill>
              </a:rPr>
              <a:t>a project with </a:t>
            </a:r>
            <a:r>
              <a:rPr lang="en-IN" sz="1400" dirty="0" smtClean="0">
                <a:solidFill>
                  <a:schemeClr val="tx1"/>
                </a:solidFill>
              </a:rPr>
              <a:t>SonarQube. </a:t>
            </a:r>
          </a:p>
          <a:p>
            <a:pPr algn="just"/>
            <a:endParaRPr lang="en-IN" sz="1400" dirty="0">
              <a:solidFill>
                <a:schemeClr val="tx1"/>
              </a:solidFill>
            </a:endParaRPr>
          </a:p>
          <a:p>
            <a:pPr algn="just"/>
            <a:r>
              <a:rPr lang="en-IN" sz="1400" dirty="0" smtClean="0">
                <a:solidFill>
                  <a:schemeClr val="tx1"/>
                </a:solidFill>
              </a:rPr>
              <a:t>The following are the steps to execute “</a:t>
            </a:r>
            <a:r>
              <a:rPr lang="en-IN" sz="1400" b="1" dirty="0" smtClean="0">
                <a:solidFill>
                  <a:schemeClr val="tx1"/>
                </a:solidFill>
              </a:rPr>
              <a:t>Simple Project</a:t>
            </a:r>
            <a:r>
              <a:rPr lang="en-IN" sz="1400" dirty="0" smtClean="0">
                <a:solidFill>
                  <a:schemeClr val="tx1"/>
                </a:solidFill>
              </a:rPr>
              <a:t>”</a:t>
            </a:r>
          </a:p>
          <a:p>
            <a:pPr algn="just"/>
            <a:r>
              <a:rPr lang="en-IN" sz="1400" dirty="0" smtClean="0">
                <a:solidFill>
                  <a:schemeClr val="tx1"/>
                </a:solidFill>
              </a:rPr>
              <a:t>	Create a configuration file in the root directory for the project: sonar</a:t>
            </a:r>
            <a:r>
              <a:rPr lang="en-IN" sz="1400" i="1" dirty="0" smtClean="0">
                <a:solidFill>
                  <a:schemeClr val="tx1"/>
                </a:solidFill>
              </a:rPr>
              <a:t>-</a:t>
            </a:r>
            <a:r>
              <a:rPr lang="en-IN" sz="1400" i="1" dirty="0" err="1" smtClean="0">
                <a:solidFill>
                  <a:schemeClr val="tx1"/>
                </a:solidFill>
              </a:rPr>
              <a:t>project.properties</a:t>
            </a:r>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lvl="2" algn="just"/>
            <a:endParaRPr lang="en-IN" sz="1400" dirty="0" smtClean="0">
              <a:solidFill>
                <a:schemeClr val="tx1"/>
              </a:solidFill>
            </a:endParaRPr>
          </a:p>
          <a:p>
            <a:pPr lvl="2" algn="just"/>
            <a:r>
              <a:rPr lang="en-IN" sz="1400" dirty="0" smtClean="0">
                <a:solidFill>
                  <a:schemeClr val="tx1"/>
                </a:solidFill>
              </a:rPr>
              <a:t>Run </a:t>
            </a:r>
            <a:r>
              <a:rPr lang="en-IN" sz="1400" dirty="0">
                <a:solidFill>
                  <a:schemeClr val="tx1"/>
                </a:solidFill>
              </a:rPr>
              <a:t>the following command from the project base directory to launch the </a:t>
            </a:r>
            <a:r>
              <a:rPr lang="en-IN" sz="1400" dirty="0" smtClean="0">
                <a:solidFill>
                  <a:schemeClr val="tx1"/>
                </a:solidFill>
              </a:rPr>
              <a:t>analysis</a:t>
            </a:r>
          </a:p>
          <a:p>
            <a:pPr marL="1200150" lvl="2" indent="-285750" algn="just">
              <a:buFont typeface="Wingdings" panose="05000000000000000000" pitchFamily="2" charset="2"/>
              <a:buChar char="§"/>
            </a:pPr>
            <a:r>
              <a:rPr lang="en-IN" sz="1400" b="1" dirty="0" smtClean="0">
                <a:solidFill>
                  <a:schemeClr val="tx1"/>
                </a:solidFill>
              </a:rPr>
              <a:t>sonar-runner </a:t>
            </a:r>
            <a:r>
              <a:rPr lang="en-IN" sz="1400" dirty="0" smtClean="0">
                <a:solidFill>
                  <a:schemeClr val="tx1"/>
                </a:solidFill>
              </a:rPr>
              <a:t>in command line interface.</a:t>
            </a:r>
            <a:endParaRPr lang="en-US" sz="1400" b="1" dirty="0">
              <a:solidFill>
                <a:schemeClr val="tx1"/>
              </a:solidFill>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848600" cy="28956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49338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Analyse Source Code - Scanner</a:t>
            </a:r>
            <a:endParaRPr lang="en-US" sz="2400" b="1" dirty="0">
              <a:solidFill>
                <a:schemeClr val="tx1"/>
              </a:solidFill>
              <a:latin typeface="+mj-lt"/>
            </a:endParaRPr>
          </a:p>
        </p:txBody>
      </p:sp>
      <p:sp>
        <p:nvSpPr>
          <p:cNvPr id="3" name="Rectangle 2"/>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smtClean="0">
                <a:solidFill>
                  <a:schemeClr val="tx1"/>
                </a:solidFill>
              </a:rPr>
              <a:t>The following are the steps to execute “</a:t>
            </a:r>
            <a:r>
              <a:rPr lang="en-IN" sz="1400" b="1" dirty="0" smtClean="0">
                <a:solidFill>
                  <a:schemeClr val="tx1"/>
                </a:solidFill>
              </a:rPr>
              <a:t>Multi-Module Project</a:t>
            </a:r>
            <a:r>
              <a:rPr lang="en-IN" sz="1400" dirty="0" smtClean="0">
                <a:solidFill>
                  <a:schemeClr val="tx1"/>
                </a:solidFill>
              </a:rPr>
              <a:t>”. There </a:t>
            </a:r>
            <a:r>
              <a:rPr lang="en-IN" sz="1400" dirty="0">
                <a:solidFill>
                  <a:schemeClr val="tx1"/>
                </a:solidFill>
              </a:rPr>
              <a:t>are two ways to define a multi-module structure in </a:t>
            </a:r>
            <a:r>
              <a:rPr lang="en-IN" sz="1400" dirty="0" smtClean="0">
                <a:solidFill>
                  <a:schemeClr val="tx1"/>
                </a:solidFill>
              </a:rPr>
              <a:t>SonarQube</a:t>
            </a:r>
          </a:p>
          <a:p>
            <a:pPr algn="just"/>
            <a:r>
              <a:rPr lang="en-IN" sz="1400" b="1" dirty="0" smtClean="0">
                <a:solidFill>
                  <a:schemeClr val="tx1"/>
                </a:solidFill>
              </a:rPr>
              <a:t>Way 1 - </a:t>
            </a:r>
            <a:r>
              <a:rPr lang="en-IN" sz="1400" dirty="0">
                <a:solidFill>
                  <a:schemeClr val="tx1"/>
                </a:solidFill>
              </a:rPr>
              <a:t>Set all the configuration in the properties file in the root </a:t>
            </a:r>
            <a:r>
              <a:rPr lang="en-IN" sz="1400" dirty="0" smtClean="0">
                <a:solidFill>
                  <a:schemeClr val="tx1"/>
                </a:solidFill>
              </a:rPr>
              <a:t>folder</a:t>
            </a: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a:solidFill>
                <a:schemeClr val="tx1"/>
              </a:solidFill>
            </a:endParaRPr>
          </a:p>
          <a:p>
            <a:pPr algn="just"/>
            <a:r>
              <a:rPr lang="en-IN" sz="1400" b="1" dirty="0" smtClean="0">
                <a:solidFill>
                  <a:schemeClr val="tx1"/>
                </a:solidFill>
              </a:rPr>
              <a:t>Way 2 </a:t>
            </a:r>
            <a:r>
              <a:rPr lang="en-IN" sz="1400" b="1" dirty="0">
                <a:solidFill>
                  <a:schemeClr val="tx1"/>
                </a:solidFill>
              </a:rPr>
              <a:t>- </a:t>
            </a:r>
            <a:r>
              <a:rPr lang="en-IN" sz="1400" dirty="0">
                <a:solidFill>
                  <a:schemeClr val="tx1"/>
                </a:solidFill>
              </a:rPr>
              <a:t>Set all the configuration in the properties file in </a:t>
            </a:r>
            <a:r>
              <a:rPr lang="en-IN" sz="1400" dirty="0" smtClean="0">
                <a:solidFill>
                  <a:schemeClr val="tx1"/>
                </a:solidFill>
              </a:rPr>
              <a:t>multiple folder</a:t>
            </a:r>
            <a:endParaRPr lang="en-IN" sz="1400" dirty="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algn="just"/>
            <a:endParaRPr lang="en-IN" sz="1400" i="1" dirty="0">
              <a:solidFill>
                <a:schemeClr val="tx1"/>
              </a:solidFill>
            </a:endParaRPr>
          </a:p>
          <a:p>
            <a:pPr algn="just"/>
            <a:endParaRPr lang="en-IN" sz="1400" i="1" dirty="0" smtClean="0">
              <a:solidFill>
                <a:schemeClr val="tx1"/>
              </a:solidFill>
            </a:endParaRPr>
          </a:p>
          <a:p>
            <a:pPr lvl="2" algn="just"/>
            <a:endParaRPr lang="en-IN" sz="1400" dirty="0" smtClean="0">
              <a:solidFill>
                <a:schemeClr val="tx1"/>
              </a:solidFill>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17716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926" y="1295401"/>
            <a:ext cx="5695950" cy="182879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3" y="3733800"/>
            <a:ext cx="185737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5278" y="3759747"/>
            <a:ext cx="5695950" cy="160282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5278" y="5514976"/>
            <a:ext cx="2861623" cy="73342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5514976"/>
            <a:ext cx="2455034" cy="73342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1127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Analyse Source Code - ANT</a:t>
            </a:r>
            <a:endParaRPr lang="en-US" sz="2400" b="1" dirty="0">
              <a:solidFill>
                <a:schemeClr val="tx1"/>
              </a:solidFill>
              <a:latin typeface="+mj-lt"/>
            </a:endParaRPr>
          </a:p>
        </p:txBody>
      </p:sp>
      <p:sp>
        <p:nvSpPr>
          <p:cNvPr id="3" name="Rectangle 2"/>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a:solidFill>
                  <a:schemeClr val="tx1"/>
                </a:solidFill>
              </a:rPr>
              <a:t>The SonarQube </a:t>
            </a:r>
            <a:r>
              <a:rPr lang="en-IN" sz="1400" dirty="0" smtClean="0">
                <a:solidFill>
                  <a:schemeClr val="tx1"/>
                </a:solidFill>
              </a:rPr>
              <a:t>Ant </a:t>
            </a:r>
            <a:r>
              <a:rPr lang="en-IN" sz="1400" dirty="0">
                <a:solidFill>
                  <a:schemeClr val="tx1"/>
                </a:solidFill>
              </a:rPr>
              <a:t>version 2.4 is compatible with SonarQube platform versions 4.5 and higher. </a:t>
            </a:r>
          </a:p>
          <a:p>
            <a:pPr algn="just"/>
            <a:r>
              <a:rPr lang="en-IN" sz="1400" dirty="0" smtClean="0">
                <a:solidFill>
                  <a:schemeClr val="tx1"/>
                </a:solidFill>
              </a:rPr>
              <a:t>The following are the steps to execute “</a:t>
            </a:r>
            <a:r>
              <a:rPr lang="en-IN" sz="1400" b="1" dirty="0" smtClean="0">
                <a:solidFill>
                  <a:schemeClr val="tx1"/>
                </a:solidFill>
              </a:rPr>
              <a:t>Simple Project</a:t>
            </a:r>
            <a:r>
              <a:rPr lang="en-IN" sz="1400" dirty="0" smtClean="0">
                <a:solidFill>
                  <a:schemeClr val="tx1"/>
                </a:solidFill>
              </a:rPr>
              <a:t>”</a:t>
            </a:r>
          </a:p>
          <a:p>
            <a:pPr algn="just"/>
            <a:r>
              <a:rPr lang="en-IN" sz="1400" dirty="0" smtClean="0">
                <a:solidFill>
                  <a:schemeClr val="tx1"/>
                </a:solidFill>
              </a:rPr>
              <a:t>	</a:t>
            </a:r>
            <a:endParaRPr lang="en-US" sz="1400" b="1" dirty="0">
              <a:solidFill>
                <a:schemeClr val="tx1"/>
              </a:solidFill>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371600"/>
            <a:ext cx="8226425" cy="49530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75124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Analyse Source Code - ANT</a:t>
            </a:r>
            <a:endParaRPr lang="en-US" sz="2400" b="1" dirty="0">
              <a:solidFill>
                <a:schemeClr val="tx1"/>
              </a:solidFill>
              <a:latin typeface="+mj-lt"/>
            </a:endParaRPr>
          </a:p>
        </p:txBody>
      </p:sp>
      <p:sp>
        <p:nvSpPr>
          <p:cNvPr id="3" name="Rectangle 2"/>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a:solidFill>
                  <a:schemeClr val="tx1"/>
                </a:solidFill>
              </a:rPr>
              <a:t>The configuration for </a:t>
            </a:r>
            <a:r>
              <a:rPr lang="en-IN" sz="1400" b="1" dirty="0">
                <a:solidFill>
                  <a:schemeClr val="tx1"/>
                </a:solidFill>
              </a:rPr>
              <a:t>parent and modules </a:t>
            </a:r>
            <a:r>
              <a:rPr lang="en-IN" sz="1400" dirty="0">
                <a:solidFill>
                  <a:schemeClr val="tx1"/>
                </a:solidFill>
              </a:rPr>
              <a:t>must be done in the parent </a:t>
            </a:r>
            <a:r>
              <a:rPr lang="en-IN" sz="1400" i="1" dirty="0">
                <a:solidFill>
                  <a:schemeClr val="tx1"/>
                </a:solidFill>
              </a:rPr>
              <a:t>build.xml</a:t>
            </a:r>
            <a:r>
              <a:rPr lang="en-IN" sz="1400" dirty="0">
                <a:solidFill>
                  <a:schemeClr val="tx1"/>
                </a:solidFill>
              </a:rPr>
              <a:t> file:</a:t>
            </a:r>
            <a:r>
              <a:rPr lang="en-IN" sz="1400" dirty="0" smtClean="0">
                <a:solidFill>
                  <a:schemeClr val="tx1"/>
                </a:solidFill>
              </a:rPr>
              <a:t>	</a:t>
            </a:r>
            <a:endParaRPr lang="en-US" sz="1400" b="1" dirty="0">
              <a:solidFill>
                <a:schemeClr val="tx1"/>
              </a:solidFill>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91" y="1043344"/>
            <a:ext cx="8097909" cy="352865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2879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Analyse Source Code - Maven</a:t>
            </a:r>
            <a:endParaRPr lang="en-US" sz="2400" b="1" dirty="0">
              <a:solidFill>
                <a:schemeClr val="tx1"/>
              </a:solidFill>
              <a:latin typeface="+mj-lt"/>
            </a:endParaRPr>
          </a:p>
        </p:txBody>
      </p:sp>
      <p:sp>
        <p:nvSpPr>
          <p:cNvPr id="3" name="Rectangle 2"/>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a:solidFill>
                  <a:schemeClr val="tx1"/>
                </a:solidFill>
              </a:rPr>
              <a:t>The SonarQube </a:t>
            </a:r>
            <a:r>
              <a:rPr lang="en-IN" sz="1400" dirty="0" smtClean="0">
                <a:solidFill>
                  <a:schemeClr val="tx1"/>
                </a:solidFill>
              </a:rPr>
              <a:t>requires Maven 3 to launch analysis of the project:</a:t>
            </a:r>
          </a:p>
          <a:p>
            <a:pPr algn="just"/>
            <a:endParaRPr lang="en-IN" sz="1400" b="1" dirty="0" smtClean="0">
              <a:solidFill>
                <a:schemeClr val="tx1"/>
              </a:solidFill>
            </a:endParaRPr>
          </a:p>
          <a:p>
            <a:pPr algn="just"/>
            <a:r>
              <a:rPr lang="en-IN" sz="1400" b="1" dirty="0" smtClean="0">
                <a:solidFill>
                  <a:schemeClr val="tx1"/>
                </a:solidFill>
              </a:rPr>
              <a:t>Global Setting (Optional): </a:t>
            </a:r>
            <a:r>
              <a:rPr lang="en-IN" sz="1400" dirty="0" smtClean="0">
                <a:solidFill>
                  <a:schemeClr val="tx1"/>
                </a:solidFill>
              </a:rPr>
              <a:t>Configure global Maven Setting to support SonarQube</a:t>
            </a: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r>
              <a:rPr lang="en-IN" sz="1400" b="1" dirty="0" smtClean="0">
                <a:solidFill>
                  <a:schemeClr val="tx1"/>
                </a:solidFill>
              </a:rPr>
              <a:t>Analysing </a:t>
            </a:r>
            <a:r>
              <a:rPr lang="en-IN" sz="1400" b="1" dirty="0">
                <a:solidFill>
                  <a:schemeClr val="tx1"/>
                </a:solidFill>
              </a:rPr>
              <a:t>Maven Project</a:t>
            </a:r>
            <a:r>
              <a:rPr lang="en-IN" sz="1400" b="1" dirty="0" smtClean="0">
                <a:solidFill>
                  <a:schemeClr val="tx1"/>
                </a:solidFill>
              </a:rPr>
              <a:t>: </a:t>
            </a:r>
            <a:r>
              <a:rPr lang="en-IN" sz="1400" dirty="0" smtClean="0">
                <a:solidFill>
                  <a:schemeClr val="tx1"/>
                </a:solidFill>
              </a:rPr>
              <a:t>Analysing </a:t>
            </a:r>
            <a:r>
              <a:rPr lang="en-IN" sz="1400" dirty="0">
                <a:solidFill>
                  <a:schemeClr val="tx1"/>
                </a:solidFill>
              </a:rPr>
              <a:t>a Maven project consists of running a Maven </a:t>
            </a:r>
            <a:r>
              <a:rPr lang="en-IN" sz="1400" dirty="0" smtClean="0">
                <a:solidFill>
                  <a:schemeClr val="tx1"/>
                </a:solidFill>
              </a:rPr>
              <a:t>goal - </a:t>
            </a:r>
            <a:r>
              <a:rPr lang="en-IN" sz="1400" dirty="0">
                <a:solidFill>
                  <a:schemeClr val="tx1"/>
                </a:solidFill>
              </a:rPr>
              <a:t> sonar:sonar in the directory where the pom.xml file </a:t>
            </a:r>
            <a:r>
              <a:rPr lang="en-IN" sz="1400" dirty="0" smtClean="0">
                <a:solidFill>
                  <a:schemeClr val="tx1"/>
                </a:solidFill>
              </a:rPr>
              <a:t>resides</a:t>
            </a: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3500"/>
            <a:ext cx="7924800" cy="29337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94856"/>
            <a:ext cx="7924800" cy="142974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14517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 y="0"/>
            <a:ext cx="4981433" cy="6858000"/>
          </a:xfrm>
          <a:prstGeom prst="rect">
            <a:avLst/>
          </a:prstGeom>
          <a:solidFill>
            <a:schemeClr val="tx1">
              <a:alpha val="80000"/>
            </a:schemeClr>
          </a:solidFill>
          <a:ln>
            <a:noFill/>
          </a:ln>
        </p:spPr>
        <p:style>
          <a:lnRef idx="1">
            <a:schemeClr val="accent1"/>
          </a:lnRef>
          <a:fillRef idx="0">
            <a:schemeClr val="accent1"/>
          </a:fillRef>
          <a:effectRef idx="0">
            <a:schemeClr val="accent1"/>
          </a:effectRef>
          <a:fontRef idx="minor">
            <a:schemeClr val="tx1"/>
          </a:fontRef>
        </p:style>
        <p:txBody>
          <a:bodyPr lIns="274320" tIns="274320" rIns="274320" bIns="274320" rtlCol="0" anchor="ctr"/>
          <a:lstStyle/>
          <a:p>
            <a:pPr>
              <a:spcBef>
                <a:spcPts val="800"/>
              </a:spcBef>
            </a:pPr>
            <a:r>
              <a:rPr lang="en-US" sz="2200" b="1" dirty="0" smtClean="0">
                <a:solidFill>
                  <a:srgbClr val="FFFF00"/>
                </a:solidFill>
              </a:rPr>
              <a:t>TABLE OF CONTENT (Day-2)</a:t>
            </a:r>
          </a:p>
          <a:p>
            <a:pPr marL="342900" indent="-342900">
              <a:spcBef>
                <a:spcPts val="800"/>
              </a:spcBef>
              <a:buFont typeface="+mj-lt"/>
              <a:buAutoNum type="arabicPeriod"/>
            </a:pPr>
            <a:r>
              <a:rPr lang="en-IN" dirty="0">
                <a:solidFill>
                  <a:prstClr val="white"/>
                </a:solidFill>
              </a:rPr>
              <a:t>Browsing </a:t>
            </a:r>
            <a:r>
              <a:rPr lang="en-IN" dirty="0" smtClean="0">
                <a:solidFill>
                  <a:prstClr val="white"/>
                </a:solidFill>
              </a:rPr>
              <a:t>Dashboard</a:t>
            </a:r>
            <a:endParaRPr lang="en-IN" dirty="0">
              <a:solidFill>
                <a:prstClr val="white"/>
              </a:solidFill>
            </a:endParaRPr>
          </a:p>
          <a:p>
            <a:pPr marL="342900" indent="-342900">
              <a:spcBef>
                <a:spcPts val="800"/>
              </a:spcBef>
              <a:buFont typeface="+mj-lt"/>
              <a:buAutoNum type="arabicPeriod"/>
            </a:pPr>
            <a:r>
              <a:rPr lang="en-IN" dirty="0">
                <a:solidFill>
                  <a:prstClr val="white"/>
                </a:solidFill>
              </a:rPr>
              <a:t>Browser Project</a:t>
            </a:r>
          </a:p>
          <a:p>
            <a:pPr marL="342900" indent="-342900">
              <a:spcBef>
                <a:spcPts val="800"/>
              </a:spcBef>
              <a:buFont typeface="+mj-lt"/>
              <a:buAutoNum type="arabicPeriod"/>
            </a:pPr>
            <a:r>
              <a:rPr lang="en-IN" dirty="0" smtClean="0">
                <a:solidFill>
                  <a:prstClr val="white"/>
                </a:solidFill>
              </a:rPr>
              <a:t>Plugin </a:t>
            </a:r>
            <a:r>
              <a:rPr lang="en-IN" dirty="0">
                <a:solidFill>
                  <a:prstClr val="white"/>
                </a:solidFill>
              </a:rPr>
              <a:t>Library</a:t>
            </a:r>
          </a:p>
          <a:p>
            <a:pPr marL="342900" indent="-342900">
              <a:spcBef>
                <a:spcPts val="800"/>
              </a:spcBef>
              <a:buFont typeface="+mj-lt"/>
              <a:buAutoNum type="arabicPeriod"/>
            </a:pPr>
            <a:r>
              <a:rPr lang="en-IN" dirty="0" smtClean="0">
                <a:solidFill>
                  <a:prstClr val="white"/>
                </a:solidFill>
              </a:rPr>
              <a:t>Customizing User Interface</a:t>
            </a:r>
          </a:p>
          <a:p>
            <a:pPr marL="342900" indent="-342900">
              <a:spcBef>
                <a:spcPts val="800"/>
              </a:spcBef>
              <a:buFont typeface="+mj-lt"/>
              <a:buAutoNum type="arabicPeriod"/>
            </a:pPr>
            <a:r>
              <a:rPr lang="en-IN" dirty="0" smtClean="0">
                <a:solidFill>
                  <a:prstClr val="white"/>
                </a:solidFill>
              </a:rPr>
              <a:t>Quality Profiles</a:t>
            </a:r>
          </a:p>
          <a:p>
            <a:pPr marL="342900" indent="-342900">
              <a:spcBef>
                <a:spcPts val="800"/>
              </a:spcBef>
              <a:buFont typeface="+mj-lt"/>
              <a:buAutoNum type="arabicPeriod"/>
            </a:pPr>
            <a:r>
              <a:rPr lang="en-IN" dirty="0" smtClean="0">
                <a:solidFill>
                  <a:prstClr val="white"/>
                </a:solidFill>
              </a:rPr>
              <a:t>Coding New Rules</a:t>
            </a:r>
          </a:p>
          <a:p>
            <a:pPr marL="342900" indent="-342900">
              <a:spcBef>
                <a:spcPts val="800"/>
              </a:spcBef>
              <a:buFont typeface="+mj-lt"/>
              <a:buAutoNum type="arabicPeriod"/>
            </a:pPr>
            <a:r>
              <a:rPr lang="en-IN" dirty="0" smtClean="0">
                <a:solidFill>
                  <a:prstClr val="white"/>
                </a:solidFill>
              </a:rPr>
              <a:t>Eclipse Integration</a:t>
            </a:r>
          </a:p>
          <a:p>
            <a:pPr marL="342900" indent="-342900">
              <a:spcBef>
                <a:spcPts val="800"/>
              </a:spcBef>
              <a:buFont typeface="+mj-lt"/>
              <a:buAutoNum type="arabicPeriod"/>
            </a:pPr>
            <a:r>
              <a:rPr lang="en-IN" dirty="0" smtClean="0">
                <a:solidFill>
                  <a:prstClr val="white"/>
                </a:solidFill>
              </a:rPr>
              <a:t>Jenkins with SonarQube</a:t>
            </a:r>
          </a:p>
          <a:p>
            <a:pPr>
              <a:spcBef>
                <a:spcPts val="800"/>
              </a:spcBef>
            </a:pPr>
            <a:endParaRPr lang="en-IN" dirty="0" smtClean="0">
              <a:solidFill>
                <a:prstClr val="white"/>
              </a:solidFill>
            </a:endParaRPr>
          </a:p>
          <a:p>
            <a:pPr marL="342900" indent="-342900">
              <a:spcBef>
                <a:spcPts val="800"/>
              </a:spcBef>
              <a:buFont typeface="+mj-lt"/>
              <a:buAutoNum type="arabicPeriod"/>
            </a:pPr>
            <a:endParaRPr lang="en-IN" dirty="0" smtClean="0">
              <a:solidFill>
                <a:prstClr val="white"/>
              </a:solidFill>
            </a:endParaRPr>
          </a:p>
        </p:txBody>
      </p:sp>
      <p:pic>
        <p:nvPicPr>
          <p:cNvPr id="7" name="Picture 6" descr="Ridge.pdf"/>
          <p:cNvPicPr>
            <a:picLocks noChangeAspect="1"/>
          </p:cNvPicPr>
          <p:nvPr/>
        </p:nvPicPr>
        <p:blipFill>
          <a:blip r:embed="rId3" cstate="print"/>
          <a:stretch>
            <a:fillRect/>
          </a:stretch>
        </p:blipFill>
        <p:spPr bwMode="ltGray">
          <a:xfrm>
            <a:off x="3" y="1"/>
            <a:ext cx="2270124" cy="825500"/>
          </a:xfrm>
          <a:prstGeom prst="rect">
            <a:avLst/>
          </a:prstGeom>
        </p:spPr>
      </p:pic>
    </p:spTree>
    <p:extLst>
      <p:ext uri="{BB962C8B-B14F-4D97-AF65-F5344CB8AC3E}">
        <p14:creationId xmlns:p14="http://schemas.microsoft.com/office/powerpoint/2010/main" val="1912002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smtClean="0">
                <a:solidFill>
                  <a:schemeClr val="tx1"/>
                </a:solidFill>
              </a:rPr>
              <a:t>The following is the default view of the SonarQube. All user will view the below dashboard.</a:t>
            </a: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Dashboard</a:t>
            </a:r>
            <a:endParaRPr lang="en-IN" sz="2400" b="1" dirty="0">
              <a:solidFill>
                <a:schemeClr val="tx1"/>
              </a:solidFill>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7570"/>
            <a:ext cx="8077200" cy="410882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7811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smtClean="0">
                <a:solidFill>
                  <a:schemeClr val="tx1"/>
                </a:solidFill>
              </a:rPr>
              <a:t>The following is the default view of the project. All user / admin will view the below dashboard.</a:t>
            </a: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Project View</a:t>
            </a:r>
            <a:endParaRPr lang="en-IN" sz="2400" b="1" dirty="0">
              <a:solidFill>
                <a:schemeClr val="tx1"/>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04" y="914400"/>
            <a:ext cx="7903406" cy="3352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05" y="4409571"/>
            <a:ext cx="7903406" cy="183883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03117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smtClean="0">
                <a:solidFill>
                  <a:schemeClr val="tx1"/>
                </a:solidFill>
              </a:rPr>
              <a:t>The following is the default view of the project. All user / admin will view the below dashboard.</a:t>
            </a: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Project View</a:t>
            </a:r>
            <a:endParaRPr lang="en-IN" sz="2400" b="1" dirty="0">
              <a:solidFill>
                <a:schemeClr val="tx1"/>
              </a:solidFill>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895067"/>
            <a:ext cx="8001000" cy="28956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13856"/>
            <a:ext cx="8029575" cy="208214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344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smtClean="0">
                <a:solidFill>
                  <a:schemeClr val="tx1"/>
                </a:solidFill>
              </a:rPr>
              <a:t>The following is the default view of the project. All user / admin will view the below dashboard.</a:t>
            </a: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Project View</a:t>
            </a:r>
            <a:endParaRPr lang="en-IN" sz="2400" b="1" dirty="0">
              <a:solidFill>
                <a:schemeClr val="tx1"/>
              </a:solidFill>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153400" cy="2573173"/>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57600"/>
            <a:ext cx="8153400" cy="245268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7082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 y="0"/>
            <a:ext cx="4981433" cy="6858000"/>
          </a:xfrm>
          <a:prstGeom prst="rect">
            <a:avLst/>
          </a:prstGeom>
          <a:solidFill>
            <a:schemeClr val="tx1">
              <a:alpha val="80000"/>
            </a:schemeClr>
          </a:solidFill>
          <a:ln>
            <a:noFill/>
          </a:ln>
        </p:spPr>
        <p:style>
          <a:lnRef idx="1">
            <a:schemeClr val="accent1"/>
          </a:lnRef>
          <a:fillRef idx="0">
            <a:schemeClr val="accent1"/>
          </a:fillRef>
          <a:effectRef idx="0">
            <a:schemeClr val="accent1"/>
          </a:effectRef>
          <a:fontRef idx="minor">
            <a:schemeClr val="tx1"/>
          </a:fontRef>
        </p:style>
        <p:txBody>
          <a:bodyPr lIns="274320" tIns="274320" rIns="274320" bIns="274320" rtlCol="0" anchor="ctr"/>
          <a:lstStyle/>
          <a:p>
            <a:pPr>
              <a:spcBef>
                <a:spcPts val="800"/>
              </a:spcBef>
            </a:pPr>
            <a:r>
              <a:rPr lang="en-US" sz="2200" b="1" dirty="0" smtClean="0">
                <a:solidFill>
                  <a:srgbClr val="FFFF00"/>
                </a:solidFill>
              </a:rPr>
              <a:t>TABLE OF CONTENT (Day-1)</a:t>
            </a:r>
          </a:p>
          <a:p>
            <a:pPr marL="342900" indent="-342900">
              <a:spcBef>
                <a:spcPts val="800"/>
              </a:spcBef>
              <a:buFont typeface="+mj-lt"/>
              <a:buAutoNum type="arabicPeriod"/>
            </a:pPr>
            <a:r>
              <a:rPr lang="en-IN" dirty="0" smtClean="0">
                <a:solidFill>
                  <a:prstClr val="white"/>
                </a:solidFill>
              </a:rPr>
              <a:t>SonarQube Overview and Features</a:t>
            </a:r>
          </a:p>
          <a:p>
            <a:pPr marL="342900" indent="-342900">
              <a:spcBef>
                <a:spcPts val="800"/>
              </a:spcBef>
              <a:buFont typeface="+mj-lt"/>
              <a:buAutoNum type="arabicPeriod"/>
            </a:pPr>
            <a:r>
              <a:rPr lang="en-IN" dirty="0" smtClean="0">
                <a:solidFill>
                  <a:prstClr val="white"/>
                </a:solidFill>
              </a:rPr>
              <a:t>SonarQube Architecture</a:t>
            </a:r>
          </a:p>
          <a:p>
            <a:pPr marL="342900" indent="-342900">
              <a:spcBef>
                <a:spcPts val="800"/>
              </a:spcBef>
              <a:buFont typeface="+mj-lt"/>
              <a:buAutoNum type="arabicPeriod"/>
            </a:pPr>
            <a:r>
              <a:rPr lang="en-IN" dirty="0" smtClean="0">
                <a:solidFill>
                  <a:prstClr val="white"/>
                </a:solidFill>
              </a:rPr>
              <a:t>SonarQube – Integration with ALM</a:t>
            </a:r>
          </a:p>
          <a:p>
            <a:pPr marL="342900" indent="-342900">
              <a:spcBef>
                <a:spcPts val="800"/>
              </a:spcBef>
              <a:buFont typeface="+mj-lt"/>
              <a:buAutoNum type="arabicPeriod"/>
            </a:pPr>
            <a:r>
              <a:rPr lang="en-IN" dirty="0" smtClean="0">
                <a:solidFill>
                  <a:prstClr val="white"/>
                </a:solidFill>
              </a:rPr>
              <a:t>Requirements</a:t>
            </a:r>
          </a:p>
          <a:p>
            <a:pPr marL="342900" indent="-342900">
              <a:spcBef>
                <a:spcPts val="800"/>
              </a:spcBef>
              <a:buFont typeface="+mj-lt"/>
              <a:buAutoNum type="arabicPeriod"/>
            </a:pPr>
            <a:r>
              <a:rPr lang="en-IN" dirty="0" smtClean="0">
                <a:solidFill>
                  <a:prstClr val="white"/>
                </a:solidFill>
              </a:rPr>
              <a:t>Installation</a:t>
            </a:r>
          </a:p>
          <a:p>
            <a:pPr marL="342900" indent="-342900">
              <a:spcBef>
                <a:spcPts val="800"/>
              </a:spcBef>
              <a:buFont typeface="+mj-lt"/>
              <a:buAutoNum type="arabicPeriod"/>
            </a:pPr>
            <a:r>
              <a:rPr lang="en-IN" dirty="0" smtClean="0">
                <a:solidFill>
                  <a:prstClr val="white"/>
                </a:solidFill>
              </a:rPr>
              <a:t>SonarQube - Configuration</a:t>
            </a:r>
          </a:p>
          <a:p>
            <a:pPr marL="342900" indent="-342900">
              <a:spcBef>
                <a:spcPts val="800"/>
              </a:spcBef>
              <a:buFont typeface="+mj-lt"/>
              <a:buAutoNum type="arabicPeriod"/>
            </a:pPr>
            <a:r>
              <a:rPr lang="en-IN" dirty="0" smtClean="0">
                <a:solidFill>
                  <a:prstClr val="white"/>
                </a:solidFill>
              </a:rPr>
              <a:t>Analysing Source Code</a:t>
            </a:r>
          </a:p>
        </p:txBody>
      </p:sp>
      <p:pic>
        <p:nvPicPr>
          <p:cNvPr id="7" name="Picture 6" descr="Ridge.pdf"/>
          <p:cNvPicPr>
            <a:picLocks noChangeAspect="1"/>
          </p:cNvPicPr>
          <p:nvPr/>
        </p:nvPicPr>
        <p:blipFill>
          <a:blip r:embed="rId3" cstate="print"/>
          <a:stretch>
            <a:fillRect/>
          </a:stretch>
        </p:blipFill>
        <p:spPr bwMode="ltGray">
          <a:xfrm>
            <a:off x="3" y="1"/>
            <a:ext cx="2270124" cy="825500"/>
          </a:xfrm>
          <a:prstGeom prst="rect">
            <a:avLst/>
          </a:prstGeom>
        </p:spPr>
      </p:pic>
    </p:spTree>
    <p:extLst>
      <p:ext uri="{BB962C8B-B14F-4D97-AF65-F5344CB8AC3E}">
        <p14:creationId xmlns:p14="http://schemas.microsoft.com/office/powerpoint/2010/main" val="273568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smtClean="0">
                <a:solidFill>
                  <a:schemeClr val="tx1"/>
                </a:solidFill>
              </a:rPr>
              <a:t>The following is the default view of the project. All user / admin will view the below dashboard.</a:t>
            </a: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Project View</a:t>
            </a:r>
            <a:endParaRPr lang="en-IN" sz="2400" b="1" dirty="0">
              <a:solidFill>
                <a:schemeClr val="tx1"/>
              </a:solidFill>
              <a:latin typeface="+mj-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914400"/>
            <a:ext cx="80772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64" y="3749889"/>
            <a:ext cx="8078337" cy="24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475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smtClean="0">
                <a:solidFill>
                  <a:schemeClr val="tx1"/>
                </a:solidFill>
              </a:rPr>
              <a:t>The following is the default view of the project. All user / admin will view the below dashboard.</a:t>
            </a: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Project View</a:t>
            </a:r>
            <a:endParaRPr lang="en-IN" sz="2400" b="1" dirty="0">
              <a:solidFill>
                <a:schemeClr val="tx1"/>
              </a:solidFill>
              <a:latin typeface="+mj-l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70" y="899615"/>
            <a:ext cx="8086725" cy="21336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55" y="3200400"/>
            <a:ext cx="8062841" cy="24490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416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400" dirty="0">
                <a:solidFill>
                  <a:schemeClr val="tx1"/>
                </a:solidFill>
              </a:rPr>
              <a:t>The Measures service provides a way to quickly execute all kinds of queries on project measures. 	</a:t>
            </a:r>
            <a:r>
              <a:rPr lang="en-IN" sz="1400" b="1" dirty="0" smtClean="0">
                <a:solidFill>
                  <a:schemeClr val="tx1"/>
                </a:solidFill>
              </a:rPr>
              <a:t>Example:</a:t>
            </a:r>
            <a:endParaRPr lang="en-IN" sz="1400" b="1" dirty="0">
              <a:solidFill>
                <a:schemeClr val="tx1"/>
              </a:solidFill>
            </a:endParaRPr>
          </a:p>
          <a:p>
            <a:pPr marL="1657350" lvl="3" indent="-285750">
              <a:buFont typeface="Wingdings" panose="05000000000000000000" pitchFamily="2" charset="2"/>
              <a:buChar char="§"/>
            </a:pPr>
            <a:r>
              <a:rPr lang="en-IN" sz="1400" dirty="0">
                <a:solidFill>
                  <a:schemeClr val="tx1"/>
                </a:solidFill>
              </a:rPr>
              <a:t>the recently inspected projects</a:t>
            </a:r>
          </a:p>
          <a:p>
            <a:pPr marL="1657350" lvl="3" indent="-285750">
              <a:buFont typeface="Wingdings" panose="05000000000000000000" pitchFamily="2" charset="2"/>
              <a:buChar char="§"/>
            </a:pPr>
            <a:r>
              <a:rPr lang="en-IN" sz="1400" dirty="0">
                <a:solidFill>
                  <a:schemeClr val="tx1"/>
                </a:solidFill>
              </a:rPr>
              <a:t>the projects with blocker and critical issues</a:t>
            </a:r>
          </a:p>
          <a:p>
            <a:pPr marL="1657350" lvl="3" indent="-285750">
              <a:buFont typeface="Wingdings" panose="05000000000000000000" pitchFamily="2" charset="2"/>
              <a:buChar char="§"/>
            </a:pPr>
            <a:r>
              <a:rPr lang="en-IN" sz="1400" dirty="0">
                <a:solidFill>
                  <a:schemeClr val="tx1"/>
                </a:solidFill>
              </a:rPr>
              <a:t>the projects with bad coverage on added/changed code within the 10 past days</a:t>
            </a:r>
          </a:p>
          <a:p>
            <a:pPr marL="1657350" lvl="3" indent="-285750">
              <a:buFont typeface="Wingdings" panose="05000000000000000000" pitchFamily="2" charset="2"/>
              <a:buChar char="§"/>
            </a:pPr>
            <a:r>
              <a:rPr lang="en-IN" sz="1400" dirty="0">
                <a:solidFill>
                  <a:schemeClr val="tx1"/>
                </a:solidFill>
              </a:rPr>
              <a:t>The search query can then be saved as a filter to be displayed on dashboards.</a:t>
            </a: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Project Measure</a:t>
            </a:r>
            <a:endParaRPr lang="en-IN" sz="2400" b="1" dirty="0">
              <a:solidFill>
                <a:schemeClr val="tx1"/>
              </a:solidFill>
              <a:latin typeface="+mj-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2133600"/>
            <a:ext cx="8229600" cy="3505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58615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400" dirty="0">
                <a:solidFill>
                  <a:schemeClr val="tx1"/>
                </a:solidFill>
              </a:rPr>
              <a:t>The Measures service provides a way to quickly execute all kinds of queries on project measures. 	</a:t>
            </a:r>
            <a:r>
              <a:rPr lang="en-IN" sz="1400" b="1" dirty="0" smtClean="0">
                <a:solidFill>
                  <a:schemeClr val="tx1"/>
                </a:solidFill>
              </a:rPr>
              <a:t>Example:</a:t>
            </a:r>
            <a:endParaRPr lang="en-IN" sz="1400" b="1" dirty="0">
              <a:solidFill>
                <a:schemeClr val="tx1"/>
              </a:solidFill>
            </a:endParaRPr>
          </a:p>
          <a:p>
            <a:pPr marL="1657350" lvl="3" indent="-285750">
              <a:buFont typeface="Wingdings" panose="05000000000000000000" pitchFamily="2" charset="2"/>
              <a:buChar char="§"/>
            </a:pPr>
            <a:r>
              <a:rPr lang="en-IN" sz="1400" dirty="0">
                <a:solidFill>
                  <a:schemeClr val="tx1"/>
                </a:solidFill>
              </a:rPr>
              <a:t>the recently inspected projects</a:t>
            </a:r>
          </a:p>
          <a:p>
            <a:pPr marL="1657350" lvl="3" indent="-285750">
              <a:buFont typeface="Wingdings" panose="05000000000000000000" pitchFamily="2" charset="2"/>
              <a:buChar char="§"/>
            </a:pPr>
            <a:r>
              <a:rPr lang="en-IN" sz="1400" dirty="0">
                <a:solidFill>
                  <a:schemeClr val="tx1"/>
                </a:solidFill>
              </a:rPr>
              <a:t>the projects with blocker and critical issues</a:t>
            </a:r>
          </a:p>
          <a:p>
            <a:pPr marL="1657350" lvl="3" indent="-285750">
              <a:buFont typeface="Wingdings" panose="05000000000000000000" pitchFamily="2" charset="2"/>
              <a:buChar char="§"/>
            </a:pPr>
            <a:r>
              <a:rPr lang="en-IN" sz="1400" dirty="0">
                <a:solidFill>
                  <a:schemeClr val="tx1"/>
                </a:solidFill>
              </a:rPr>
              <a:t>the projects with bad coverage on added/changed code within the 10 past days</a:t>
            </a:r>
          </a:p>
          <a:p>
            <a:pPr marL="1657350" lvl="3" indent="-285750">
              <a:buFont typeface="Wingdings" panose="05000000000000000000" pitchFamily="2" charset="2"/>
              <a:buChar char="§"/>
            </a:pPr>
            <a:r>
              <a:rPr lang="en-IN" sz="1400" dirty="0">
                <a:solidFill>
                  <a:schemeClr val="tx1"/>
                </a:solidFill>
              </a:rPr>
              <a:t>The search query can then be saved as a filter to be displayed on dashboards.</a:t>
            </a: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Project Measure</a:t>
            </a:r>
            <a:endParaRPr lang="en-IN" sz="2400" b="1" dirty="0">
              <a:solidFill>
                <a:schemeClr val="tx1"/>
              </a:solidFill>
              <a:latin typeface="+mj-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2133600"/>
            <a:ext cx="8229600" cy="3505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8138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238098" y="104189"/>
            <a:ext cx="8224837"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Jenkins - SonarQube Process Flow</a:t>
            </a:r>
            <a:endParaRPr lang="en-IN" sz="2400" b="1" dirty="0">
              <a:solidFill>
                <a:schemeClr val="tx1"/>
              </a:solidFill>
              <a:latin typeface="+mj-lt"/>
            </a:endParaRPr>
          </a:p>
        </p:txBody>
      </p:sp>
      <p:graphicFrame>
        <p:nvGraphicFramePr>
          <p:cNvPr id="4" name="Diagram 3"/>
          <p:cNvGraphicFramePr/>
          <p:nvPr>
            <p:extLst>
              <p:ext uri="{D42A27DB-BD31-4B8C-83A1-F6EECF244321}">
                <p14:modId xmlns:p14="http://schemas.microsoft.com/office/powerpoint/2010/main" val="1954250304"/>
              </p:ext>
            </p:extLst>
          </p:nvPr>
        </p:nvGraphicFramePr>
        <p:xfrm>
          <a:off x="762000" y="1066800"/>
          <a:ext cx="7391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351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45506" y="553873"/>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IN" sz="1400" dirty="0" smtClean="0">
                <a:solidFill>
                  <a:schemeClr val="tx1"/>
                </a:solidFill>
              </a:rPr>
              <a:t>	</a:t>
            </a:r>
            <a:endParaRPr lang="en-US" sz="1400" b="1" dirty="0">
              <a:solidFill>
                <a:schemeClr val="tx1"/>
              </a:solidFill>
            </a:endParaRPr>
          </a:p>
        </p:txBody>
      </p:sp>
      <p:sp>
        <p:nvSpPr>
          <p:cNvPr id="3" name="Title 1"/>
          <p:cNvSpPr>
            <a:spLocks noGrp="1"/>
          </p:cNvSpPr>
          <p:nvPr>
            <p:ph type="title"/>
          </p:nvPr>
        </p:nvSpPr>
        <p:spPr>
          <a:xfrm>
            <a:off x="181069" y="142759"/>
            <a:ext cx="8761763"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US" sz="2400" b="1" dirty="0">
                <a:solidFill>
                  <a:schemeClr val="tx1"/>
                </a:solidFill>
                <a:latin typeface="+mj-lt"/>
              </a:rPr>
              <a:t>Jenkins and Sonar Configuration</a:t>
            </a:r>
          </a:p>
        </p:txBody>
      </p:sp>
      <p:grpSp>
        <p:nvGrpSpPr>
          <p:cNvPr id="4" name="Group 3"/>
          <p:cNvGrpSpPr/>
          <p:nvPr/>
        </p:nvGrpSpPr>
        <p:grpSpPr>
          <a:xfrm>
            <a:off x="535574" y="666614"/>
            <a:ext cx="8055429" cy="5657986"/>
            <a:chOff x="535574" y="666614"/>
            <a:chExt cx="8055429" cy="565798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74" y="666614"/>
              <a:ext cx="8055429" cy="3371986"/>
            </a:xfrm>
            <a:prstGeom prst="rect">
              <a:avLst/>
            </a:prstGeom>
            <a:ln>
              <a:solidFill>
                <a:schemeClr val="bg1">
                  <a:lumMod val="8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a:off x="1933303" y="1580606"/>
              <a:ext cx="875211" cy="113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5574" y="2717074"/>
              <a:ext cx="2063935"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100" dirty="0" smtClean="0">
                  <a:latin typeface="Arial" pitchFamily="34" charset="0"/>
                  <a:cs typeface="Arial" pitchFamily="34" charset="0"/>
                </a:rPr>
                <a:t>Sonar Server Configuration  Details where the SonarQube is running from Jenkins Configuration</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4" y="4191000"/>
              <a:ext cx="8055429" cy="2133600"/>
            </a:xfrm>
            <a:prstGeom prst="rect">
              <a:avLst/>
            </a:prstGeom>
            <a:ln>
              <a:solidFill>
                <a:schemeClr val="bg1">
                  <a:lumMod val="8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a:off x="1567541" y="5029200"/>
              <a:ext cx="1136470" cy="269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5574" y="5299167"/>
              <a:ext cx="2063935"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100" dirty="0" smtClean="0">
                  <a:latin typeface="Arial" pitchFamily="34" charset="0"/>
                  <a:cs typeface="Arial" pitchFamily="34" charset="0"/>
                </a:rPr>
                <a:t>Sonar Runner Configuration  where the Sonar Runnier is available from Jenkins Configuration</a:t>
              </a:r>
            </a:p>
          </p:txBody>
        </p:sp>
      </p:grpSp>
    </p:spTree>
    <p:extLst>
      <p:ext uri="{BB962C8B-B14F-4D97-AF65-F5344CB8AC3E}">
        <p14:creationId xmlns:p14="http://schemas.microsoft.com/office/powerpoint/2010/main" val="158563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Thank You</a:t>
            </a:r>
            <a:endParaRPr lang="en-US" dirty="0"/>
          </a:p>
        </p:txBody>
      </p:sp>
    </p:spTree>
    <p:extLst>
      <p:ext uri="{BB962C8B-B14F-4D97-AF65-F5344CB8AC3E}">
        <p14:creationId xmlns:p14="http://schemas.microsoft.com/office/powerpoint/2010/main" val="754749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SonarQube- Overview and Features</a:t>
            </a:r>
            <a:endParaRPr lang="en-US" sz="2400" b="1" dirty="0">
              <a:solidFill>
                <a:schemeClr val="tx1"/>
              </a:solidFill>
              <a:latin typeface="+mj-lt"/>
            </a:endParaRPr>
          </a:p>
        </p:txBody>
      </p:sp>
      <p:sp>
        <p:nvSpPr>
          <p:cNvPr id="3" name="Rectangle 2"/>
          <p:cNvSpPr/>
          <p:nvPr/>
        </p:nvSpPr>
        <p:spPr>
          <a:xfrm>
            <a:off x="343144" y="609600"/>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lgn="just">
              <a:buFont typeface="Wingdings" panose="05000000000000000000" pitchFamily="2" charset="2"/>
              <a:buChar char="§"/>
            </a:pPr>
            <a:r>
              <a:rPr lang="en-IN" sz="1400" dirty="0" smtClean="0">
                <a:solidFill>
                  <a:sysClr val="windowText" lastClr="000000"/>
                </a:solidFill>
              </a:rPr>
              <a:t>SonarQube </a:t>
            </a:r>
            <a:r>
              <a:rPr lang="en-IN" sz="1400" dirty="0">
                <a:solidFill>
                  <a:sysClr val="windowText" lastClr="000000"/>
                </a:solidFill>
              </a:rPr>
              <a:t>(previously known as Sonar) is an open source platform for Continuous Inspection of code quality. </a:t>
            </a:r>
            <a:endParaRPr lang="en-IN" sz="1400" dirty="0" smtClean="0">
              <a:solidFill>
                <a:sysClr val="windowText" lastClr="000000"/>
              </a:solidFill>
            </a:endParaRPr>
          </a:p>
          <a:p>
            <a:pPr marL="285750" indent="-285750" algn="just">
              <a:buFont typeface="Wingdings" panose="05000000000000000000" pitchFamily="2" charset="2"/>
              <a:buChar char="§"/>
            </a:pPr>
            <a:endParaRPr lang="en-IN" sz="1400" dirty="0">
              <a:solidFill>
                <a:sysClr val="windowText" lastClr="000000"/>
              </a:solidFill>
            </a:endParaRPr>
          </a:p>
          <a:p>
            <a:pPr marL="285750" indent="-285750" algn="just">
              <a:buFont typeface="Wingdings" panose="05000000000000000000" pitchFamily="2" charset="2"/>
              <a:buChar char="§"/>
            </a:pPr>
            <a:r>
              <a:rPr lang="en-IN" sz="1400" dirty="0" smtClean="0">
                <a:solidFill>
                  <a:sysClr val="windowText" lastClr="000000"/>
                </a:solidFill>
              </a:rPr>
              <a:t>SonarQube is </a:t>
            </a:r>
            <a:r>
              <a:rPr lang="en-IN" sz="1400" dirty="0">
                <a:solidFill>
                  <a:sysClr val="windowText" lastClr="000000"/>
                </a:solidFill>
              </a:rPr>
              <a:t>written in java and supported for 25+ languages such as </a:t>
            </a:r>
            <a:endParaRPr lang="en-IN" sz="1400" dirty="0" smtClean="0">
              <a:solidFill>
                <a:sysClr val="windowText" lastClr="000000"/>
              </a:solidFill>
            </a:endParaRPr>
          </a:p>
          <a:p>
            <a:pPr marL="742950" lvl="1" indent="-285750" algn="just">
              <a:buFont typeface="Courier New" panose="02070309020205020404" pitchFamily="49" charset="0"/>
              <a:buChar char="o"/>
            </a:pPr>
            <a:r>
              <a:rPr lang="en-IN" sz="1400" dirty="0" smtClean="0">
                <a:solidFill>
                  <a:sysClr val="windowText" lastClr="000000"/>
                </a:solidFill>
              </a:rPr>
              <a:t>Java</a:t>
            </a:r>
            <a:r>
              <a:rPr lang="en-IN" sz="1400" dirty="0">
                <a:solidFill>
                  <a:sysClr val="windowText" lastClr="000000"/>
                </a:solidFill>
              </a:rPr>
              <a:t>, C/C++, C#, PHP, Flex, Groovy, JavaScript, Python, PL/SQL, </a:t>
            </a:r>
            <a:r>
              <a:rPr lang="en-IN" sz="1400" dirty="0" smtClean="0">
                <a:solidFill>
                  <a:sysClr val="windowText" lastClr="000000"/>
                </a:solidFill>
              </a:rPr>
              <a:t>COBOL etc., It </a:t>
            </a:r>
            <a:r>
              <a:rPr lang="en-IN" sz="1400" dirty="0">
                <a:solidFill>
                  <a:sysClr val="windowText" lastClr="000000"/>
                </a:solidFill>
              </a:rPr>
              <a:t>is also </a:t>
            </a:r>
            <a:r>
              <a:rPr lang="en-IN" sz="1400" dirty="0" smtClean="0">
                <a:solidFill>
                  <a:sysClr val="windowText" lastClr="000000"/>
                </a:solidFill>
              </a:rPr>
              <a:t>supports Android Development projects.</a:t>
            </a:r>
            <a:endParaRPr lang="en-IN" sz="1400" dirty="0">
              <a:solidFill>
                <a:sysClr val="windowText" lastClr="000000"/>
              </a:solidFill>
            </a:endParaRPr>
          </a:p>
          <a:p>
            <a:pPr marL="285750" indent="-285750" algn="just">
              <a:buFont typeface="Wingdings" panose="05000000000000000000" pitchFamily="2" charset="2"/>
              <a:buChar char="§"/>
            </a:pPr>
            <a:endParaRPr lang="en-IN" sz="1400" dirty="0">
              <a:solidFill>
                <a:sysClr val="windowText" lastClr="000000"/>
              </a:solidFill>
            </a:endParaRPr>
          </a:p>
          <a:p>
            <a:pPr marL="285750" indent="-285750" algn="just">
              <a:buFont typeface="Wingdings" panose="05000000000000000000" pitchFamily="2" charset="2"/>
              <a:buChar char="§"/>
            </a:pPr>
            <a:r>
              <a:rPr lang="en-IN" sz="1400" dirty="0">
                <a:solidFill>
                  <a:sysClr val="windowText" lastClr="000000"/>
                </a:solidFill>
              </a:rPr>
              <a:t>It helps for various tasks and provide reports on </a:t>
            </a:r>
            <a:endParaRPr lang="en-IN" sz="1400" dirty="0" smtClean="0">
              <a:solidFill>
                <a:sysClr val="windowText" lastClr="000000"/>
              </a:solidFill>
            </a:endParaRPr>
          </a:p>
          <a:p>
            <a:pPr marL="742950" lvl="1" indent="-285750" algn="just">
              <a:buFont typeface="Courier New" panose="02070309020205020404" pitchFamily="49" charset="0"/>
              <a:buChar char="o"/>
            </a:pPr>
            <a:r>
              <a:rPr lang="en-IN" sz="1400" dirty="0">
                <a:solidFill>
                  <a:sysClr val="windowText" lastClr="000000"/>
                </a:solidFill>
              </a:rPr>
              <a:t>duplicated code, coding standards, unit tests, code coverage, complex code, potential bugs , comments and, design and architecture.</a:t>
            </a:r>
          </a:p>
          <a:p>
            <a:pPr marL="285750" indent="-285750" algn="just">
              <a:buFont typeface="Wingdings" panose="05000000000000000000" pitchFamily="2" charset="2"/>
              <a:buChar char="§"/>
            </a:pPr>
            <a:endParaRPr lang="en-IN" sz="1400" dirty="0">
              <a:solidFill>
                <a:sysClr val="windowText" lastClr="000000"/>
              </a:solidFill>
            </a:endParaRPr>
          </a:p>
          <a:p>
            <a:pPr marL="285750" indent="-285750" algn="just">
              <a:buFont typeface="Wingdings" panose="05000000000000000000" pitchFamily="2" charset="2"/>
              <a:buChar char="§"/>
            </a:pPr>
            <a:r>
              <a:rPr lang="en-IN" sz="1400" dirty="0" smtClean="0">
                <a:solidFill>
                  <a:sysClr val="windowText" lastClr="000000"/>
                </a:solidFill>
              </a:rPr>
              <a:t>SonarQube </a:t>
            </a:r>
            <a:r>
              <a:rPr lang="en-IN" sz="1400" dirty="0">
                <a:solidFill>
                  <a:sysClr val="windowText" lastClr="000000"/>
                </a:solidFill>
              </a:rPr>
              <a:t>is internally </a:t>
            </a:r>
            <a:r>
              <a:rPr lang="en-IN" sz="1400" dirty="0" smtClean="0">
                <a:solidFill>
                  <a:sysClr val="windowText" lastClr="000000"/>
                </a:solidFill>
              </a:rPr>
              <a:t>uses  PMD, Find bugs, Check Style. Additionally plugins can be included according </a:t>
            </a:r>
            <a:r>
              <a:rPr lang="en-IN" sz="1400" dirty="0">
                <a:solidFill>
                  <a:sysClr val="windowText" lastClr="000000"/>
                </a:solidFill>
              </a:rPr>
              <a:t>to </a:t>
            </a:r>
            <a:r>
              <a:rPr lang="en-IN" sz="1400" dirty="0" smtClean="0">
                <a:solidFill>
                  <a:sysClr val="windowText" lastClr="000000"/>
                </a:solidFill>
              </a:rPr>
              <a:t>project requirement.</a:t>
            </a:r>
          </a:p>
          <a:p>
            <a:pPr marL="285750" indent="-285750" algn="just">
              <a:buFont typeface="Wingdings" panose="05000000000000000000" pitchFamily="2" charset="2"/>
              <a:buChar char="§"/>
            </a:pPr>
            <a:endParaRPr lang="en-IN" sz="1400" dirty="0">
              <a:solidFill>
                <a:sysClr val="windowText" lastClr="000000"/>
              </a:solidFill>
            </a:endParaRPr>
          </a:p>
          <a:p>
            <a:pPr marL="285750" indent="-285750" algn="just">
              <a:buFont typeface="Wingdings" panose="05000000000000000000" pitchFamily="2" charset="2"/>
              <a:buChar char="§"/>
            </a:pPr>
            <a:r>
              <a:rPr lang="en-IN" sz="1400" dirty="0">
                <a:solidFill>
                  <a:sysClr val="windowText" lastClr="000000"/>
                </a:solidFill>
              </a:rPr>
              <a:t>Records metrics history and provides evolution graphs ("time machine") and differential </a:t>
            </a:r>
            <a:r>
              <a:rPr lang="en-IN" sz="1400" dirty="0" smtClean="0">
                <a:solidFill>
                  <a:sysClr val="windowText" lastClr="000000"/>
                </a:solidFill>
              </a:rPr>
              <a:t>views</a:t>
            </a:r>
          </a:p>
          <a:p>
            <a:pPr marL="285750" indent="-285750" algn="just">
              <a:buFont typeface="Wingdings" panose="05000000000000000000" pitchFamily="2" charset="2"/>
              <a:buChar char="§"/>
            </a:pPr>
            <a:endParaRPr lang="en-IN" sz="1400" dirty="0">
              <a:solidFill>
                <a:sysClr val="windowText" lastClr="000000"/>
              </a:solidFill>
            </a:endParaRPr>
          </a:p>
          <a:p>
            <a:pPr marL="285750" indent="-285750" algn="just">
              <a:buFont typeface="Wingdings" panose="05000000000000000000" pitchFamily="2" charset="2"/>
              <a:buChar char="§"/>
            </a:pPr>
            <a:r>
              <a:rPr lang="en-IN" sz="1400" dirty="0" smtClean="0">
                <a:solidFill>
                  <a:sysClr val="windowText" lastClr="000000"/>
                </a:solidFill>
              </a:rPr>
              <a:t>Provides </a:t>
            </a:r>
            <a:r>
              <a:rPr lang="en-IN" sz="1400" dirty="0">
                <a:solidFill>
                  <a:sysClr val="windowText" lastClr="000000"/>
                </a:solidFill>
              </a:rPr>
              <a:t>fully automated </a:t>
            </a:r>
            <a:r>
              <a:rPr lang="en-IN" sz="1400" dirty="0" smtClean="0">
                <a:solidFill>
                  <a:sysClr val="windowText" lastClr="000000"/>
                </a:solidFill>
              </a:rPr>
              <a:t>analyses using </a:t>
            </a:r>
            <a:r>
              <a:rPr lang="en-IN" sz="1400" dirty="0">
                <a:solidFill>
                  <a:sysClr val="windowText" lastClr="000000"/>
                </a:solidFill>
              </a:rPr>
              <a:t>Maven, Ant, Gradle and </a:t>
            </a:r>
            <a:r>
              <a:rPr lang="en-IN" sz="1400" dirty="0" smtClean="0">
                <a:solidFill>
                  <a:sysClr val="windowText" lastClr="000000"/>
                </a:solidFill>
              </a:rPr>
              <a:t>Continuous Integration tools like Jenkins, Bamboo.</a:t>
            </a:r>
          </a:p>
          <a:p>
            <a:pPr marL="285750" indent="-285750" algn="just">
              <a:buFont typeface="Wingdings" panose="05000000000000000000" pitchFamily="2" charset="2"/>
              <a:buChar char="§"/>
            </a:pPr>
            <a:endParaRPr lang="en-IN" sz="1400" dirty="0">
              <a:solidFill>
                <a:sysClr val="windowText" lastClr="000000"/>
              </a:solidFill>
            </a:endParaRPr>
          </a:p>
          <a:p>
            <a:pPr marL="285750" indent="-285750" algn="just">
              <a:buFont typeface="Wingdings" panose="05000000000000000000" pitchFamily="2" charset="2"/>
              <a:buChar char="§"/>
            </a:pPr>
            <a:r>
              <a:rPr lang="en-IN" sz="1400" dirty="0">
                <a:solidFill>
                  <a:sysClr val="windowText" lastClr="000000"/>
                </a:solidFill>
              </a:rPr>
              <a:t>Integrates with the Eclipse development </a:t>
            </a:r>
            <a:r>
              <a:rPr lang="en-IN" sz="1400" dirty="0" smtClean="0">
                <a:solidFill>
                  <a:sysClr val="windowText" lastClr="000000"/>
                </a:solidFill>
              </a:rPr>
              <a:t>environment</a:t>
            </a:r>
          </a:p>
          <a:p>
            <a:pPr marL="285750" indent="-285750" algn="just">
              <a:buFont typeface="Wingdings" panose="05000000000000000000" pitchFamily="2" charset="2"/>
              <a:buChar char="§"/>
            </a:pPr>
            <a:endParaRPr lang="en-IN" sz="1400" dirty="0">
              <a:solidFill>
                <a:sysClr val="windowText" lastClr="000000"/>
              </a:solidFill>
            </a:endParaRPr>
          </a:p>
          <a:p>
            <a:pPr marL="285750" indent="-285750" algn="just">
              <a:buFont typeface="Wingdings" panose="05000000000000000000" pitchFamily="2" charset="2"/>
              <a:buChar char="§"/>
            </a:pPr>
            <a:r>
              <a:rPr lang="en-IN" sz="1400" dirty="0">
                <a:solidFill>
                  <a:sysClr val="windowText" lastClr="000000"/>
                </a:solidFill>
              </a:rPr>
              <a:t>Integrates with external tools like JIRA, Mantis, LDAP, </a:t>
            </a:r>
            <a:r>
              <a:rPr lang="en-IN" sz="1400" dirty="0" smtClean="0">
                <a:solidFill>
                  <a:sysClr val="windowText" lastClr="000000"/>
                </a:solidFill>
              </a:rPr>
              <a:t>Fortify</a:t>
            </a:r>
          </a:p>
          <a:p>
            <a:pPr marL="285750" indent="-285750" algn="just">
              <a:buFont typeface="Wingdings" panose="05000000000000000000" pitchFamily="2" charset="2"/>
              <a:buChar char="§"/>
            </a:pPr>
            <a:endParaRPr lang="en-IN" sz="1400" dirty="0">
              <a:solidFill>
                <a:sysClr val="windowText" lastClr="000000"/>
              </a:solidFill>
            </a:endParaRPr>
          </a:p>
          <a:p>
            <a:pPr marL="285750" indent="-285750" algn="just">
              <a:buFont typeface="Wingdings" panose="05000000000000000000" pitchFamily="2" charset="2"/>
              <a:buChar char="§"/>
            </a:pPr>
            <a:r>
              <a:rPr lang="en-IN" sz="1400" dirty="0">
                <a:solidFill>
                  <a:sysClr val="windowText" lastClr="000000"/>
                </a:solidFill>
              </a:rPr>
              <a:t>Implements the </a:t>
            </a:r>
            <a:r>
              <a:rPr lang="en-IN" sz="1400" b="1" dirty="0" smtClean="0">
                <a:solidFill>
                  <a:sysClr val="windowText" lastClr="000000"/>
                </a:solidFill>
              </a:rPr>
              <a:t>SQALE</a:t>
            </a:r>
            <a:r>
              <a:rPr lang="en-IN" sz="1400" dirty="0" smtClean="0">
                <a:solidFill>
                  <a:sysClr val="windowText" lastClr="000000"/>
                </a:solidFill>
              </a:rPr>
              <a:t> (</a:t>
            </a:r>
            <a:r>
              <a:rPr lang="en-IN" sz="1400" dirty="0">
                <a:solidFill>
                  <a:schemeClr val="tx1"/>
                </a:solidFill>
              </a:rPr>
              <a:t>Software Quality Assessment based on Lifecycle </a:t>
            </a:r>
            <a:r>
              <a:rPr lang="en-IN" sz="1400" dirty="0" smtClean="0">
                <a:solidFill>
                  <a:schemeClr val="tx1"/>
                </a:solidFill>
              </a:rPr>
              <a:t>Expectations) </a:t>
            </a:r>
            <a:r>
              <a:rPr lang="en-IN" sz="1400" dirty="0" smtClean="0">
                <a:solidFill>
                  <a:sysClr val="windowText" lastClr="000000"/>
                </a:solidFill>
              </a:rPr>
              <a:t>methodology </a:t>
            </a:r>
            <a:r>
              <a:rPr lang="en-IN" sz="1400" dirty="0">
                <a:solidFill>
                  <a:sysClr val="windowText" lastClr="000000"/>
                </a:solidFill>
              </a:rPr>
              <a:t>to compute technical debt</a:t>
            </a:r>
            <a:endParaRPr lang="en-US" sz="1400" dirty="0">
              <a:solidFill>
                <a:sysClr val="windowText" lastClr="000000"/>
              </a:solidFill>
            </a:endParaRPr>
          </a:p>
          <a:p>
            <a:pPr algn="just"/>
            <a:endParaRPr lang="en-US" sz="1100" dirty="0">
              <a:solidFill>
                <a:sysClr val="windowText" lastClr="000000"/>
              </a:solidFill>
              <a:latin typeface="Calibri" panose="020F0502020204030204" pitchFamily="34" charset="0"/>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22130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3144" y="609600"/>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a:solidFill>
                  <a:schemeClr val="tx1"/>
                </a:solidFill>
              </a:rPr>
              <a:t>The SonarQube Platform is made of 4 </a:t>
            </a:r>
            <a:r>
              <a:rPr lang="en-IN" sz="1400" dirty="0" smtClean="0">
                <a:solidFill>
                  <a:schemeClr val="tx1"/>
                </a:solidFill>
              </a:rPr>
              <a:t>components mainly SonarQube Server, Database, Plugins and Scanners. Below are the architecture for SonarQube:</a:t>
            </a: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marL="342900" indent="-342900" algn="just">
              <a:buFont typeface="+mj-lt"/>
              <a:buAutoNum type="arabicParenR"/>
            </a:pPr>
            <a:r>
              <a:rPr lang="en-IN" sz="1400" b="1" dirty="0">
                <a:solidFill>
                  <a:schemeClr val="tx1"/>
                </a:solidFill>
              </a:rPr>
              <a:t>SonarQube </a:t>
            </a:r>
            <a:r>
              <a:rPr lang="en-IN" sz="1400" b="1" dirty="0" smtClean="0">
                <a:solidFill>
                  <a:schemeClr val="tx1"/>
                </a:solidFill>
              </a:rPr>
              <a:t>Server: </a:t>
            </a:r>
            <a:r>
              <a:rPr lang="en-IN" sz="1400" dirty="0" smtClean="0">
                <a:solidFill>
                  <a:schemeClr val="tx1"/>
                </a:solidFill>
              </a:rPr>
              <a:t>It contains mainly 2 process.</a:t>
            </a:r>
          </a:p>
          <a:p>
            <a:pPr marL="742950" lvl="1" indent="-285750" algn="just">
              <a:buFont typeface="Courier New" panose="02070309020205020404" pitchFamily="49" charset="0"/>
              <a:buChar char="o"/>
            </a:pPr>
            <a:r>
              <a:rPr lang="en-IN" sz="1400" b="1" dirty="0" smtClean="0">
                <a:solidFill>
                  <a:schemeClr val="tx1"/>
                </a:solidFill>
              </a:rPr>
              <a:t>Web Server: </a:t>
            </a:r>
            <a:r>
              <a:rPr lang="en-IN" sz="1400" dirty="0" smtClean="0">
                <a:solidFill>
                  <a:schemeClr val="tx1"/>
                </a:solidFill>
              </a:rPr>
              <a:t>For developers, managers to browse quality snapshot's</a:t>
            </a:r>
          </a:p>
          <a:p>
            <a:pPr marL="742950" lvl="1" indent="-285750" algn="just">
              <a:buFont typeface="Courier New" panose="02070309020205020404" pitchFamily="49" charset="0"/>
              <a:buChar char="o"/>
            </a:pPr>
            <a:r>
              <a:rPr lang="en-IN" sz="1400" b="1" dirty="0" smtClean="0">
                <a:solidFill>
                  <a:schemeClr val="tx1"/>
                </a:solidFill>
              </a:rPr>
              <a:t>Search Server: B</a:t>
            </a:r>
            <a:r>
              <a:rPr lang="en-IN" sz="1400" dirty="0" smtClean="0">
                <a:solidFill>
                  <a:schemeClr val="tx1"/>
                </a:solidFill>
              </a:rPr>
              <a:t>ased </a:t>
            </a:r>
            <a:r>
              <a:rPr lang="en-IN" sz="1400" dirty="0">
                <a:solidFill>
                  <a:schemeClr val="tx1"/>
                </a:solidFill>
              </a:rPr>
              <a:t>on </a:t>
            </a:r>
            <a:r>
              <a:rPr lang="en-IN" sz="1400" dirty="0" smtClean="0">
                <a:solidFill>
                  <a:schemeClr val="tx1"/>
                </a:solidFill>
              </a:rPr>
              <a:t>Elastic search </a:t>
            </a:r>
            <a:r>
              <a:rPr lang="en-IN" sz="1400" dirty="0">
                <a:solidFill>
                  <a:schemeClr val="tx1"/>
                </a:solidFill>
              </a:rPr>
              <a:t>to back searches from the </a:t>
            </a:r>
            <a:r>
              <a:rPr lang="en-IN" sz="1400" dirty="0" smtClean="0">
                <a:solidFill>
                  <a:schemeClr val="tx1"/>
                </a:solidFill>
              </a:rPr>
              <a:t>UI</a:t>
            </a:r>
          </a:p>
          <a:p>
            <a:pPr lvl="1" algn="just"/>
            <a:endParaRPr lang="en-IN" sz="1400" dirty="0" smtClean="0">
              <a:solidFill>
                <a:schemeClr val="tx1"/>
              </a:solidFill>
            </a:endParaRPr>
          </a:p>
          <a:p>
            <a:pPr marL="342900" indent="-342900" algn="just">
              <a:buFont typeface="+mj-lt"/>
              <a:buAutoNum type="arabicParenR"/>
            </a:pPr>
            <a:r>
              <a:rPr lang="en-IN" sz="1400" b="1" dirty="0" smtClean="0">
                <a:solidFill>
                  <a:schemeClr val="tx1"/>
                </a:solidFill>
              </a:rPr>
              <a:t>SonarQube Database: </a:t>
            </a:r>
            <a:r>
              <a:rPr lang="en-IN" sz="1400" dirty="0" smtClean="0">
                <a:solidFill>
                  <a:schemeClr val="tx1"/>
                </a:solidFill>
              </a:rPr>
              <a:t>Configuration </a:t>
            </a:r>
            <a:r>
              <a:rPr lang="en-IN" sz="1400" dirty="0">
                <a:solidFill>
                  <a:schemeClr val="tx1"/>
                </a:solidFill>
              </a:rPr>
              <a:t>of the SonarQube instance (security, plugins settings, etc</a:t>
            </a:r>
            <a:r>
              <a:rPr lang="en-IN" sz="1400" dirty="0" smtClean="0">
                <a:solidFill>
                  <a:schemeClr val="tx1"/>
                </a:solidFill>
              </a:rPr>
              <a:t>.)  and </a:t>
            </a:r>
            <a:r>
              <a:rPr lang="en-IN" sz="1400" dirty="0">
                <a:solidFill>
                  <a:schemeClr val="tx1"/>
                </a:solidFill>
              </a:rPr>
              <a:t>the quality snapshots of projects, </a:t>
            </a:r>
            <a:r>
              <a:rPr lang="en-IN" sz="1400" dirty="0" smtClean="0">
                <a:solidFill>
                  <a:schemeClr val="tx1"/>
                </a:solidFill>
              </a:rPr>
              <a:t>views</a:t>
            </a:r>
            <a:r>
              <a:rPr lang="en-IN" sz="1400" dirty="0">
                <a:solidFill>
                  <a:schemeClr val="tx1"/>
                </a:solidFill>
              </a:rPr>
              <a:t> </a:t>
            </a:r>
            <a:r>
              <a:rPr lang="en-IN" sz="1400" dirty="0" smtClean="0">
                <a:solidFill>
                  <a:schemeClr val="tx1"/>
                </a:solidFill>
              </a:rPr>
              <a:t>etc.,</a:t>
            </a:r>
          </a:p>
          <a:p>
            <a:pPr marL="342900" indent="-342900" algn="just">
              <a:buFont typeface="+mj-lt"/>
              <a:buAutoNum type="arabicParenR"/>
            </a:pPr>
            <a:endParaRPr lang="en-IN" sz="1400" dirty="0" smtClean="0">
              <a:solidFill>
                <a:schemeClr val="tx1"/>
              </a:solidFill>
            </a:endParaRPr>
          </a:p>
          <a:p>
            <a:pPr marL="342900" indent="-342900" algn="just">
              <a:buFont typeface="+mj-lt"/>
              <a:buAutoNum type="arabicParenR"/>
            </a:pPr>
            <a:r>
              <a:rPr lang="en-IN" sz="1400" b="1" dirty="0" smtClean="0">
                <a:solidFill>
                  <a:schemeClr val="tx1"/>
                </a:solidFill>
              </a:rPr>
              <a:t>SonarQube Plugin</a:t>
            </a:r>
            <a:r>
              <a:rPr lang="en-IN" sz="1400" b="1" dirty="0">
                <a:solidFill>
                  <a:schemeClr val="tx1"/>
                </a:solidFill>
              </a:rPr>
              <a:t>: </a:t>
            </a:r>
            <a:r>
              <a:rPr lang="en-IN" sz="1400" dirty="0">
                <a:solidFill>
                  <a:schemeClr val="tx1"/>
                </a:solidFill>
              </a:rPr>
              <a:t>Installers on the server, possibly including language, SCM,  integration, authentication, and governance </a:t>
            </a:r>
            <a:r>
              <a:rPr lang="en-IN" sz="1400" dirty="0" smtClean="0">
                <a:solidFill>
                  <a:schemeClr val="tx1"/>
                </a:solidFill>
              </a:rPr>
              <a:t>plugins.</a:t>
            </a:r>
            <a:endParaRPr lang="en-IN" sz="1400" dirty="0">
              <a:solidFill>
                <a:schemeClr val="tx1"/>
              </a:solidFill>
            </a:endParaRPr>
          </a:p>
          <a:p>
            <a:pPr marL="342900" indent="-342900" algn="just">
              <a:buFont typeface="+mj-lt"/>
              <a:buAutoNum type="arabicParenR"/>
            </a:pPr>
            <a:endParaRPr lang="en-IN" sz="1400" dirty="0" smtClean="0">
              <a:solidFill>
                <a:schemeClr val="tx1"/>
              </a:solidFill>
            </a:endParaRPr>
          </a:p>
          <a:p>
            <a:pPr marL="342900" indent="-342900" algn="just">
              <a:buFont typeface="+mj-lt"/>
              <a:buAutoNum type="arabicParenR"/>
            </a:pPr>
            <a:r>
              <a:rPr lang="en-IN" sz="1400" b="1" dirty="0" smtClean="0">
                <a:solidFill>
                  <a:schemeClr val="tx1"/>
                </a:solidFill>
              </a:rPr>
              <a:t>SonarQube Scanners: R</a:t>
            </a:r>
            <a:r>
              <a:rPr lang="en-IN" sz="1400" dirty="0" smtClean="0">
                <a:solidFill>
                  <a:schemeClr val="tx1"/>
                </a:solidFill>
              </a:rPr>
              <a:t>unning </a:t>
            </a:r>
            <a:r>
              <a:rPr lang="en-IN" sz="1400" dirty="0">
                <a:solidFill>
                  <a:schemeClr val="tx1"/>
                </a:solidFill>
              </a:rPr>
              <a:t>on your Build / Continuous Integration Servers to </a:t>
            </a:r>
            <a:r>
              <a:rPr lang="en-IN" sz="1400" dirty="0" smtClean="0">
                <a:solidFill>
                  <a:schemeClr val="tx1"/>
                </a:solidFill>
              </a:rPr>
              <a:t>analyse </a:t>
            </a:r>
            <a:r>
              <a:rPr lang="en-IN" sz="1400" dirty="0">
                <a:solidFill>
                  <a:schemeClr val="tx1"/>
                </a:solidFill>
              </a:rPr>
              <a:t>projects</a:t>
            </a:r>
            <a:endParaRPr lang="en-IN" sz="1400" b="1" dirty="0">
              <a:solidFill>
                <a:schemeClr val="tx1"/>
              </a:solidFill>
            </a:endParaRPr>
          </a:p>
          <a:p>
            <a:pPr algn="just"/>
            <a:endParaRPr lang="en-IN" sz="1400" b="1" dirty="0" smtClean="0">
              <a:solidFill>
                <a:schemeClr val="tx1"/>
              </a:solidFill>
            </a:endParaRPr>
          </a:p>
          <a:p>
            <a:pPr marL="742950" lvl="1" indent="-285750" algn="just">
              <a:buFont typeface="Courier New" panose="02070309020205020404" pitchFamily="49" charset="0"/>
              <a:buChar char="o"/>
            </a:pPr>
            <a:endParaRPr lang="en-IN" sz="1400" b="1"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US" sz="1400" dirty="0">
              <a:solidFill>
                <a:schemeClr val="tx1"/>
              </a:solidFill>
              <a:latin typeface="Calibri" panose="020F0502020204030204" pitchFamily="34" charset="0"/>
            </a:endParaRPr>
          </a:p>
        </p:txBody>
      </p:sp>
      <p:sp>
        <p:nvSpPr>
          <p:cNvPr id="4"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err="1" smtClean="0">
                <a:solidFill>
                  <a:schemeClr val="tx1"/>
                </a:solidFill>
                <a:latin typeface="+mj-lt"/>
              </a:rPr>
              <a:t>SonarQube</a:t>
            </a:r>
            <a:r>
              <a:rPr lang="en-IN" sz="2400" b="1" dirty="0" smtClean="0">
                <a:solidFill>
                  <a:schemeClr val="tx1"/>
                </a:solidFill>
                <a:latin typeface="+mj-lt"/>
              </a:rPr>
              <a:t>- Architecture</a:t>
            </a:r>
            <a:endParaRPr lang="en-US" sz="2400" b="1" dirty="0">
              <a:solidFill>
                <a:schemeClr val="tx1"/>
              </a:solidFill>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81100"/>
            <a:ext cx="8077200" cy="22479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2496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9066" y="609600"/>
            <a:ext cx="8419856" cy="60960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a:solidFill>
                  <a:schemeClr val="tx1"/>
                </a:solidFill>
              </a:rPr>
              <a:t>The following schema shows how SonarQube integrates with other ALM tools and where the various components of SonarQube are </a:t>
            </a:r>
            <a:r>
              <a:rPr lang="en-IN" sz="1400" dirty="0" smtClean="0">
                <a:solidFill>
                  <a:schemeClr val="tx1"/>
                </a:solidFill>
              </a:rPr>
              <a:t>used:</a:t>
            </a: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marL="342900" indent="-342900" algn="just">
              <a:buFont typeface="+mj-lt"/>
              <a:buAutoNum type="arabicPeriod"/>
            </a:pPr>
            <a:r>
              <a:rPr lang="en-IN" sz="1100" dirty="0" smtClean="0">
                <a:solidFill>
                  <a:schemeClr val="tx1"/>
                </a:solidFill>
              </a:rPr>
              <a:t>Developers </a:t>
            </a:r>
            <a:r>
              <a:rPr lang="en-IN" sz="1100" dirty="0">
                <a:solidFill>
                  <a:schemeClr val="tx1"/>
                </a:solidFill>
              </a:rPr>
              <a:t>code in their IDEs and use </a:t>
            </a:r>
            <a:r>
              <a:rPr lang="en-IN" sz="1100" dirty="0" smtClean="0">
                <a:solidFill>
                  <a:schemeClr val="tx1"/>
                </a:solidFill>
              </a:rPr>
              <a:t>Sonar Lint </a:t>
            </a:r>
            <a:r>
              <a:rPr lang="en-IN" sz="1100" dirty="0">
                <a:solidFill>
                  <a:schemeClr val="tx1"/>
                </a:solidFill>
              </a:rPr>
              <a:t>to run local analysis.</a:t>
            </a:r>
          </a:p>
          <a:p>
            <a:pPr marL="342900" indent="-342900" algn="just">
              <a:buFont typeface="+mj-lt"/>
              <a:buAutoNum type="arabicPeriod"/>
            </a:pPr>
            <a:r>
              <a:rPr lang="en-IN" sz="1100" dirty="0">
                <a:solidFill>
                  <a:schemeClr val="tx1"/>
                </a:solidFill>
              </a:rPr>
              <a:t>Developers push their code into </a:t>
            </a:r>
            <a:r>
              <a:rPr lang="en-IN" sz="1100" dirty="0" smtClean="0">
                <a:solidFill>
                  <a:schemeClr val="tx1"/>
                </a:solidFill>
              </a:rPr>
              <a:t>SCM: GIT, </a:t>
            </a:r>
            <a:r>
              <a:rPr lang="en-IN" sz="1100" dirty="0">
                <a:solidFill>
                  <a:schemeClr val="tx1"/>
                </a:solidFill>
              </a:rPr>
              <a:t>SVN, TFVC, ...</a:t>
            </a:r>
          </a:p>
          <a:p>
            <a:pPr marL="342900" indent="-342900" algn="just">
              <a:buFont typeface="+mj-lt"/>
              <a:buAutoNum type="arabicPeriod"/>
            </a:pPr>
            <a:r>
              <a:rPr lang="en-IN" sz="1100" dirty="0">
                <a:solidFill>
                  <a:schemeClr val="tx1"/>
                </a:solidFill>
              </a:rPr>
              <a:t>The Continuous Integration Server triggers an automatic build, and the execution of the SonarQube Scanner </a:t>
            </a:r>
            <a:r>
              <a:rPr lang="en-IN" sz="1100" dirty="0" smtClean="0">
                <a:solidFill>
                  <a:schemeClr val="tx1"/>
                </a:solidFill>
              </a:rPr>
              <a:t>for analysis</a:t>
            </a:r>
            <a:endParaRPr lang="en-IN" sz="1100" dirty="0">
              <a:solidFill>
                <a:schemeClr val="tx1"/>
              </a:solidFill>
            </a:endParaRPr>
          </a:p>
          <a:p>
            <a:pPr marL="342900" indent="-342900" algn="just">
              <a:buFont typeface="+mj-lt"/>
              <a:buAutoNum type="arabicPeriod"/>
            </a:pPr>
            <a:r>
              <a:rPr lang="en-IN" sz="1100" dirty="0">
                <a:solidFill>
                  <a:schemeClr val="tx1"/>
                </a:solidFill>
              </a:rPr>
              <a:t>The analysis report is sent to the SonarQube Server for processing.</a:t>
            </a:r>
          </a:p>
          <a:p>
            <a:pPr marL="342900" indent="-342900" algn="just">
              <a:buFont typeface="+mj-lt"/>
              <a:buAutoNum type="arabicPeriod"/>
            </a:pPr>
            <a:r>
              <a:rPr lang="en-IN" sz="1100" dirty="0">
                <a:solidFill>
                  <a:schemeClr val="tx1"/>
                </a:solidFill>
              </a:rPr>
              <a:t>SonarQube Server processes and stores the analysis report results in the SonarQube </a:t>
            </a:r>
            <a:r>
              <a:rPr lang="en-IN" sz="1100" dirty="0" smtClean="0">
                <a:solidFill>
                  <a:schemeClr val="tx1"/>
                </a:solidFill>
              </a:rPr>
              <a:t>Database</a:t>
            </a:r>
            <a:endParaRPr lang="en-IN" sz="1100" dirty="0">
              <a:solidFill>
                <a:schemeClr val="tx1"/>
              </a:solidFill>
            </a:endParaRPr>
          </a:p>
          <a:p>
            <a:pPr marL="342900" indent="-342900" algn="just">
              <a:buFont typeface="+mj-lt"/>
              <a:buAutoNum type="arabicPeriod"/>
            </a:pPr>
            <a:r>
              <a:rPr lang="en-IN" sz="1100" dirty="0">
                <a:solidFill>
                  <a:schemeClr val="tx1"/>
                </a:solidFill>
              </a:rPr>
              <a:t>Developers review, comment, challenge their Issues to manage and reduce their Technical Debt through the SonarQube UI.</a:t>
            </a:r>
          </a:p>
          <a:p>
            <a:pPr marL="342900" indent="-342900" algn="just">
              <a:buFont typeface="+mj-lt"/>
              <a:buAutoNum type="arabicPeriod"/>
            </a:pPr>
            <a:r>
              <a:rPr lang="en-IN" sz="1100" dirty="0">
                <a:solidFill>
                  <a:schemeClr val="tx1"/>
                </a:solidFill>
              </a:rPr>
              <a:t>Managers receive Reports from the analysis.</a:t>
            </a:r>
          </a:p>
          <a:p>
            <a:pPr marL="800100" lvl="1" indent="-342900" algn="just">
              <a:buFont typeface="Courier New" panose="02070309020205020404" pitchFamily="49" charset="0"/>
              <a:buChar char="o"/>
            </a:pPr>
            <a:r>
              <a:rPr lang="en-IN" sz="1100" dirty="0">
                <a:solidFill>
                  <a:schemeClr val="tx1"/>
                </a:solidFill>
              </a:rPr>
              <a:t>Ops use APIs to automate configuration and extract data </a:t>
            </a:r>
            <a:r>
              <a:rPr lang="en-IN" sz="1100" dirty="0" smtClean="0">
                <a:solidFill>
                  <a:schemeClr val="tx1"/>
                </a:solidFill>
              </a:rPr>
              <a:t> and  JMX </a:t>
            </a:r>
            <a:r>
              <a:rPr lang="en-IN" sz="1100" dirty="0">
                <a:solidFill>
                  <a:schemeClr val="tx1"/>
                </a:solidFill>
              </a:rPr>
              <a:t>to monitor SonarQube Server.</a:t>
            </a:r>
            <a:endParaRPr lang="en-IN" sz="1100" dirty="0" smtClean="0">
              <a:solidFill>
                <a:schemeClr val="tx1"/>
              </a:solidFill>
            </a:endParaRPr>
          </a:p>
          <a:p>
            <a:pPr algn="just"/>
            <a:endParaRPr lang="en-IN" sz="11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smtClean="0">
              <a:solidFill>
                <a:schemeClr val="tx1"/>
              </a:solidFill>
            </a:endParaRPr>
          </a:p>
          <a:p>
            <a:pPr marL="742950" lvl="1" indent="-285750" algn="just">
              <a:buFont typeface="Courier New" panose="02070309020205020404" pitchFamily="49" charset="0"/>
              <a:buChar char="o"/>
            </a:pPr>
            <a:endParaRPr lang="en-IN" sz="1400" b="1" dirty="0" smtClean="0">
              <a:solidFill>
                <a:schemeClr val="tx1"/>
              </a:solidFill>
            </a:endParaRPr>
          </a:p>
          <a:p>
            <a:pPr algn="just"/>
            <a:endParaRPr lang="en-IN" sz="1400" dirty="0">
              <a:solidFill>
                <a:schemeClr val="tx1"/>
              </a:solidFill>
            </a:endParaRPr>
          </a:p>
          <a:p>
            <a:pPr algn="just"/>
            <a:endParaRPr lang="en-IN" sz="1400" dirty="0" smtClean="0">
              <a:solidFill>
                <a:schemeClr val="tx1"/>
              </a:solidFill>
            </a:endParaRPr>
          </a:p>
          <a:p>
            <a:pPr algn="just"/>
            <a:endParaRPr lang="en-US" sz="1400" dirty="0">
              <a:solidFill>
                <a:schemeClr val="tx1"/>
              </a:solidFill>
              <a:latin typeface="Calibri" panose="020F0502020204030204" pitchFamily="34" charset="0"/>
            </a:endParaRPr>
          </a:p>
        </p:txBody>
      </p:sp>
      <p:sp>
        <p:nvSpPr>
          <p:cNvPr id="4"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err="1" smtClean="0">
                <a:solidFill>
                  <a:schemeClr val="tx1"/>
                </a:solidFill>
                <a:latin typeface="+mj-lt"/>
              </a:rPr>
              <a:t>SonarQube</a:t>
            </a:r>
            <a:r>
              <a:rPr lang="en-IN" sz="2400" b="1" dirty="0" smtClean="0">
                <a:solidFill>
                  <a:schemeClr val="tx1"/>
                </a:solidFill>
                <a:latin typeface="+mj-lt"/>
              </a:rPr>
              <a:t>- Integration with ALM</a:t>
            </a:r>
            <a:endParaRPr lang="en-US" sz="2400" b="1" dirty="0">
              <a:solidFill>
                <a:schemeClr val="tx1"/>
              </a:solidFill>
              <a:latin typeface="+mj-lt"/>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17410"/>
            <a:ext cx="8077200" cy="406419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77840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SonarQube- Requirements</a:t>
            </a:r>
            <a:endParaRPr lang="en-US" sz="2400" b="1" dirty="0">
              <a:solidFill>
                <a:schemeClr val="tx1"/>
              </a:solidFill>
              <a:latin typeface="+mj-lt"/>
            </a:endParaRPr>
          </a:p>
        </p:txBody>
      </p:sp>
      <p:sp>
        <p:nvSpPr>
          <p:cNvPr id="3" name="Rectangle 2"/>
          <p:cNvSpPr/>
          <p:nvPr/>
        </p:nvSpPr>
        <p:spPr>
          <a:xfrm>
            <a:off x="343144" y="609600"/>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US" sz="1400" b="1" dirty="0" smtClean="0">
                <a:solidFill>
                  <a:schemeClr val="bg2"/>
                </a:solidFill>
              </a:rPr>
              <a:t>Prerequisite:</a:t>
            </a:r>
          </a:p>
          <a:p>
            <a:pPr marL="742950" lvl="1" indent="-285750" algn="just">
              <a:buFont typeface="Wingdings" panose="05000000000000000000" pitchFamily="2" charset="2"/>
              <a:buChar char="§"/>
            </a:pPr>
            <a:r>
              <a:rPr lang="en-IN" sz="1400" dirty="0" smtClean="0">
                <a:solidFill>
                  <a:schemeClr val="tx1"/>
                </a:solidFill>
              </a:rPr>
              <a:t>Java (Oracle JRE 7 onwards or OpenJDK 7 onwards)</a:t>
            </a:r>
          </a:p>
          <a:p>
            <a:pPr marL="742950" lvl="1" indent="-285750" algn="just">
              <a:buFont typeface="Wingdings" panose="05000000000000000000" pitchFamily="2" charset="2"/>
              <a:buChar char="§"/>
            </a:pPr>
            <a:r>
              <a:rPr lang="en-IN" sz="1400" dirty="0" smtClean="0">
                <a:solidFill>
                  <a:schemeClr val="tx1"/>
                </a:solidFill>
              </a:rPr>
              <a:t>Requires at least 2 GB of RAM and 50 GB HDD based on project needs</a:t>
            </a:r>
          </a:p>
          <a:p>
            <a:pPr marL="742950" lvl="1" indent="-285750" algn="just">
              <a:buFont typeface="Wingdings" panose="05000000000000000000" pitchFamily="2" charset="2"/>
              <a:buChar char="§"/>
            </a:pPr>
            <a:r>
              <a:rPr lang="en-IN" sz="1400" dirty="0" smtClean="0">
                <a:solidFill>
                  <a:schemeClr val="tx1"/>
                </a:solidFill>
              </a:rPr>
              <a:t>Java Script enabled browser(optional)</a:t>
            </a:r>
          </a:p>
          <a:p>
            <a:pPr marL="742950" lvl="1" indent="-285750" algn="just">
              <a:lnSpc>
                <a:spcPct val="150000"/>
              </a:lnSpc>
              <a:buFont typeface="Wingdings" panose="05000000000000000000" pitchFamily="2" charset="2"/>
              <a:buChar char="§"/>
            </a:pPr>
            <a:endParaRPr lang="en-IN" sz="1400" b="1" dirty="0" smtClean="0">
              <a:solidFill>
                <a:schemeClr val="tx1"/>
              </a:solidFill>
            </a:endParaRPr>
          </a:p>
          <a:p>
            <a:pPr algn="just">
              <a:lnSpc>
                <a:spcPct val="150000"/>
              </a:lnSpc>
            </a:pPr>
            <a:r>
              <a:rPr lang="en-US" sz="1400" b="1" dirty="0" smtClean="0">
                <a:solidFill>
                  <a:schemeClr val="bg2"/>
                </a:solidFill>
              </a:rPr>
              <a:t>Supported Java Platforms:</a:t>
            </a:r>
          </a:p>
          <a:p>
            <a:pPr algn="just"/>
            <a:r>
              <a:rPr lang="en-IN" sz="1400" dirty="0" smtClean="0">
                <a:solidFill>
                  <a:schemeClr val="tx1"/>
                </a:solidFill>
              </a:rPr>
              <a:t>SonarQube Java analyser is able to analyse any kind of Java source files regardless of the version of Java they comply to. But SonarQube analysis and the SonarQube Server require specific versions of the JVM.</a:t>
            </a: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endParaRPr lang="en-IN" sz="1400" b="1" dirty="0">
              <a:solidFill>
                <a:schemeClr val="tx1"/>
              </a:solidFill>
            </a:endParaRPr>
          </a:p>
          <a:p>
            <a:pPr algn="just"/>
            <a:endParaRPr lang="en-IN" sz="1400" b="1" dirty="0" smtClean="0">
              <a:solidFill>
                <a:schemeClr val="tx1"/>
              </a:solidFill>
            </a:endParaRPr>
          </a:p>
          <a:p>
            <a:pPr algn="just"/>
            <a:r>
              <a:rPr lang="en-US" sz="1400" b="1" dirty="0" smtClean="0">
                <a:solidFill>
                  <a:schemeClr val="bg2"/>
                </a:solidFill>
              </a:rPr>
              <a:t>	Supported DB Platforms		</a:t>
            </a:r>
            <a:r>
              <a:rPr lang="en-US" sz="1400" b="1" dirty="0">
                <a:solidFill>
                  <a:schemeClr val="bg2"/>
                </a:solidFill>
              </a:rPr>
              <a:t> </a:t>
            </a:r>
            <a:r>
              <a:rPr lang="en-US" sz="1400" b="1" dirty="0" smtClean="0">
                <a:solidFill>
                  <a:schemeClr val="bg2"/>
                </a:solidFill>
              </a:rPr>
              <a:t> Supported Browser Platforms</a:t>
            </a:r>
            <a:endParaRPr lang="en-US" sz="1400" b="1" dirty="0">
              <a:solidFill>
                <a:schemeClr val="bg2"/>
              </a:solidFill>
            </a:endParaRPr>
          </a:p>
          <a:p>
            <a:pPr algn="just"/>
            <a:endParaRPr lang="en-US" sz="1400" b="1" dirty="0" smtClean="0">
              <a:solidFill>
                <a:schemeClr val="tx1"/>
              </a:solidFill>
            </a:endParaRPr>
          </a:p>
          <a:p>
            <a:pPr marL="742950" lvl="1" indent="-285750" algn="just">
              <a:lnSpc>
                <a:spcPct val="150000"/>
              </a:lnSpc>
              <a:buFont typeface="Wingdings" panose="05000000000000000000" pitchFamily="2" charset="2"/>
              <a:buChar char="§"/>
            </a:pPr>
            <a:endParaRPr lang="en-IN" sz="1400" dirty="0" smtClean="0">
              <a:solidFill>
                <a:schemeClr val="tx1"/>
              </a:solidFill>
            </a:endParaRPr>
          </a:p>
          <a:p>
            <a:pPr marL="742950" lvl="1" indent="-285750" algn="just">
              <a:buFont typeface="Wingdings" panose="05000000000000000000" pitchFamily="2" charset="2"/>
              <a:buChar char="§"/>
            </a:pPr>
            <a:endParaRPr lang="en-US" sz="1400" dirty="0">
              <a:solidFill>
                <a:schemeClr val="tx1"/>
              </a:solidFill>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919612769"/>
              </p:ext>
            </p:extLst>
          </p:nvPr>
        </p:nvGraphicFramePr>
        <p:xfrm>
          <a:off x="609600" y="2937864"/>
          <a:ext cx="7848600" cy="1176936"/>
        </p:xfrm>
        <a:graphic>
          <a:graphicData uri="http://schemas.openxmlformats.org/drawingml/2006/table">
            <a:tbl>
              <a:tblPr firstRow="1" bandRow="1">
                <a:tableStyleId>{5C22544A-7EE6-4342-B048-85BDC9FD1C3A}</a:tableStyleId>
              </a:tblPr>
              <a:tblGrid>
                <a:gridCol w="2514600"/>
                <a:gridCol w="5334000"/>
              </a:tblGrid>
              <a:tr h="300872">
                <a:tc>
                  <a:txBody>
                    <a:bodyPr/>
                    <a:lstStyle/>
                    <a:p>
                      <a:pPr algn="ctr"/>
                      <a:r>
                        <a:rPr lang="en-IN" sz="1200" b="1" dirty="0" smtClean="0"/>
                        <a:t>JVM Version</a:t>
                      </a:r>
                      <a:endParaRPr lang="en-IN" sz="1200" b="1" dirty="0"/>
                    </a:p>
                  </a:txBody>
                  <a:tcPr/>
                </a:tc>
                <a:tc>
                  <a:txBody>
                    <a:bodyPr/>
                    <a:lstStyle/>
                    <a:p>
                      <a:pPr algn="ctr"/>
                      <a:r>
                        <a:rPr lang="en-IN" sz="1200" b="1" dirty="0" smtClean="0"/>
                        <a:t>Supported Version</a:t>
                      </a:r>
                      <a:endParaRPr lang="en-IN" sz="1200" b="1" dirty="0"/>
                    </a:p>
                  </a:txBody>
                  <a:tcPr/>
                </a:tc>
              </a:tr>
              <a:tr h="300872">
                <a:tc>
                  <a:txBody>
                    <a:bodyPr/>
                    <a:lstStyle/>
                    <a:p>
                      <a:r>
                        <a:rPr lang="en-IN" sz="1200" dirty="0" smtClean="0"/>
                        <a:t>Oracle JRE</a:t>
                      </a:r>
                      <a:endParaRPr lang="en-IN" sz="1200" dirty="0"/>
                    </a:p>
                  </a:txBody>
                  <a:tcPr/>
                </a:tc>
                <a:tc>
                  <a:txBody>
                    <a:bodyPr/>
                    <a:lstStyle/>
                    <a:p>
                      <a:r>
                        <a:rPr lang="en-IN" sz="1200" dirty="0" smtClean="0"/>
                        <a:t>7u75+,</a:t>
                      </a:r>
                      <a:r>
                        <a:rPr lang="en-IN" sz="1200" baseline="0" dirty="0" smtClean="0"/>
                        <a:t> 8</a:t>
                      </a:r>
                      <a:endParaRPr lang="en-IN" sz="1200" dirty="0"/>
                    </a:p>
                  </a:txBody>
                  <a:tcPr/>
                </a:tc>
              </a:tr>
              <a:tr h="300872">
                <a:tc>
                  <a:txBody>
                    <a:bodyPr/>
                    <a:lstStyle/>
                    <a:p>
                      <a:r>
                        <a:rPr lang="en-IN" sz="1200" dirty="0" smtClean="0"/>
                        <a:t>Open</a:t>
                      </a:r>
                      <a:r>
                        <a:rPr lang="en-IN" sz="1200" baseline="0" dirty="0" smtClean="0"/>
                        <a:t> JDK</a:t>
                      </a:r>
                      <a:endParaRPr lang="en-IN" sz="1200" dirty="0"/>
                    </a:p>
                  </a:txBody>
                  <a:tcPr/>
                </a:tc>
                <a:tc>
                  <a:txBody>
                    <a:bodyPr/>
                    <a:lstStyle/>
                    <a:p>
                      <a:r>
                        <a:rPr lang="en-IN" sz="1200" dirty="0" smtClean="0"/>
                        <a:t>7u55+, 8</a:t>
                      </a:r>
                      <a:endParaRPr lang="en-IN" sz="1200" dirty="0"/>
                    </a:p>
                  </a:txBody>
                  <a:tcPr/>
                </a:tc>
              </a:tr>
              <a:tr h="255551">
                <a:tc>
                  <a:txBody>
                    <a:bodyPr/>
                    <a:lstStyle/>
                    <a:p>
                      <a:r>
                        <a:rPr lang="en-IN" sz="1200" dirty="0" smtClean="0"/>
                        <a:t>IBM JRE / GCJ / Oracle JRocket</a:t>
                      </a:r>
                      <a:endParaRPr lang="en-IN" sz="1200" dirty="0"/>
                    </a:p>
                  </a:txBody>
                  <a:tcPr/>
                </a:tc>
                <a:tc>
                  <a:txBody>
                    <a:bodyPr/>
                    <a:lstStyle/>
                    <a:p>
                      <a:r>
                        <a:rPr lang="en-IN" sz="1200" dirty="0" smtClean="0"/>
                        <a:t>No Support</a:t>
                      </a:r>
                      <a:endParaRPr lang="en-IN" sz="12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0618022"/>
              </p:ext>
            </p:extLst>
          </p:nvPr>
        </p:nvGraphicFramePr>
        <p:xfrm>
          <a:off x="628772" y="4800600"/>
          <a:ext cx="3638428" cy="1424704"/>
        </p:xfrm>
        <a:graphic>
          <a:graphicData uri="http://schemas.openxmlformats.org/drawingml/2006/table">
            <a:tbl>
              <a:tblPr firstRow="1" bandRow="1">
                <a:tableStyleId>{5C22544A-7EE6-4342-B048-85BDC9FD1C3A}</a:tableStyleId>
              </a:tblPr>
              <a:tblGrid>
                <a:gridCol w="3638428"/>
              </a:tblGrid>
              <a:tr h="0">
                <a:tc>
                  <a:txBody>
                    <a:bodyPr/>
                    <a:lstStyle/>
                    <a:p>
                      <a:pPr algn="ctr"/>
                      <a:r>
                        <a:rPr lang="en-IN" sz="1200" b="1" dirty="0" smtClean="0"/>
                        <a:t>Data Base</a:t>
                      </a:r>
                      <a:endParaRPr lang="en-IN" sz="1200" b="1" dirty="0"/>
                    </a:p>
                  </a:txBody>
                  <a:tcPr/>
                </a:tc>
              </a:tr>
              <a:tr h="300872">
                <a:tc>
                  <a:txBody>
                    <a:bodyPr/>
                    <a:lstStyle/>
                    <a:p>
                      <a:r>
                        <a:rPr lang="en-IN" sz="1200" dirty="0" smtClean="0"/>
                        <a:t>MS</a:t>
                      </a:r>
                      <a:r>
                        <a:rPr lang="en-IN" sz="1200" baseline="0" dirty="0" smtClean="0"/>
                        <a:t>SQL 2008 onwards</a:t>
                      </a:r>
                      <a:endParaRPr lang="en-IN" sz="1200" dirty="0"/>
                    </a:p>
                  </a:txBody>
                  <a:tcPr/>
                </a:tc>
              </a:tr>
              <a:tr h="300872">
                <a:tc>
                  <a:txBody>
                    <a:bodyPr/>
                    <a:lstStyle/>
                    <a:p>
                      <a:r>
                        <a:rPr lang="en-IN" sz="1200" dirty="0" smtClean="0"/>
                        <a:t>MySQL 5.1 onwards (only </a:t>
                      </a:r>
                      <a:r>
                        <a:rPr lang="en-IN" sz="1200" dirty="0" err="1" smtClean="0"/>
                        <a:t>InnoDB</a:t>
                      </a:r>
                      <a:r>
                        <a:rPr lang="en-IN" sz="1200" dirty="0" smtClean="0"/>
                        <a:t>)</a:t>
                      </a:r>
                      <a:endParaRPr lang="en-IN" sz="1200" dirty="0"/>
                    </a:p>
                  </a:txBody>
                  <a:tcPr/>
                </a:tc>
              </a:tr>
              <a:tr h="255551">
                <a:tc>
                  <a:txBody>
                    <a:bodyPr/>
                    <a:lstStyle/>
                    <a:p>
                      <a:r>
                        <a:rPr lang="en-IN" sz="1200" dirty="0" smtClean="0"/>
                        <a:t>Oracle 11G onwards</a:t>
                      </a:r>
                      <a:endParaRPr lang="en-IN" sz="1200" dirty="0"/>
                    </a:p>
                  </a:txBody>
                  <a:tcPr/>
                </a:tc>
              </a:tr>
              <a:tr h="255551">
                <a:tc>
                  <a:txBody>
                    <a:bodyPr/>
                    <a:lstStyle/>
                    <a:p>
                      <a:r>
                        <a:rPr lang="en-IN" sz="1200" dirty="0" smtClean="0"/>
                        <a:t>PostgreSQL</a:t>
                      </a:r>
                      <a:r>
                        <a:rPr lang="en-IN" sz="1200" baseline="0" dirty="0" smtClean="0"/>
                        <a:t> 8.x onwards</a:t>
                      </a:r>
                      <a:endParaRPr lang="en-IN" sz="12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48901469"/>
              </p:ext>
            </p:extLst>
          </p:nvPr>
        </p:nvGraphicFramePr>
        <p:xfrm>
          <a:off x="4724400" y="4800600"/>
          <a:ext cx="3733800" cy="1424704"/>
        </p:xfrm>
        <a:graphic>
          <a:graphicData uri="http://schemas.openxmlformats.org/drawingml/2006/table">
            <a:tbl>
              <a:tblPr firstRow="1" bandRow="1">
                <a:tableStyleId>{5C22544A-7EE6-4342-B048-85BDC9FD1C3A}</a:tableStyleId>
              </a:tblPr>
              <a:tblGrid>
                <a:gridCol w="3733800"/>
              </a:tblGrid>
              <a:tr h="0">
                <a:tc>
                  <a:txBody>
                    <a:bodyPr/>
                    <a:lstStyle/>
                    <a:p>
                      <a:pPr algn="ctr"/>
                      <a:r>
                        <a:rPr lang="en-IN" sz="1200" b="1" dirty="0" smtClean="0"/>
                        <a:t>Browser</a:t>
                      </a:r>
                      <a:r>
                        <a:rPr lang="en-IN" sz="1200" b="1" baseline="0" dirty="0" smtClean="0"/>
                        <a:t> Support</a:t>
                      </a:r>
                      <a:endParaRPr lang="en-IN" sz="1200" b="1" dirty="0"/>
                    </a:p>
                  </a:txBody>
                  <a:tcPr/>
                </a:tc>
              </a:tr>
              <a:tr h="300872">
                <a:tc>
                  <a:txBody>
                    <a:bodyPr/>
                    <a:lstStyle/>
                    <a:p>
                      <a:r>
                        <a:rPr lang="en-IN" sz="1200" dirty="0" smtClean="0"/>
                        <a:t>IE 11 onwards</a:t>
                      </a:r>
                      <a:endParaRPr lang="en-IN" sz="1200" dirty="0"/>
                    </a:p>
                  </a:txBody>
                  <a:tcPr/>
                </a:tc>
              </a:tr>
              <a:tr h="300872">
                <a:tc>
                  <a:txBody>
                    <a:bodyPr/>
                    <a:lstStyle/>
                    <a:p>
                      <a:r>
                        <a:rPr lang="en-IN" sz="1200" dirty="0" smtClean="0"/>
                        <a:t>Mozilla Firefox </a:t>
                      </a:r>
                      <a:endParaRPr lang="en-IN" sz="1200" dirty="0"/>
                    </a:p>
                  </a:txBody>
                  <a:tcPr/>
                </a:tc>
              </a:tr>
              <a:tr h="255551">
                <a:tc>
                  <a:txBody>
                    <a:bodyPr/>
                    <a:lstStyle/>
                    <a:p>
                      <a:r>
                        <a:rPr lang="en-IN" sz="1200" dirty="0" smtClean="0"/>
                        <a:t>Google</a:t>
                      </a:r>
                      <a:r>
                        <a:rPr lang="en-IN" sz="1200" baseline="0" dirty="0" smtClean="0"/>
                        <a:t> Chrome</a:t>
                      </a:r>
                      <a:endParaRPr lang="en-IN" sz="1200" dirty="0"/>
                    </a:p>
                  </a:txBody>
                  <a:tcPr/>
                </a:tc>
              </a:tr>
              <a:tr h="255551">
                <a:tc>
                  <a:txBody>
                    <a:bodyPr/>
                    <a:lstStyle/>
                    <a:p>
                      <a:r>
                        <a:rPr lang="en-IN" sz="1200" dirty="0" smtClean="0"/>
                        <a:t>Safari</a:t>
                      </a:r>
                      <a:endParaRPr lang="en-IN" sz="1200" dirty="0"/>
                    </a:p>
                  </a:txBody>
                  <a:tcPr/>
                </a:tc>
              </a:tr>
            </a:tbl>
          </a:graphicData>
        </a:graphic>
      </p:graphicFrame>
    </p:spTree>
    <p:extLst>
      <p:ext uri="{BB962C8B-B14F-4D97-AF65-F5344CB8AC3E}">
        <p14:creationId xmlns:p14="http://schemas.microsoft.com/office/powerpoint/2010/main" val="1271482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SonarQube- Installation</a:t>
            </a:r>
            <a:endParaRPr lang="en-US" sz="2400" b="1" dirty="0">
              <a:solidFill>
                <a:schemeClr val="tx1"/>
              </a:solidFill>
              <a:latin typeface="+mj-lt"/>
            </a:endParaRPr>
          </a:p>
        </p:txBody>
      </p:sp>
      <p:sp>
        <p:nvSpPr>
          <p:cNvPr id="3" name="Rectangle 2"/>
          <p:cNvSpPr/>
          <p:nvPr/>
        </p:nvSpPr>
        <p:spPr>
          <a:xfrm>
            <a:off x="343144" y="609600"/>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b="1" dirty="0">
                <a:solidFill>
                  <a:schemeClr val="bg2"/>
                </a:solidFill>
              </a:rPr>
              <a:t>Sonar </a:t>
            </a:r>
            <a:r>
              <a:rPr lang="en-IN" sz="1400" b="1" dirty="0" smtClean="0">
                <a:solidFill>
                  <a:schemeClr val="bg2"/>
                </a:solidFill>
              </a:rPr>
              <a:t>Server:</a:t>
            </a:r>
          </a:p>
          <a:p>
            <a:pPr marL="742950" lvl="1" indent="-285750" algn="just">
              <a:buFont typeface="Wingdings" panose="05000000000000000000" pitchFamily="2" charset="2"/>
              <a:buChar char="§"/>
            </a:pPr>
            <a:r>
              <a:rPr lang="en-IN" sz="1400" dirty="0" smtClean="0">
                <a:solidFill>
                  <a:schemeClr val="tx1"/>
                </a:solidFill>
              </a:rPr>
              <a:t>Download and unzip the SonarQube distribution from below link </a:t>
            </a:r>
          </a:p>
          <a:p>
            <a:pPr lvl="2" algn="just"/>
            <a:r>
              <a:rPr lang="en-IN" sz="1400" dirty="0">
                <a:solidFill>
                  <a:schemeClr val="tx1"/>
                </a:solidFill>
                <a:hlinkClick r:id="rId3"/>
              </a:rPr>
              <a:t>http://www.sonarqube.org/downloads/</a:t>
            </a:r>
            <a:endParaRPr lang="en-IN" sz="1400" dirty="0">
              <a:solidFill>
                <a:schemeClr val="tx1"/>
              </a:solidFill>
            </a:endParaRPr>
          </a:p>
          <a:p>
            <a:pPr marL="1200150" lvl="2" indent="-285750" algn="just">
              <a:buFont typeface="Wingdings" panose="05000000000000000000" pitchFamily="2" charset="2"/>
              <a:buChar char="§"/>
            </a:pPr>
            <a:endParaRPr lang="en-IN" sz="1400" dirty="0" smtClean="0">
              <a:solidFill>
                <a:schemeClr val="tx1"/>
              </a:solidFill>
            </a:endParaRPr>
          </a:p>
          <a:p>
            <a:pPr marL="742950" lvl="1" indent="-285750" algn="just">
              <a:buFont typeface="Wingdings" panose="05000000000000000000" pitchFamily="2" charset="2"/>
              <a:buChar char="§"/>
            </a:pPr>
            <a:r>
              <a:rPr lang="en-IN" sz="1400" dirty="0">
                <a:solidFill>
                  <a:schemeClr val="tx1"/>
                </a:solidFill>
              </a:rPr>
              <a:t> </a:t>
            </a:r>
            <a:r>
              <a:rPr lang="en-IN" sz="1400" dirty="0" smtClean="0">
                <a:solidFill>
                  <a:schemeClr val="tx1"/>
                </a:solidFill>
              </a:rPr>
              <a:t>Start </a:t>
            </a:r>
            <a:r>
              <a:rPr lang="en-IN" sz="1400" dirty="0">
                <a:solidFill>
                  <a:schemeClr val="tx1"/>
                </a:solidFill>
              </a:rPr>
              <a:t>the SonarQube </a:t>
            </a:r>
            <a:r>
              <a:rPr lang="en-IN" sz="1400" dirty="0" smtClean="0">
                <a:solidFill>
                  <a:schemeClr val="tx1"/>
                </a:solidFill>
              </a:rPr>
              <a:t>server for executing below command :</a:t>
            </a:r>
          </a:p>
          <a:p>
            <a:pPr lvl="2" algn="just"/>
            <a:r>
              <a:rPr lang="en-IN" sz="1400" dirty="0" smtClean="0">
                <a:solidFill>
                  <a:schemeClr val="tx1"/>
                </a:solidFill>
              </a:rPr>
              <a:t>On Windows, execute:</a:t>
            </a:r>
          </a:p>
          <a:p>
            <a:pPr lvl="2" fontAlgn="base"/>
            <a:r>
              <a:rPr lang="en-IN" sz="1400" dirty="0" smtClean="0">
                <a:solidFill>
                  <a:schemeClr val="tx1"/>
                </a:solidFill>
              </a:rPr>
              <a:t>	&lt;&lt;SonarQube path&gt;&gt;/bin/windows-x86-xx/StartSonar.bat</a:t>
            </a:r>
          </a:p>
          <a:p>
            <a:pPr lvl="2" fontAlgn="base"/>
            <a:r>
              <a:rPr lang="en-IN" sz="1400" dirty="0" smtClean="0">
                <a:solidFill>
                  <a:schemeClr val="tx1"/>
                </a:solidFill>
              </a:rPr>
              <a:t>On other operating system, execute:</a:t>
            </a:r>
          </a:p>
          <a:p>
            <a:pPr lvl="2" fontAlgn="base"/>
            <a:r>
              <a:rPr lang="en-IN" sz="1400" dirty="0" smtClean="0">
                <a:solidFill>
                  <a:schemeClr val="tx1"/>
                </a:solidFill>
              </a:rPr>
              <a:t>	 </a:t>
            </a:r>
            <a:r>
              <a:rPr lang="en-IN" sz="1400" dirty="0">
                <a:solidFill>
                  <a:schemeClr val="tx1"/>
                </a:solidFill>
              </a:rPr>
              <a:t>&lt;&lt;SonarQube path</a:t>
            </a:r>
            <a:r>
              <a:rPr lang="en-IN" sz="1400" dirty="0" smtClean="0">
                <a:solidFill>
                  <a:schemeClr val="tx1"/>
                </a:solidFill>
              </a:rPr>
              <a:t>&gt;&gt;\/bin/[OS]/sonar.sh console</a:t>
            </a:r>
          </a:p>
          <a:p>
            <a:pPr marL="1200150" lvl="2" indent="-285750" fontAlgn="base">
              <a:buFont typeface="Wingdings" panose="05000000000000000000" pitchFamily="2" charset="2"/>
              <a:buChar char="§"/>
            </a:pPr>
            <a:endParaRPr lang="en-IN" sz="1400" dirty="0">
              <a:solidFill>
                <a:schemeClr val="tx1"/>
              </a:solidFill>
            </a:endParaRPr>
          </a:p>
          <a:p>
            <a:pPr marL="742950" lvl="1" indent="-285750" fontAlgn="base">
              <a:buFont typeface="Wingdings" panose="05000000000000000000" pitchFamily="2" charset="2"/>
              <a:buChar char="§"/>
            </a:pPr>
            <a:r>
              <a:rPr lang="en-IN" sz="1400" dirty="0" smtClean="0">
                <a:solidFill>
                  <a:schemeClr val="tx1"/>
                </a:solidFill>
              </a:rPr>
              <a:t>Browse </a:t>
            </a:r>
            <a:r>
              <a:rPr lang="en-IN" sz="1400" dirty="0">
                <a:solidFill>
                  <a:schemeClr val="tx1"/>
                </a:solidFill>
              </a:rPr>
              <a:t>the results at </a:t>
            </a:r>
            <a:r>
              <a:rPr lang="en-IN" sz="1400" dirty="0">
                <a:solidFill>
                  <a:schemeClr val="tx1"/>
                </a:solidFill>
                <a:hlinkClick r:id="rId4"/>
              </a:rPr>
              <a:t>http://localhost:9000</a:t>
            </a:r>
            <a:r>
              <a:rPr lang="en-IN" sz="1400" dirty="0">
                <a:solidFill>
                  <a:schemeClr val="tx1"/>
                </a:solidFill>
              </a:rPr>
              <a:t> (default </a:t>
            </a:r>
            <a:r>
              <a:rPr lang="en-IN" sz="1400" dirty="0">
                <a:solidFill>
                  <a:schemeClr val="tx1"/>
                </a:solidFill>
                <a:hlinkClick r:id="rId5"/>
              </a:rPr>
              <a:t>System administrator</a:t>
            </a:r>
            <a:r>
              <a:rPr lang="en-IN" sz="1400" dirty="0">
                <a:solidFill>
                  <a:schemeClr val="tx1"/>
                </a:solidFill>
              </a:rPr>
              <a:t> </a:t>
            </a:r>
            <a:r>
              <a:rPr lang="en-IN" sz="1400" dirty="0" smtClean="0">
                <a:solidFill>
                  <a:schemeClr val="tx1"/>
                </a:solidFill>
              </a:rPr>
              <a:t>user id and password are admin / admin)</a:t>
            </a:r>
          </a:p>
          <a:p>
            <a:pPr fontAlgn="base"/>
            <a:endParaRPr lang="en-IN" sz="1400" dirty="0" smtClean="0">
              <a:solidFill>
                <a:schemeClr val="tx1"/>
              </a:solidFill>
            </a:endParaRPr>
          </a:p>
          <a:p>
            <a:pPr fontAlgn="base"/>
            <a:r>
              <a:rPr lang="en-IN" sz="1400" b="1" dirty="0">
                <a:solidFill>
                  <a:schemeClr val="bg2"/>
                </a:solidFill>
              </a:rPr>
              <a:t>Sonar </a:t>
            </a:r>
            <a:r>
              <a:rPr lang="en-IN" sz="1400" b="1" dirty="0" smtClean="0">
                <a:solidFill>
                  <a:schemeClr val="bg2"/>
                </a:solidFill>
              </a:rPr>
              <a:t>Scanner: </a:t>
            </a:r>
            <a:r>
              <a:rPr lang="en-IN" sz="1400" dirty="0">
                <a:solidFill>
                  <a:schemeClr val="tx1"/>
                </a:solidFill>
              </a:rPr>
              <a:t>SonarQube Scanner is recommended as the default launcher to </a:t>
            </a:r>
            <a:r>
              <a:rPr lang="en-IN" sz="1400" dirty="0" smtClean="0">
                <a:solidFill>
                  <a:schemeClr val="tx1"/>
                </a:solidFill>
              </a:rPr>
              <a:t>analyse the project </a:t>
            </a:r>
            <a:r>
              <a:rPr lang="en-IN" sz="1400" dirty="0">
                <a:solidFill>
                  <a:schemeClr val="tx1"/>
                </a:solidFill>
              </a:rPr>
              <a:t>with </a:t>
            </a:r>
            <a:r>
              <a:rPr lang="en-IN" sz="1400" dirty="0" smtClean="0">
                <a:solidFill>
                  <a:schemeClr val="tx1"/>
                </a:solidFill>
              </a:rPr>
              <a:t>SonarQube server.</a:t>
            </a:r>
            <a:endParaRPr lang="en-IN" sz="1400" b="1" dirty="0">
              <a:solidFill>
                <a:schemeClr val="tx1"/>
              </a:solidFill>
            </a:endParaRPr>
          </a:p>
          <a:p>
            <a:pPr marL="736600" indent="-285750" fontAlgn="base">
              <a:buFont typeface="Wingdings" panose="05000000000000000000" pitchFamily="2" charset="2"/>
              <a:buChar char="§"/>
            </a:pPr>
            <a:r>
              <a:rPr lang="en-IN" sz="1400" dirty="0" smtClean="0">
                <a:solidFill>
                  <a:schemeClr val="tx1"/>
                </a:solidFill>
              </a:rPr>
              <a:t>Download </a:t>
            </a:r>
            <a:r>
              <a:rPr lang="en-IN" sz="1400" dirty="0">
                <a:solidFill>
                  <a:schemeClr val="tx1"/>
                </a:solidFill>
              </a:rPr>
              <a:t>and unzip the SonarQube Scanner from the below link</a:t>
            </a:r>
          </a:p>
          <a:p>
            <a:pPr fontAlgn="base"/>
            <a:r>
              <a:rPr lang="en-IN" sz="1400" dirty="0">
                <a:solidFill>
                  <a:schemeClr val="tx1"/>
                </a:solidFill>
              </a:rPr>
              <a:t>	</a:t>
            </a:r>
            <a:r>
              <a:rPr lang="en-IN" sz="1400" dirty="0" smtClean="0">
                <a:solidFill>
                  <a:schemeClr val="tx1"/>
                </a:solidFill>
                <a:hlinkClick r:id="rId6"/>
              </a:rPr>
              <a:t>http</a:t>
            </a:r>
            <a:r>
              <a:rPr lang="en-IN" sz="1400" dirty="0">
                <a:solidFill>
                  <a:schemeClr val="tx1"/>
                </a:solidFill>
                <a:hlinkClick r:id="rId6"/>
              </a:rPr>
              <a:t>://</a:t>
            </a:r>
            <a:r>
              <a:rPr lang="en-IN" sz="1400" dirty="0" smtClean="0">
                <a:solidFill>
                  <a:schemeClr val="tx1"/>
                </a:solidFill>
                <a:hlinkClick r:id="rId6"/>
              </a:rPr>
              <a:t>docs.sonarqube.org/display/SONAR/Analyzing+with+SonarQube+Scanner</a:t>
            </a:r>
            <a:endParaRPr lang="en-IN" sz="1400" dirty="0" smtClean="0">
              <a:solidFill>
                <a:schemeClr val="tx1"/>
              </a:solidFill>
            </a:endParaRPr>
          </a:p>
          <a:p>
            <a:pPr fontAlgn="base"/>
            <a:endParaRPr lang="en-IN" sz="1400" dirty="0" smtClean="0">
              <a:solidFill>
                <a:schemeClr val="tx1"/>
              </a:solidFill>
            </a:endParaRPr>
          </a:p>
          <a:p>
            <a:pPr marL="742950" lvl="1" indent="-285750" fontAlgn="base">
              <a:buFont typeface="Wingdings" panose="05000000000000000000" pitchFamily="2" charset="2"/>
              <a:buChar char="§"/>
            </a:pPr>
            <a:r>
              <a:rPr lang="en-IN" sz="1400" dirty="0">
                <a:solidFill>
                  <a:schemeClr val="tx1"/>
                </a:solidFill>
              </a:rPr>
              <a:t>Update the global settings (server URL) </a:t>
            </a:r>
            <a:r>
              <a:rPr lang="en-IN" sz="1400" dirty="0" smtClean="0">
                <a:solidFill>
                  <a:schemeClr val="tx1"/>
                </a:solidFill>
              </a:rPr>
              <a:t>updating</a:t>
            </a:r>
            <a:r>
              <a:rPr lang="en-IN" sz="1400" dirty="0">
                <a:solidFill>
                  <a:schemeClr val="tx1"/>
                </a:solidFill>
              </a:rPr>
              <a:t> </a:t>
            </a:r>
            <a:r>
              <a:rPr lang="en-IN" sz="1400" i="1" dirty="0">
                <a:solidFill>
                  <a:schemeClr val="tx1"/>
                </a:solidFill>
              </a:rPr>
              <a:t>&lt;install_directory&gt;/</a:t>
            </a:r>
            <a:r>
              <a:rPr lang="en-IN" sz="1400" i="1" dirty="0" smtClean="0">
                <a:solidFill>
                  <a:schemeClr val="tx1"/>
                </a:solidFill>
              </a:rPr>
              <a:t>conf/sonar-</a:t>
            </a:r>
            <a:r>
              <a:rPr lang="en-IN" sz="1400" i="1" dirty="0" err="1" smtClean="0">
                <a:solidFill>
                  <a:schemeClr val="tx1"/>
                </a:solidFill>
              </a:rPr>
              <a:t>runner.properties</a:t>
            </a:r>
            <a:r>
              <a:rPr lang="en-IN" sz="1400" dirty="0">
                <a:solidFill>
                  <a:schemeClr val="tx1"/>
                </a:solidFill>
              </a:rPr>
              <a:t> </a:t>
            </a:r>
            <a:r>
              <a:rPr lang="en-IN" sz="1400" dirty="0" smtClean="0">
                <a:solidFill>
                  <a:schemeClr val="tx1"/>
                </a:solidFill>
              </a:rPr>
              <a:t>file in below lines:</a:t>
            </a:r>
          </a:p>
          <a:p>
            <a:pPr fontAlgn="base"/>
            <a:r>
              <a:rPr lang="pt-BR" dirty="0" smtClean="0">
                <a:solidFill>
                  <a:schemeClr val="tx1"/>
                </a:solidFill>
              </a:rPr>
              <a:t>	</a:t>
            </a:r>
            <a:r>
              <a:rPr lang="pt-BR" sz="1200" dirty="0" smtClean="0">
                <a:solidFill>
                  <a:schemeClr val="tx1"/>
                </a:solidFill>
              </a:rPr>
              <a:t>#SonarQube </a:t>
            </a:r>
            <a:r>
              <a:rPr lang="pt-BR" sz="1200" dirty="0">
                <a:solidFill>
                  <a:schemeClr val="tx1"/>
                </a:solidFill>
              </a:rPr>
              <a:t>server</a:t>
            </a:r>
          </a:p>
          <a:p>
            <a:pPr fontAlgn="base"/>
            <a:r>
              <a:rPr lang="pt-BR" sz="1200" dirty="0" smtClean="0">
                <a:solidFill>
                  <a:schemeClr val="tx1"/>
                </a:solidFill>
              </a:rPr>
              <a:t>	#</a:t>
            </a:r>
            <a:r>
              <a:rPr lang="pt-BR" sz="1200" dirty="0">
                <a:solidFill>
                  <a:schemeClr val="tx1"/>
                </a:solidFill>
              </a:rPr>
              <a:t>sonar.host.url=</a:t>
            </a:r>
            <a:r>
              <a:rPr lang="pt-BR" sz="1200" dirty="0">
                <a:solidFill>
                  <a:schemeClr val="tx1"/>
                </a:solidFill>
                <a:hlinkClick r:id="rId4"/>
              </a:rPr>
              <a:t>http://</a:t>
            </a:r>
            <a:r>
              <a:rPr lang="pt-BR" sz="1200" dirty="0" smtClean="0">
                <a:solidFill>
                  <a:schemeClr val="tx1"/>
                </a:solidFill>
                <a:hlinkClick r:id="rId4"/>
              </a:rPr>
              <a:t>localhost:9000</a:t>
            </a:r>
            <a:endParaRPr lang="pt-BR" sz="1200" dirty="0" smtClean="0">
              <a:solidFill>
                <a:schemeClr val="tx1"/>
              </a:solidFill>
            </a:endParaRPr>
          </a:p>
          <a:p>
            <a:pPr fontAlgn="base"/>
            <a:endParaRPr lang="pt-BR" sz="1200" dirty="0">
              <a:solidFill>
                <a:schemeClr val="tx1"/>
              </a:solidFill>
            </a:endParaRPr>
          </a:p>
          <a:p>
            <a:pPr marL="742950" lvl="1" indent="-285750" fontAlgn="base">
              <a:buFont typeface="Wingdings" panose="05000000000000000000" pitchFamily="2" charset="2"/>
              <a:buChar char="§"/>
            </a:pPr>
            <a:r>
              <a:rPr lang="en-IN" sz="1400" dirty="0">
                <a:solidFill>
                  <a:schemeClr val="tx1"/>
                </a:solidFill>
              </a:rPr>
              <a:t>Create a new </a:t>
            </a:r>
            <a:r>
              <a:rPr lang="en-IN" sz="1400" i="1" dirty="0">
                <a:solidFill>
                  <a:schemeClr val="tx1"/>
                </a:solidFill>
              </a:rPr>
              <a:t>SONAR_RUNNER_HOME</a:t>
            </a:r>
            <a:r>
              <a:rPr lang="en-IN" sz="1400" dirty="0">
                <a:solidFill>
                  <a:schemeClr val="tx1"/>
                </a:solidFill>
              </a:rPr>
              <a:t> environment variable set </a:t>
            </a:r>
            <a:r>
              <a:rPr lang="en-IN" sz="1400" dirty="0" smtClean="0">
                <a:solidFill>
                  <a:schemeClr val="tx1"/>
                </a:solidFill>
              </a:rPr>
              <a:t>to </a:t>
            </a:r>
            <a:r>
              <a:rPr lang="en-IN" sz="1400" i="1" dirty="0">
                <a:solidFill>
                  <a:schemeClr val="tx1"/>
                </a:solidFill>
              </a:rPr>
              <a:t>&lt;install_directory&gt;/bin</a:t>
            </a:r>
            <a:endParaRPr lang="en-IN" sz="1400" dirty="0">
              <a:solidFill>
                <a:schemeClr val="tx1"/>
              </a:solidFill>
            </a:endParaRPr>
          </a:p>
          <a:p>
            <a:pPr fontAlgn="base"/>
            <a:endParaRPr lang="en-IN" sz="1400" dirty="0" smtClean="0">
              <a:solidFill>
                <a:schemeClr val="tx1"/>
              </a:solidFill>
            </a:endParaRPr>
          </a:p>
          <a:p>
            <a:pPr marL="742950" lvl="1" indent="-285750" algn="just">
              <a:buFont typeface="Wingdings" panose="05000000000000000000" pitchFamily="2" charset="2"/>
              <a:buChar char="§"/>
            </a:pPr>
            <a:r>
              <a:rPr lang="en-IN" sz="1400" dirty="0">
                <a:solidFill>
                  <a:schemeClr val="tx1"/>
                </a:solidFill>
              </a:rPr>
              <a:t>O</a:t>
            </a:r>
            <a:r>
              <a:rPr lang="en-IN" sz="1400" dirty="0" smtClean="0">
                <a:solidFill>
                  <a:schemeClr val="tx1"/>
                </a:solidFill>
              </a:rPr>
              <a:t>pening </a:t>
            </a:r>
            <a:r>
              <a:rPr lang="en-IN" sz="1400" dirty="0">
                <a:solidFill>
                  <a:schemeClr val="tx1"/>
                </a:solidFill>
              </a:rPr>
              <a:t>a new shell and executing the command sonar-runner -h</a:t>
            </a:r>
            <a:endParaRPr lang="en-US" sz="1400" dirty="0">
              <a:solidFill>
                <a:schemeClr val="tx1"/>
              </a:solidFill>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691159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SonarQube- Configuration</a:t>
            </a:r>
            <a:endParaRPr lang="en-US" sz="2400" b="1" dirty="0">
              <a:solidFill>
                <a:schemeClr val="tx1"/>
              </a:solidFill>
              <a:latin typeface="+mj-lt"/>
            </a:endParaRPr>
          </a:p>
        </p:txBody>
      </p:sp>
      <p:sp>
        <p:nvSpPr>
          <p:cNvPr id="3" name="Rectangle 2"/>
          <p:cNvSpPr/>
          <p:nvPr/>
        </p:nvSpPr>
        <p:spPr>
          <a:xfrm>
            <a:off x="343144" y="609600"/>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IN" sz="1400" dirty="0" smtClean="0">
                <a:solidFill>
                  <a:schemeClr val="tx1"/>
                </a:solidFill>
              </a:rPr>
              <a:t>SonarQube server will be configured by setting the values in [Sonar Home]/</a:t>
            </a:r>
            <a:r>
              <a:rPr lang="en-IN" sz="1400" dirty="0" err="1" smtClean="0">
                <a:solidFill>
                  <a:schemeClr val="tx1"/>
                </a:solidFill>
              </a:rPr>
              <a:t>conf</a:t>
            </a:r>
            <a:r>
              <a:rPr lang="en-IN" sz="1400" dirty="0" smtClean="0">
                <a:solidFill>
                  <a:schemeClr val="tx1"/>
                </a:solidFill>
              </a:rPr>
              <a:t>/</a:t>
            </a:r>
            <a:r>
              <a:rPr lang="en-IN" sz="1400" dirty="0" err="1" smtClean="0">
                <a:solidFill>
                  <a:schemeClr val="tx1"/>
                </a:solidFill>
              </a:rPr>
              <a:t>sonar.properties</a:t>
            </a:r>
            <a:r>
              <a:rPr lang="en-IN" sz="1400" dirty="0">
                <a:solidFill>
                  <a:schemeClr val="tx1"/>
                </a:solidFill>
              </a:rPr>
              <a:t> </a:t>
            </a:r>
            <a:r>
              <a:rPr lang="en-IN" sz="1400" dirty="0" smtClean="0">
                <a:solidFill>
                  <a:schemeClr val="tx1"/>
                </a:solidFill>
              </a:rPr>
              <a:t>file</a:t>
            </a:r>
          </a:p>
          <a:p>
            <a:pPr algn="just"/>
            <a:endParaRPr lang="en-IN" sz="1400" dirty="0">
              <a:solidFill>
                <a:schemeClr val="tx1"/>
              </a:solidFill>
            </a:endParaRPr>
          </a:p>
          <a:p>
            <a:pPr algn="just"/>
            <a:r>
              <a:rPr lang="en-IN" sz="1400" b="1" dirty="0" smtClean="0">
                <a:solidFill>
                  <a:schemeClr val="tx1"/>
                </a:solidFill>
              </a:rPr>
              <a:t>Data base settings: </a:t>
            </a:r>
          </a:p>
          <a:p>
            <a:pPr algn="just"/>
            <a:endParaRPr lang="en-IN" sz="1400" b="1" dirty="0">
              <a:solidFill>
                <a:schemeClr val="tx1"/>
              </a:solidFill>
            </a:endParaRPr>
          </a:p>
          <a:p>
            <a:pPr algn="just"/>
            <a:r>
              <a:rPr lang="en-IN" sz="1400" dirty="0" smtClean="0">
                <a:solidFill>
                  <a:schemeClr val="tx1"/>
                </a:solidFill>
              </a:rPr>
              <a:t>The </a:t>
            </a:r>
            <a:r>
              <a:rPr lang="en-IN" sz="1400" dirty="0">
                <a:solidFill>
                  <a:schemeClr val="tx1"/>
                </a:solidFill>
              </a:rPr>
              <a:t>default </a:t>
            </a:r>
            <a:r>
              <a:rPr lang="en-IN" sz="1400" dirty="0" smtClean="0">
                <a:solidFill>
                  <a:schemeClr val="tx1"/>
                </a:solidFill>
              </a:rPr>
              <a:t>data base was H2. </a:t>
            </a:r>
            <a:r>
              <a:rPr lang="en-IN" sz="1400" dirty="0">
                <a:solidFill>
                  <a:schemeClr val="tx1"/>
                </a:solidFill>
              </a:rPr>
              <a:t>These values can be changed in </a:t>
            </a:r>
            <a:r>
              <a:rPr lang="en-IN" sz="1400" i="1" dirty="0">
                <a:solidFill>
                  <a:schemeClr val="tx1"/>
                </a:solidFill>
              </a:rPr>
              <a:t>&lt;</a:t>
            </a:r>
            <a:r>
              <a:rPr lang="en-IN" sz="1400" i="1" dirty="0" err="1">
                <a:solidFill>
                  <a:schemeClr val="tx1"/>
                </a:solidFill>
              </a:rPr>
              <a:t>install_directory</a:t>
            </a:r>
            <a:r>
              <a:rPr lang="en-IN" sz="1400" i="1" dirty="0">
                <a:solidFill>
                  <a:schemeClr val="tx1"/>
                </a:solidFill>
              </a:rPr>
              <a:t>&gt;/</a:t>
            </a:r>
            <a:r>
              <a:rPr lang="en-IN" sz="1400" i="1" dirty="0" err="1">
                <a:solidFill>
                  <a:schemeClr val="tx1"/>
                </a:solidFill>
              </a:rPr>
              <a:t>conf</a:t>
            </a:r>
            <a:r>
              <a:rPr lang="en-IN" sz="1400" i="1" dirty="0">
                <a:solidFill>
                  <a:schemeClr val="tx1"/>
                </a:solidFill>
              </a:rPr>
              <a:t>/</a:t>
            </a:r>
            <a:r>
              <a:rPr lang="en-IN" sz="1400" i="1" dirty="0" err="1">
                <a:solidFill>
                  <a:schemeClr val="tx1"/>
                </a:solidFill>
              </a:rPr>
              <a:t>sonar.properties</a:t>
            </a:r>
            <a:r>
              <a:rPr lang="en-IN" sz="1400" dirty="0">
                <a:solidFill>
                  <a:schemeClr val="tx1"/>
                </a:solidFill>
              </a:rPr>
              <a:t>:</a:t>
            </a:r>
          </a:p>
          <a:p>
            <a:pPr algn="just"/>
            <a:endParaRPr lang="en-IN" sz="1400" dirty="0" smtClean="0">
              <a:solidFill>
                <a:schemeClr val="tx1"/>
              </a:solidFill>
            </a:endParaRPr>
          </a:p>
          <a:p>
            <a:pPr lvl="1" algn="just" fontAlgn="base"/>
            <a:r>
              <a:rPr lang="en-IN" sz="1400" dirty="0" err="1">
                <a:solidFill>
                  <a:schemeClr val="tx1"/>
                </a:solidFill>
              </a:rPr>
              <a:t>sonar.jdbc.username</a:t>
            </a:r>
            <a:r>
              <a:rPr lang="en-IN" sz="1400" dirty="0">
                <a:solidFill>
                  <a:schemeClr val="tx1"/>
                </a:solidFill>
              </a:rPr>
              <a:t>=</a:t>
            </a:r>
            <a:r>
              <a:rPr lang="en-IN" sz="1400" dirty="0" err="1">
                <a:solidFill>
                  <a:schemeClr val="tx1"/>
                </a:solidFill>
              </a:rPr>
              <a:t>sonarqube</a:t>
            </a:r>
            <a:endParaRPr lang="en-IN" sz="1400" dirty="0">
              <a:solidFill>
                <a:schemeClr val="tx1"/>
              </a:solidFill>
            </a:endParaRPr>
          </a:p>
          <a:p>
            <a:pPr lvl="1" algn="just" fontAlgn="base"/>
            <a:r>
              <a:rPr lang="en-IN" sz="1400" dirty="0" err="1">
                <a:solidFill>
                  <a:schemeClr val="tx1"/>
                </a:solidFill>
              </a:rPr>
              <a:t>sonar.jdbc.password</a:t>
            </a:r>
            <a:r>
              <a:rPr lang="en-IN" sz="1400" dirty="0">
                <a:solidFill>
                  <a:schemeClr val="tx1"/>
                </a:solidFill>
              </a:rPr>
              <a:t>=</a:t>
            </a:r>
            <a:r>
              <a:rPr lang="en-IN" sz="1400" dirty="0" err="1">
                <a:solidFill>
                  <a:schemeClr val="tx1"/>
                </a:solidFill>
              </a:rPr>
              <a:t>mypassword</a:t>
            </a:r>
            <a:endParaRPr lang="en-IN" sz="1400" dirty="0">
              <a:solidFill>
                <a:schemeClr val="tx1"/>
              </a:solidFill>
            </a:endParaRPr>
          </a:p>
          <a:p>
            <a:pPr lvl="1" algn="just" fontAlgn="base"/>
            <a:r>
              <a:rPr lang="en-IN" sz="1400" dirty="0">
                <a:solidFill>
                  <a:schemeClr val="tx1"/>
                </a:solidFill>
              </a:rPr>
              <a:t>sonar.jdbc.url=</a:t>
            </a:r>
            <a:r>
              <a:rPr lang="en-IN" sz="1400" dirty="0" err="1">
                <a:solidFill>
                  <a:schemeClr val="tx1"/>
                </a:solidFill>
              </a:rPr>
              <a:t>jdbc:postgresql</a:t>
            </a:r>
            <a:r>
              <a:rPr lang="en-IN" sz="1400" dirty="0">
                <a:solidFill>
                  <a:schemeClr val="tx1"/>
                </a:solidFill>
              </a:rPr>
              <a:t>://</a:t>
            </a:r>
            <a:r>
              <a:rPr lang="en-IN" sz="1400" dirty="0" smtClean="0">
                <a:solidFill>
                  <a:schemeClr val="tx1"/>
                </a:solidFill>
              </a:rPr>
              <a:t>localhost/</a:t>
            </a:r>
            <a:r>
              <a:rPr lang="en-IN" sz="1400" dirty="0" err="1" smtClean="0">
                <a:solidFill>
                  <a:schemeClr val="tx1"/>
                </a:solidFill>
              </a:rPr>
              <a:t>sonarqube</a:t>
            </a:r>
            <a:endParaRPr lang="en-IN" sz="1400" dirty="0" smtClean="0">
              <a:solidFill>
                <a:schemeClr val="tx1"/>
              </a:solidFill>
            </a:endParaRPr>
          </a:p>
          <a:p>
            <a:pPr algn="just" fontAlgn="base"/>
            <a:endParaRPr lang="en-IN" sz="1400" dirty="0">
              <a:solidFill>
                <a:schemeClr val="tx1"/>
              </a:solidFill>
            </a:endParaRPr>
          </a:p>
          <a:p>
            <a:pPr algn="just" fontAlgn="base"/>
            <a:r>
              <a:rPr lang="en-IN" sz="1400" b="1" dirty="0" smtClean="0">
                <a:solidFill>
                  <a:schemeClr val="tx1"/>
                </a:solidFill>
              </a:rPr>
              <a:t>Web Server Configuration:</a:t>
            </a:r>
            <a:endParaRPr lang="en-IN" sz="1400" b="1" dirty="0">
              <a:solidFill>
                <a:schemeClr val="tx1"/>
              </a:solidFill>
            </a:endParaRPr>
          </a:p>
          <a:p>
            <a:pPr algn="just" fontAlgn="base"/>
            <a:endParaRPr lang="en-IN" sz="1400" dirty="0" smtClean="0">
              <a:solidFill>
                <a:schemeClr val="tx1"/>
              </a:solidFill>
            </a:endParaRPr>
          </a:p>
          <a:p>
            <a:pPr algn="just" fontAlgn="base"/>
            <a:r>
              <a:rPr lang="en-IN" sz="1400" dirty="0">
                <a:solidFill>
                  <a:schemeClr val="tx1"/>
                </a:solidFill>
              </a:rPr>
              <a:t>The default port is "9000" and the context path is "/". These values can be changed in </a:t>
            </a:r>
            <a:r>
              <a:rPr lang="en-IN" sz="1400" i="1" dirty="0">
                <a:solidFill>
                  <a:schemeClr val="tx1"/>
                </a:solidFill>
              </a:rPr>
              <a:t>&lt;</a:t>
            </a:r>
            <a:r>
              <a:rPr lang="en-IN" sz="1400" i="1" dirty="0" err="1">
                <a:solidFill>
                  <a:schemeClr val="tx1"/>
                </a:solidFill>
              </a:rPr>
              <a:t>install_directory</a:t>
            </a:r>
            <a:r>
              <a:rPr lang="en-IN" sz="1400" i="1" dirty="0">
                <a:solidFill>
                  <a:schemeClr val="tx1"/>
                </a:solidFill>
              </a:rPr>
              <a:t>&gt;/</a:t>
            </a:r>
            <a:r>
              <a:rPr lang="en-IN" sz="1400" i="1" dirty="0" err="1">
                <a:solidFill>
                  <a:schemeClr val="tx1"/>
                </a:solidFill>
              </a:rPr>
              <a:t>conf</a:t>
            </a:r>
            <a:r>
              <a:rPr lang="en-IN" sz="1400" i="1" dirty="0">
                <a:solidFill>
                  <a:schemeClr val="tx1"/>
                </a:solidFill>
              </a:rPr>
              <a:t>/</a:t>
            </a:r>
            <a:r>
              <a:rPr lang="en-IN" sz="1400" i="1" dirty="0" err="1">
                <a:solidFill>
                  <a:schemeClr val="tx1"/>
                </a:solidFill>
              </a:rPr>
              <a:t>sonar.properties</a:t>
            </a:r>
            <a:r>
              <a:rPr lang="en-IN" sz="1400" dirty="0" smtClean="0">
                <a:solidFill>
                  <a:schemeClr val="tx1"/>
                </a:solidFill>
              </a:rPr>
              <a:t>:</a:t>
            </a:r>
          </a:p>
          <a:p>
            <a:pPr lvl="1" algn="just" fontAlgn="base"/>
            <a:endParaRPr lang="en-IN" sz="1400" b="1" dirty="0">
              <a:solidFill>
                <a:schemeClr val="tx1"/>
              </a:solidFill>
            </a:endParaRPr>
          </a:p>
          <a:p>
            <a:pPr lvl="1" algn="just" fontAlgn="base"/>
            <a:r>
              <a:rPr lang="en-IN" sz="1400" dirty="0" err="1">
                <a:solidFill>
                  <a:schemeClr val="tx1"/>
                </a:solidFill>
              </a:rPr>
              <a:t>sonar.web.host</a:t>
            </a:r>
            <a:r>
              <a:rPr lang="en-IN" sz="1400" dirty="0">
                <a:solidFill>
                  <a:schemeClr val="tx1"/>
                </a:solidFill>
              </a:rPr>
              <a:t>=192.0.0.1</a:t>
            </a:r>
          </a:p>
          <a:p>
            <a:pPr lvl="1" algn="just" fontAlgn="base"/>
            <a:r>
              <a:rPr lang="en-IN" sz="1400" dirty="0" err="1">
                <a:solidFill>
                  <a:schemeClr val="tx1"/>
                </a:solidFill>
              </a:rPr>
              <a:t>sonar.web.port</a:t>
            </a:r>
            <a:r>
              <a:rPr lang="en-IN" sz="1400" dirty="0">
                <a:solidFill>
                  <a:schemeClr val="tx1"/>
                </a:solidFill>
              </a:rPr>
              <a:t>=80</a:t>
            </a:r>
          </a:p>
          <a:p>
            <a:pPr lvl="1" algn="just" fontAlgn="base"/>
            <a:r>
              <a:rPr lang="en-IN" sz="1400" dirty="0" err="1">
                <a:solidFill>
                  <a:schemeClr val="tx1"/>
                </a:solidFill>
              </a:rPr>
              <a:t>sonar.web.context</a:t>
            </a:r>
            <a:r>
              <a:rPr lang="en-IN" sz="1400" dirty="0">
                <a:solidFill>
                  <a:schemeClr val="tx1"/>
                </a:solidFill>
              </a:rPr>
              <a:t>=/sonar</a:t>
            </a:r>
          </a:p>
          <a:p>
            <a:pPr algn="just" fontAlgn="base"/>
            <a:endParaRPr lang="en-IN" sz="1400" b="1" dirty="0" smtClean="0">
              <a:solidFill>
                <a:schemeClr val="tx1"/>
              </a:solidFill>
            </a:endParaRP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50972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099" y="104189"/>
            <a:ext cx="7762902" cy="369332"/>
          </a:xfrm>
          <a:noFill/>
          <a:ln w="9525">
            <a:noFill/>
            <a:miter lim="800000"/>
            <a:headEnd/>
            <a:tailEnd/>
          </a:ln>
        </p:spPr>
        <p:txBody>
          <a:bodyPr vert="horz" wrap="square" lIns="0" tIns="0" rIns="0" bIns="0" numCol="1" anchor="t" anchorCtr="0" compatLnSpc="1">
            <a:prstTxWarp prst="textNoShape">
              <a:avLst/>
            </a:prstTxWarp>
            <a:spAutoFit/>
          </a:bodyPr>
          <a:lstStyle/>
          <a:p>
            <a:r>
              <a:rPr lang="en-IN" sz="2400" b="1" dirty="0" smtClean="0">
                <a:solidFill>
                  <a:schemeClr val="tx1"/>
                </a:solidFill>
                <a:latin typeface="+mj-lt"/>
              </a:rPr>
              <a:t>SonarQube- Analyse Source Code</a:t>
            </a:r>
            <a:endParaRPr lang="en-US" sz="2400" b="1" dirty="0">
              <a:solidFill>
                <a:schemeClr val="tx1"/>
              </a:solidFill>
              <a:latin typeface="+mj-lt"/>
            </a:endParaRPr>
          </a:p>
        </p:txBody>
      </p:sp>
      <p:sp>
        <p:nvSpPr>
          <p:cNvPr id="3" name="Rectangle 2"/>
          <p:cNvSpPr/>
          <p:nvPr/>
        </p:nvSpPr>
        <p:spPr>
          <a:xfrm>
            <a:off x="343144" y="609600"/>
            <a:ext cx="8419856" cy="586740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US" sz="1400" dirty="0" smtClean="0">
                <a:solidFill>
                  <a:schemeClr val="tx1"/>
                </a:solidFill>
              </a:rPr>
              <a:t>The following are the Code Analysis methods to analyze the code from Client machine.</a:t>
            </a:r>
          </a:p>
          <a:p>
            <a:pPr algn="just"/>
            <a:endParaRPr lang="en-US" sz="1400" dirty="0">
              <a:solidFill>
                <a:schemeClr val="tx1"/>
              </a:solidFill>
            </a:endParaRPr>
          </a:p>
          <a:p>
            <a:pPr marL="285750" indent="-285750" algn="just">
              <a:buFont typeface="Wingdings" panose="05000000000000000000" pitchFamily="2" charset="2"/>
              <a:buChar char="§"/>
            </a:pPr>
            <a:r>
              <a:rPr lang="en-US" sz="1400" b="1" dirty="0">
                <a:solidFill>
                  <a:schemeClr val="tx1"/>
                </a:solidFill>
              </a:rPr>
              <a:t>SonarQube </a:t>
            </a:r>
            <a:r>
              <a:rPr lang="en-US" sz="1400" b="1" dirty="0" smtClean="0">
                <a:solidFill>
                  <a:schemeClr val="tx1"/>
                </a:solidFill>
              </a:rPr>
              <a:t>Scanner -</a:t>
            </a:r>
            <a:r>
              <a:rPr lang="en-US" sz="1400" dirty="0" smtClean="0">
                <a:solidFill>
                  <a:schemeClr val="tx1"/>
                </a:solidFill>
              </a:rPr>
              <a:t>  </a:t>
            </a:r>
            <a:r>
              <a:rPr lang="en-US" sz="1400" dirty="0">
                <a:solidFill>
                  <a:schemeClr val="tx1"/>
                </a:solidFill>
              </a:rPr>
              <a:t>Launch analysis from the command </a:t>
            </a:r>
            <a:r>
              <a:rPr lang="en-US" sz="1400" dirty="0" smtClean="0">
                <a:solidFill>
                  <a:schemeClr val="tx1"/>
                </a:solidFill>
              </a:rPr>
              <a:t>line</a:t>
            </a:r>
          </a:p>
          <a:p>
            <a:pPr marL="285750" indent="-285750" algn="just">
              <a:buFont typeface="Wingdings" panose="05000000000000000000" pitchFamily="2" charset="2"/>
              <a:buChar char="§"/>
            </a:pPr>
            <a:endParaRPr lang="en-US" sz="1400" dirty="0">
              <a:solidFill>
                <a:schemeClr val="tx1"/>
              </a:solidFill>
            </a:endParaRPr>
          </a:p>
          <a:p>
            <a:pPr marL="285750" indent="-285750" algn="just">
              <a:buFont typeface="Wingdings" panose="05000000000000000000" pitchFamily="2" charset="2"/>
              <a:buChar char="§"/>
            </a:pPr>
            <a:r>
              <a:rPr lang="en-US" sz="1400" b="1" dirty="0">
                <a:solidFill>
                  <a:schemeClr val="tx1"/>
                </a:solidFill>
              </a:rPr>
              <a:t>SonarQube Scanner for </a:t>
            </a:r>
            <a:r>
              <a:rPr lang="en-US" sz="1400" b="1" dirty="0" smtClean="0">
                <a:solidFill>
                  <a:schemeClr val="tx1"/>
                </a:solidFill>
              </a:rPr>
              <a:t>Ant- </a:t>
            </a:r>
            <a:r>
              <a:rPr lang="en-US" sz="1400" dirty="0" smtClean="0">
                <a:solidFill>
                  <a:schemeClr val="tx1"/>
                </a:solidFill>
              </a:rPr>
              <a:t> </a:t>
            </a:r>
            <a:r>
              <a:rPr lang="en-US" sz="1400" dirty="0">
                <a:solidFill>
                  <a:schemeClr val="tx1"/>
                </a:solidFill>
              </a:rPr>
              <a:t>Launch analysis from </a:t>
            </a:r>
            <a:r>
              <a:rPr lang="en-US" sz="1400" dirty="0" smtClean="0">
                <a:solidFill>
                  <a:schemeClr val="tx1"/>
                </a:solidFill>
              </a:rPr>
              <a:t>Ant tool</a:t>
            </a:r>
            <a:endParaRPr lang="en-US" sz="1400" dirty="0">
              <a:solidFill>
                <a:schemeClr val="tx1"/>
              </a:solidFill>
            </a:endParaRPr>
          </a:p>
          <a:p>
            <a:pPr marL="285750" indent="-285750" algn="just">
              <a:buFont typeface="Wingdings" panose="05000000000000000000" pitchFamily="2" charset="2"/>
              <a:buChar char="§"/>
            </a:pPr>
            <a:endParaRPr lang="en-US" sz="1400" dirty="0" smtClean="0">
              <a:solidFill>
                <a:schemeClr val="tx1"/>
              </a:solidFill>
            </a:endParaRPr>
          </a:p>
          <a:p>
            <a:pPr marL="285750" indent="-285750" algn="just">
              <a:buFont typeface="Wingdings" panose="05000000000000000000" pitchFamily="2" charset="2"/>
              <a:buChar char="§"/>
            </a:pPr>
            <a:r>
              <a:rPr lang="en-US" sz="1400" b="1" dirty="0" smtClean="0">
                <a:solidFill>
                  <a:schemeClr val="tx1"/>
                </a:solidFill>
              </a:rPr>
              <a:t>SonarQube </a:t>
            </a:r>
            <a:r>
              <a:rPr lang="en-US" sz="1400" b="1" dirty="0">
                <a:solidFill>
                  <a:schemeClr val="tx1"/>
                </a:solidFill>
              </a:rPr>
              <a:t>Scanner for </a:t>
            </a:r>
            <a:r>
              <a:rPr lang="en-US" sz="1400" b="1" dirty="0" smtClean="0">
                <a:solidFill>
                  <a:schemeClr val="tx1"/>
                </a:solidFill>
              </a:rPr>
              <a:t>Maven -</a:t>
            </a:r>
            <a:r>
              <a:rPr lang="en-US" sz="1400" dirty="0" smtClean="0">
                <a:solidFill>
                  <a:schemeClr val="tx1"/>
                </a:solidFill>
              </a:rPr>
              <a:t> Launch </a:t>
            </a:r>
            <a:r>
              <a:rPr lang="en-US" sz="1400" dirty="0">
                <a:solidFill>
                  <a:schemeClr val="tx1"/>
                </a:solidFill>
              </a:rPr>
              <a:t>analysis from Maven with minimal configuration</a:t>
            </a:r>
          </a:p>
          <a:p>
            <a:pPr marL="285750" indent="-285750" algn="just">
              <a:buFont typeface="Wingdings" panose="05000000000000000000" pitchFamily="2" charset="2"/>
              <a:buChar char="§"/>
            </a:pPr>
            <a:endParaRPr lang="en-US" sz="1400" dirty="0" smtClean="0">
              <a:solidFill>
                <a:schemeClr val="tx1"/>
              </a:solidFill>
            </a:endParaRPr>
          </a:p>
          <a:p>
            <a:pPr marL="285750" indent="-285750" algn="just">
              <a:buFont typeface="Wingdings" panose="05000000000000000000" pitchFamily="2" charset="2"/>
              <a:buChar char="§"/>
            </a:pPr>
            <a:r>
              <a:rPr lang="en-US" sz="1400" b="1" dirty="0" smtClean="0">
                <a:solidFill>
                  <a:schemeClr val="tx1"/>
                </a:solidFill>
              </a:rPr>
              <a:t>SonarQube </a:t>
            </a:r>
            <a:r>
              <a:rPr lang="en-US" sz="1400" b="1" dirty="0">
                <a:solidFill>
                  <a:schemeClr val="tx1"/>
                </a:solidFill>
              </a:rPr>
              <a:t>Scanner for </a:t>
            </a:r>
            <a:r>
              <a:rPr lang="en-US" sz="1400" b="1" dirty="0" smtClean="0">
                <a:solidFill>
                  <a:schemeClr val="tx1"/>
                </a:solidFill>
              </a:rPr>
              <a:t>Gradle - </a:t>
            </a:r>
            <a:r>
              <a:rPr lang="en-US" sz="1400" dirty="0" smtClean="0">
                <a:solidFill>
                  <a:schemeClr val="tx1"/>
                </a:solidFill>
              </a:rPr>
              <a:t> </a:t>
            </a:r>
            <a:r>
              <a:rPr lang="en-US" sz="1400" dirty="0">
                <a:solidFill>
                  <a:schemeClr val="tx1"/>
                </a:solidFill>
              </a:rPr>
              <a:t>Launch Gradle analysis</a:t>
            </a:r>
          </a:p>
          <a:p>
            <a:pPr marL="285750" indent="-285750" algn="just">
              <a:buFont typeface="Wingdings" panose="05000000000000000000" pitchFamily="2" charset="2"/>
              <a:buChar char="§"/>
            </a:pPr>
            <a:endParaRPr lang="en-US" sz="1400" dirty="0" smtClean="0">
              <a:solidFill>
                <a:schemeClr val="tx1"/>
              </a:solidFill>
            </a:endParaRPr>
          </a:p>
          <a:p>
            <a:pPr marL="285750" indent="-285750" algn="just">
              <a:buFont typeface="Wingdings" panose="05000000000000000000" pitchFamily="2" charset="2"/>
              <a:buChar char="§"/>
            </a:pPr>
            <a:r>
              <a:rPr lang="en-US" sz="1400" b="1" dirty="0" smtClean="0">
                <a:solidFill>
                  <a:schemeClr val="tx1"/>
                </a:solidFill>
              </a:rPr>
              <a:t>SonarQube </a:t>
            </a:r>
            <a:r>
              <a:rPr lang="en-US" sz="1400" b="1" dirty="0">
                <a:solidFill>
                  <a:schemeClr val="tx1"/>
                </a:solidFill>
              </a:rPr>
              <a:t>Scanner for </a:t>
            </a:r>
            <a:r>
              <a:rPr lang="en-US" sz="1400" b="1" dirty="0" smtClean="0">
                <a:solidFill>
                  <a:schemeClr val="tx1"/>
                </a:solidFill>
              </a:rPr>
              <a:t>MSBuild - </a:t>
            </a:r>
            <a:r>
              <a:rPr lang="en-US" sz="1400" dirty="0" smtClean="0">
                <a:solidFill>
                  <a:schemeClr val="tx1"/>
                </a:solidFill>
              </a:rPr>
              <a:t> </a:t>
            </a:r>
            <a:r>
              <a:rPr lang="en-US" sz="1400" dirty="0">
                <a:solidFill>
                  <a:schemeClr val="tx1"/>
                </a:solidFill>
              </a:rPr>
              <a:t>Launch analysis of </a:t>
            </a:r>
            <a:r>
              <a:rPr lang="en-US" sz="1400" dirty="0" smtClean="0">
                <a:solidFill>
                  <a:schemeClr val="tx1"/>
                </a:solidFill>
              </a:rPr>
              <a:t>.NET </a:t>
            </a:r>
            <a:r>
              <a:rPr lang="en-US" sz="1400" dirty="0">
                <a:solidFill>
                  <a:schemeClr val="tx1"/>
                </a:solidFill>
              </a:rPr>
              <a:t>projects</a:t>
            </a:r>
          </a:p>
          <a:p>
            <a:pPr marL="285750" indent="-285750" algn="just">
              <a:buFont typeface="Wingdings" panose="05000000000000000000" pitchFamily="2" charset="2"/>
              <a:buChar char="§"/>
            </a:pPr>
            <a:endParaRPr lang="en-US" sz="1400" dirty="0" smtClean="0">
              <a:solidFill>
                <a:schemeClr val="tx1"/>
              </a:solidFill>
            </a:endParaRPr>
          </a:p>
          <a:p>
            <a:pPr marL="285750" indent="-285750" algn="just">
              <a:buFont typeface="Wingdings" panose="05000000000000000000" pitchFamily="2" charset="2"/>
              <a:buChar char="§"/>
            </a:pPr>
            <a:r>
              <a:rPr lang="en-US" sz="1400" b="1" dirty="0" smtClean="0">
                <a:solidFill>
                  <a:schemeClr val="tx1"/>
                </a:solidFill>
              </a:rPr>
              <a:t>SonarQube </a:t>
            </a:r>
            <a:r>
              <a:rPr lang="en-US" sz="1400" b="1" dirty="0">
                <a:solidFill>
                  <a:schemeClr val="tx1"/>
                </a:solidFill>
              </a:rPr>
              <a:t>Scanner For </a:t>
            </a:r>
            <a:r>
              <a:rPr lang="en-US" sz="1400" b="1" dirty="0" smtClean="0">
                <a:solidFill>
                  <a:schemeClr val="tx1"/>
                </a:solidFill>
              </a:rPr>
              <a:t>Jenkins - </a:t>
            </a:r>
            <a:r>
              <a:rPr lang="en-US" sz="1400" dirty="0" smtClean="0">
                <a:solidFill>
                  <a:schemeClr val="tx1"/>
                </a:solidFill>
              </a:rPr>
              <a:t> </a:t>
            </a:r>
            <a:r>
              <a:rPr lang="en-US" sz="1400" dirty="0">
                <a:solidFill>
                  <a:schemeClr val="tx1"/>
                </a:solidFill>
              </a:rPr>
              <a:t>Launch analysis from Jenkins</a:t>
            </a:r>
          </a:p>
        </p:txBody>
      </p:sp>
      <p:sp>
        <p:nvSpPr>
          <p:cNvPr id="2" name="AutoShape 2" descr="Image result for jenk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19873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4016</TotalTime>
  <Words>1230</Words>
  <Application>Microsoft Office PowerPoint</Application>
  <PresentationFormat>On-screen Show (4:3)</PresentationFormat>
  <Paragraphs>388</Paragraphs>
  <Slides>26</Slides>
  <Notes>11</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1_B2B Template (Arial)</vt:lpstr>
      <vt:lpstr>B2B Template (Arial)</vt:lpstr>
      <vt:lpstr>PowerPoint Presentation</vt:lpstr>
      <vt:lpstr>PowerPoint Presentation</vt:lpstr>
      <vt:lpstr>SonarQube- Overview and Features</vt:lpstr>
      <vt:lpstr>SonarQube- Architecture</vt:lpstr>
      <vt:lpstr>SonarQube- Integration with ALM</vt:lpstr>
      <vt:lpstr>SonarQube- Requirements</vt:lpstr>
      <vt:lpstr>SonarQube- Installation</vt:lpstr>
      <vt:lpstr>SonarQube- Configuration</vt:lpstr>
      <vt:lpstr>SonarQube- Analyse Source Code</vt:lpstr>
      <vt:lpstr>Analyse Source Code - Scanner</vt:lpstr>
      <vt:lpstr>Analyse Source Code - Scanner</vt:lpstr>
      <vt:lpstr>Analyse Source Code - ANT</vt:lpstr>
      <vt:lpstr>Analyse Source Code - ANT</vt:lpstr>
      <vt:lpstr>Analyse Source Code - Maven</vt:lpstr>
      <vt:lpstr>PowerPoint Presentation</vt:lpstr>
      <vt:lpstr>Dashboard</vt:lpstr>
      <vt:lpstr>Project View</vt:lpstr>
      <vt:lpstr>Project View</vt:lpstr>
      <vt:lpstr>Project View</vt:lpstr>
      <vt:lpstr>Project View</vt:lpstr>
      <vt:lpstr>Project View</vt:lpstr>
      <vt:lpstr>Project Measure</vt:lpstr>
      <vt:lpstr>Project Measure</vt:lpstr>
      <vt:lpstr>Jenkins - SonarQube Process Flow</vt:lpstr>
      <vt:lpstr>Jenkins and Sonar Configuration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Accomplishments</dc:title>
  <dc:creator>Vaijayanthi</dc:creator>
  <cp:lastModifiedBy>Ravikiran Mallidi</cp:lastModifiedBy>
  <cp:revision>574</cp:revision>
  <dcterms:created xsi:type="dcterms:W3CDTF">2015-09-09T08:32:46Z</dcterms:created>
  <dcterms:modified xsi:type="dcterms:W3CDTF">2016-04-21T03:15:02Z</dcterms:modified>
</cp:coreProperties>
</file>